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20.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9" r:id="rId2"/>
    <p:sldId id="260" r:id="rId3"/>
    <p:sldId id="261" r:id="rId4"/>
    <p:sldId id="262" r:id="rId5"/>
    <p:sldId id="297" r:id="rId6"/>
    <p:sldId id="298" r:id="rId7"/>
    <p:sldId id="299" r:id="rId8"/>
    <p:sldId id="264" r:id="rId9"/>
    <p:sldId id="265" r:id="rId10"/>
    <p:sldId id="266" r:id="rId11"/>
    <p:sldId id="267" r:id="rId12"/>
    <p:sldId id="268" r:id="rId13"/>
    <p:sldId id="269" r:id="rId14"/>
    <p:sldId id="270" r:id="rId15"/>
    <p:sldId id="271" r:id="rId16"/>
    <p:sldId id="272" r:id="rId17"/>
    <p:sldId id="273" r:id="rId18"/>
    <p:sldId id="300" r:id="rId19"/>
    <p:sldId id="301" r:id="rId20"/>
    <p:sldId id="309" r:id="rId21"/>
    <p:sldId id="310" r:id="rId22"/>
    <p:sldId id="314" r:id="rId23"/>
    <p:sldId id="311" r:id="rId24"/>
    <p:sldId id="312" r:id="rId25"/>
    <p:sldId id="313" r:id="rId26"/>
    <p:sldId id="282" r:id="rId27"/>
    <p:sldId id="280" r:id="rId28"/>
    <p:sldId id="281" r:id="rId29"/>
    <p:sldId id="285" r:id="rId30"/>
    <p:sldId id="286" r:id="rId31"/>
    <p:sldId id="287" r:id="rId32"/>
    <p:sldId id="302" r:id="rId33"/>
    <p:sldId id="303" r:id="rId34"/>
    <p:sldId id="304" r:id="rId35"/>
    <p:sldId id="305" r:id="rId36"/>
    <p:sldId id="306" r:id="rId37"/>
    <p:sldId id="307" r:id="rId38"/>
    <p:sldId id="308" r:id="rId39"/>
    <p:sldId id="296" r:id="rId40"/>
    <p:sldId id="283" r:id="rId41"/>
    <p:sldId id="284" r:id="rId42"/>
    <p:sldId id="288" r:id="rId43"/>
    <p:sldId id="295" r:id="rId44"/>
  </p:sldIdLst>
  <p:sldSz cx="9144000" cy="6858000" type="screen4x3"/>
  <p:notesSz cx="6805613" cy="9939338"/>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7" autoAdjust="0"/>
  </p:normalViewPr>
  <p:slideViewPr>
    <p:cSldViewPr snapToGrid="0">
      <p:cViewPr>
        <p:scale>
          <a:sx n="150" d="100"/>
          <a:sy n="150" d="100"/>
        </p:scale>
        <p:origin x="-752" y="-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 Id="rId1" Type="http://schemas.openxmlformats.org/officeDocument/2006/relationships/image" Target="../media/image80.png"/><Relationship Id="rId2"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13CE3679-250F-9B48-9295-B4D1C0FA35BC}" type="datetimeFigureOut">
              <a:rPr kumimoji="1" lang="ja-JP" altLang="en-US" smtClean="0"/>
              <a:t>12/06/23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3537"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1EE0698B-8642-5E49-9D79-1B08B1B4D383}" type="slidenum">
              <a:rPr kumimoji="1" lang="ja-JP" altLang="en-US" smtClean="0"/>
              <a:t>‹#›</a:t>
            </a:fld>
            <a:endParaRPr kumimoji="1" lang="ja-JP" altLang="en-US"/>
          </a:p>
        </p:txBody>
      </p:sp>
    </p:spTree>
    <p:extLst>
      <p:ext uri="{BB962C8B-B14F-4D97-AF65-F5344CB8AC3E}">
        <p14:creationId xmlns:p14="http://schemas.microsoft.com/office/powerpoint/2010/main" val="117382929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12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B5F98290-7884-DD47-928B-B46D7F2E2CA4}" type="slidenum">
              <a:rPr lang="ja-JP" altLang="en-US" sz="1300"/>
              <a:pPr/>
              <a:t>1</a:t>
            </a:fld>
            <a:endParaRPr lang="ja-JP"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10</a:t>
            </a:fld>
            <a:endParaRPr lang="ja-JP"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150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488BF041-5DCF-C74A-A7EB-9326BEE927D7}" type="slidenum">
              <a:rPr lang="ja-JP" altLang="en-US" sz="1300"/>
              <a:pPr/>
              <a:t>11</a:t>
            </a:fld>
            <a:endParaRPr lang="ja-JP"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355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61C8AFC4-1D3D-ED41-B03B-B6156CA4D763}" type="slidenum">
              <a:rPr lang="ja-JP" altLang="en-US" sz="1300"/>
              <a:pPr/>
              <a:t>12</a:t>
            </a:fld>
            <a:endParaRPr lang="ja-JP"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560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EB297568-1B8A-DE42-9630-05AC48FF942C}" type="slidenum">
              <a:rPr lang="ja-JP" altLang="en-US" sz="1300"/>
              <a:pPr/>
              <a:t>13</a:t>
            </a:fld>
            <a:endParaRPr lang="ja-JP"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765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A8F61678-F026-6546-9089-919D83539E10}" type="slidenum">
              <a:rPr lang="ja-JP" altLang="en-US" sz="1300"/>
              <a:pPr/>
              <a:t>14</a:t>
            </a:fld>
            <a:endParaRPr lang="ja-JP"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96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2C484669-8411-AC44-95B9-95C966212317}" type="slidenum">
              <a:rPr lang="ja-JP" altLang="en-US" sz="1300"/>
              <a:pPr/>
              <a:t>15</a:t>
            </a:fld>
            <a:endParaRPr lang="ja-JP"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174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C70DD595-E0BF-7940-919D-F6CE9143283C}" type="slidenum">
              <a:rPr lang="ja-JP" altLang="en-US" sz="1300"/>
              <a:pPr/>
              <a:t>16</a:t>
            </a:fld>
            <a:endParaRPr lang="ja-JP"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379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D4979D8B-38AA-C140-95C7-1546F4A73260}" type="slidenum">
              <a:rPr lang="ja-JP" altLang="en-US" sz="1300"/>
              <a:pPr/>
              <a:t>17</a:t>
            </a:fld>
            <a:endParaRPr lang="ja-JP"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584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74C82089-4676-D04D-A131-595FE0C371F1}" type="slidenum">
              <a:rPr lang="ja-JP" altLang="en-US" sz="1300"/>
              <a:pPr/>
              <a:t>18</a:t>
            </a:fld>
            <a:endParaRPr lang="ja-JP"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789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55383804-C5F4-494D-83CB-F048E9472B96}" type="slidenum">
              <a:rPr lang="ja-JP" altLang="en-US" sz="1300"/>
              <a:pPr/>
              <a:t>19</a:t>
            </a:fld>
            <a:endParaRPr lang="ja-JP"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17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C9F4B8EE-7043-D446-9208-84C175174233}" type="slidenum">
              <a:rPr lang="ja-JP" altLang="en-US" sz="1300"/>
              <a:pPr/>
              <a:t>2</a:t>
            </a:fld>
            <a:endParaRPr lang="ja-JP" alt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FBCEAFB-313D-E147-A136-9A4D61852EB0}" type="slidenum">
              <a:rPr lang="en-US" altLang="ja-JP"/>
              <a:pPr eaLnBrk="1" hangingPunct="1"/>
              <a:t>22</a:t>
            </a:fld>
            <a:endParaRPr lang="en-US" altLang="ja-JP"/>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8BEB7699-503A-0248-907F-9ED656C2A8C5}" type="slidenum">
              <a:rPr lang="en-US" altLang="ja-JP"/>
              <a:pPr eaLnBrk="1" hangingPunct="1"/>
              <a:t>25</a:t>
            </a:fld>
            <a:endParaRPr lang="en-US" altLang="ja-JP"/>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222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441A19CE-8949-8248-B393-A829852D06AF}" type="slidenum">
              <a:rPr lang="ja-JP" altLang="en-US" sz="1300"/>
              <a:pPr/>
              <a:t>26</a:t>
            </a:fld>
            <a:endParaRPr lang="ja-JP" alt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813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9E7BDFA2-62D9-DD4E-A7E7-F794C9EAFB77}" type="slidenum">
              <a:rPr lang="ja-JP" altLang="en-US" sz="1300"/>
              <a:pPr/>
              <a:t>27</a:t>
            </a:fld>
            <a:endParaRPr lang="ja-JP"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017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BC679C00-674E-2B4D-BBF8-05C00AAADD30}" type="slidenum">
              <a:rPr lang="ja-JP" altLang="en-US" sz="1300"/>
              <a:pPr/>
              <a:t>28</a:t>
            </a:fld>
            <a:endParaRPr lang="ja-JP" alt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837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2371519C-6C5C-824C-949D-2C0DE780044C}" type="slidenum">
              <a:rPr lang="ja-JP" altLang="en-US" sz="1300"/>
              <a:pPr/>
              <a:t>29</a:t>
            </a:fld>
            <a:endParaRPr lang="ja-JP"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041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4704DAD9-0D1D-2C4A-B973-D069C0737FBD}" type="slidenum">
              <a:rPr lang="ja-JP" altLang="en-US" sz="1300"/>
              <a:pPr/>
              <a:t>30</a:t>
            </a:fld>
            <a:endParaRPr lang="ja-JP"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246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FAFE5DC3-FAC5-A640-A817-2043C1C4B6D3}" type="slidenum">
              <a:rPr lang="ja-JP" altLang="en-US" sz="1300"/>
              <a:pPr/>
              <a:t>31</a:t>
            </a:fld>
            <a:endParaRPr lang="ja-JP"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921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BFD46ABE-36CC-F24E-8FD9-345E683B46B9}" type="slidenum">
              <a:rPr lang="ja-JP" altLang="en-US" sz="1300"/>
              <a:pPr/>
              <a:t>3</a:t>
            </a:fld>
            <a:endParaRPr lang="ja-JP" alt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latin typeface="Calibri" charset="0"/>
                <a:ea typeface="ＭＳ Ｐゴシック" charset="0"/>
              </a:rPr>
              <a:t>【</a:t>
            </a:r>
            <a:r>
              <a:rPr lang="ja-JP" altLang="en-US">
                <a:latin typeface="Calibri" charset="0"/>
                <a:ea typeface="ＭＳ Ｐゴシック" charset="0"/>
              </a:rPr>
              <a:t>ランキングの集計について</a:t>
            </a:r>
            <a:r>
              <a:rPr lang="en-US" altLang="ja-JP">
                <a:latin typeface="Calibri" charset="0"/>
                <a:ea typeface="ＭＳ Ｐゴシック" charset="0"/>
              </a:rPr>
              <a:t>】</a:t>
            </a:r>
            <a:br>
              <a:rPr lang="en-US" altLang="ja-JP">
                <a:latin typeface="Calibri" charset="0"/>
                <a:ea typeface="ＭＳ Ｐゴシック" charset="0"/>
              </a:rPr>
            </a:br>
            <a:r>
              <a:rPr lang="ja-JP" altLang="en-US">
                <a:latin typeface="Calibri" charset="0"/>
                <a:ea typeface="ＭＳ Ｐゴシック" charset="0"/>
              </a:rPr>
              <a:t>　特許資産の規模とは、各大学・研究機関などが保有する登録特許を資産としてとらえ、その総合力を判断するための指標です。特許</a:t>
            </a:r>
            <a:r>
              <a:rPr lang="en-US" altLang="ja-JP">
                <a:latin typeface="Calibri" charset="0"/>
                <a:ea typeface="ＭＳ Ｐゴシック" charset="0"/>
              </a:rPr>
              <a:t>1</a:t>
            </a:r>
            <a:r>
              <a:rPr lang="ja-JP" altLang="en-US">
                <a:latin typeface="Calibri" charset="0"/>
                <a:ea typeface="ＭＳ Ｐゴシック" charset="0"/>
              </a:rPr>
              <a:t>件ごとに特許の注目 度を評価する「パテントスコア」を算出した上で、スコアの高低が明確になるように重み付けを行い、それに特許失効までの残存期間を掛け合わせて、機関ごとに合計得点を集計しています。パテントスコアの算出には、特許の出願後の審査プロセスなどを記録化した経過情報を用いています。経過情報には、出願人に よる権利化に向けた取り組みや、特許庁審査官による審査結果、競合出願人によるけん制行為などのアクションが記録されており、これらのデータを指数化することで、出願人、審査官、競合出願人の</a:t>
            </a:r>
            <a:r>
              <a:rPr lang="en-US" altLang="ja-JP">
                <a:latin typeface="Calibri" charset="0"/>
                <a:ea typeface="ＭＳ Ｐゴシック" charset="0"/>
              </a:rPr>
              <a:t>3</a:t>
            </a:r>
            <a:r>
              <a:rPr lang="ja-JP" altLang="en-US">
                <a:latin typeface="Calibri" charset="0"/>
                <a:ea typeface="ＭＳ Ｐゴシック" charset="0"/>
              </a:rPr>
              <a:t>者が、それぞれの特許について、どれくらい注目しているかを客観的に測ることができます。</a:t>
            </a:r>
            <a:r>
              <a:rPr lang="en-US" altLang="ja-JP">
                <a:latin typeface="Calibri" charset="0"/>
                <a:ea typeface="ＭＳ Ｐゴシック" charset="0"/>
              </a:rPr>
              <a:t>2011</a:t>
            </a:r>
            <a:r>
              <a:rPr lang="ja-JP" altLang="en-US">
                <a:latin typeface="Calibri" charset="0"/>
                <a:ea typeface="ＭＳ Ｐゴシック" charset="0"/>
              </a:rPr>
              <a:t>年</a:t>
            </a:r>
            <a:r>
              <a:rPr lang="en-US" altLang="ja-JP">
                <a:latin typeface="Calibri" charset="0"/>
                <a:ea typeface="ＭＳ Ｐゴシック" charset="0"/>
              </a:rPr>
              <a:t>3</a:t>
            </a:r>
            <a:r>
              <a:rPr lang="ja-JP" altLang="en-US">
                <a:latin typeface="Calibri" charset="0"/>
                <a:ea typeface="ＭＳ Ｐゴシック" charset="0"/>
              </a:rPr>
              <a:t>月末時点に おいて登録特許を</a:t>
            </a:r>
            <a:r>
              <a:rPr lang="en-US" altLang="ja-JP">
                <a:latin typeface="Calibri" charset="0"/>
                <a:ea typeface="ＭＳ Ｐゴシック" charset="0"/>
              </a:rPr>
              <a:t>1 </a:t>
            </a:r>
            <a:r>
              <a:rPr lang="ja-JP" altLang="en-US">
                <a:latin typeface="Calibri" charset="0"/>
                <a:ea typeface="ＭＳ Ｐゴシック" charset="0"/>
              </a:rPr>
              <a:t>件以上保有している大学・研究機関を対象に集計しました。</a:t>
            </a:r>
            <a:br>
              <a:rPr lang="ja-JP" altLang="en-US">
                <a:latin typeface="Calibri" charset="0"/>
                <a:ea typeface="ＭＳ Ｐゴシック" charset="0"/>
              </a:rPr>
            </a:br>
            <a:r>
              <a:rPr lang="ja-JP" altLang="en-US">
                <a:latin typeface="Calibri" charset="0"/>
                <a:ea typeface="ＭＳ Ｐゴシック" charset="0"/>
              </a:rPr>
              <a:t/>
            </a:r>
            <a:br>
              <a:rPr lang="ja-JP" altLang="en-US">
                <a:latin typeface="Calibri" charset="0"/>
                <a:ea typeface="ＭＳ Ｐゴシック" charset="0"/>
              </a:rPr>
            </a:br>
            <a:r>
              <a:rPr lang="en-US" altLang="ja-JP">
                <a:latin typeface="Calibri" charset="0"/>
                <a:ea typeface="ＭＳ Ｐゴシック" charset="0"/>
              </a:rPr>
              <a:t>【</a:t>
            </a:r>
            <a:r>
              <a:rPr lang="ja-JP" altLang="en-US">
                <a:latin typeface="Calibri" charset="0"/>
                <a:ea typeface="ＭＳ Ｐゴシック" charset="0"/>
              </a:rPr>
              <a:t>コメント</a:t>
            </a:r>
            <a:r>
              <a:rPr lang="en-US" altLang="ja-JP">
                <a:latin typeface="Calibri" charset="0"/>
                <a:ea typeface="ＭＳ Ｐゴシック" charset="0"/>
              </a:rPr>
              <a:t>】</a:t>
            </a:r>
          </a:p>
          <a:p>
            <a:r>
              <a:rPr lang="ja-JP" altLang="en-US">
                <a:latin typeface="Calibri" charset="0"/>
                <a:ea typeface="ＭＳ Ｐゴシック" charset="0"/>
              </a:rPr>
              <a:t>上位</a:t>
            </a:r>
            <a:r>
              <a:rPr lang="en-US" altLang="ja-JP">
                <a:latin typeface="Calibri" charset="0"/>
                <a:ea typeface="ＭＳ Ｐゴシック" charset="0"/>
              </a:rPr>
              <a:t>20</a:t>
            </a:r>
            <a:r>
              <a:rPr lang="ja-JP" altLang="en-US">
                <a:latin typeface="Calibri" charset="0"/>
                <a:ea typeface="ＭＳ Ｐゴシック" charset="0"/>
              </a:rPr>
              <a:t>位のうち、前年から大きく順位を上げたのは、前年</a:t>
            </a:r>
            <a:r>
              <a:rPr lang="en-US" altLang="ja-JP">
                <a:latin typeface="Calibri" charset="0"/>
                <a:ea typeface="ＭＳ Ｐゴシック" charset="0"/>
              </a:rPr>
              <a:t>18</a:t>
            </a:r>
            <a:r>
              <a:rPr lang="ja-JP" altLang="en-US">
                <a:latin typeface="Calibri" charset="0"/>
                <a:ea typeface="ＭＳ Ｐゴシック" charset="0"/>
              </a:rPr>
              <a:t>位から</a:t>
            </a:r>
            <a:r>
              <a:rPr lang="en-US" altLang="ja-JP">
                <a:latin typeface="Calibri" charset="0"/>
                <a:ea typeface="ＭＳ Ｐゴシック" charset="0"/>
              </a:rPr>
              <a:t>9</a:t>
            </a:r>
            <a:r>
              <a:rPr lang="ja-JP" altLang="en-US">
                <a:latin typeface="Calibri" charset="0"/>
                <a:ea typeface="ＭＳ Ｐゴシック" charset="0"/>
              </a:rPr>
              <a:t>位となった岡山大学です。同大学は</a:t>
            </a:r>
            <a:r>
              <a:rPr lang="en-US" altLang="ja-JP">
                <a:latin typeface="Calibri" charset="0"/>
                <a:ea typeface="ＭＳ Ｐゴシック" charset="0"/>
              </a:rPr>
              <a:t>1</a:t>
            </a:r>
            <a:r>
              <a:rPr lang="ja-JP" altLang="en-US">
                <a:latin typeface="Calibri" charset="0"/>
                <a:ea typeface="ＭＳ Ｐゴシック" charset="0"/>
              </a:rPr>
              <a:t>件あたりの注目度も最も高い結果となっています。 </a:t>
            </a:r>
          </a:p>
          <a:p>
            <a:r>
              <a:rPr lang="ja-JP" altLang="en-US">
                <a:latin typeface="Calibri" charset="0"/>
                <a:ea typeface="ＭＳ Ｐゴシック" charset="0"/>
              </a:rPr>
              <a:t>　本ランキングにおける注目度の算出では、大きく「権利化への意欲の高さ」「審査官からの認知度の高さ」「他者からの注目度の高さ」の</a:t>
            </a:r>
            <a:r>
              <a:rPr lang="en-US" altLang="ja-JP">
                <a:latin typeface="Calibri" charset="0"/>
                <a:ea typeface="ＭＳ Ｐゴシック" charset="0"/>
              </a:rPr>
              <a:t>3</a:t>
            </a:r>
            <a:r>
              <a:rPr lang="ja-JP" altLang="en-US">
                <a:latin typeface="Calibri" charset="0"/>
                <a:ea typeface="ＭＳ Ｐゴシック" charset="0"/>
              </a:rPr>
              <a:t>つの観点から評価をしていますが、このうち特に「権利化への意欲の高さ」の面で得点を上げました。また、出願から比較的早い段階で登録に至っており、他者にくらべて早期に権利化されている点もポイントとなっています。技術分野別に見ると、生命工学や環境化学などに強みを持っています。 </a:t>
            </a:r>
          </a:p>
          <a:p>
            <a:endParaRPr lang="ja-JP" altLang="en-US">
              <a:latin typeface="Calibri"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808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F7793CA4-E28C-F541-8719-B57E0FC58B11}" type="slidenum">
              <a:rPr lang="ja-JP" altLang="en-US" sz="1300"/>
              <a:pPr/>
              <a:t>39</a:t>
            </a:fld>
            <a:endParaRPr lang="ja-JP" alt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427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1FADABFD-1E8D-1F40-95DF-79069C9D9D6C}" type="slidenum">
              <a:rPr lang="ja-JP" altLang="en-US" sz="1300"/>
              <a:pPr/>
              <a:t>40</a:t>
            </a:fld>
            <a:endParaRPr lang="ja-JP"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632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F5F56AD0-3044-4A4C-8AE0-724C53A90555}" type="slidenum">
              <a:rPr lang="ja-JP" altLang="en-US" sz="1300"/>
              <a:pPr/>
              <a:t>41</a:t>
            </a:fld>
            <a:endParaRPr lang="ja-JP"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451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B6DEB7E5-23AA-EF43-A223-10942802CE76}" type="slidenum">
              <a:rPr lang="ja-JP" altLang="en-US" sz="1300"/>
              <a:pPr/>
              <a:t>42</a:t>
            </a:fld>
            <a:endParaRPr lang="ja-JP"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885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6824EC05-B5EA-7846-913A-F4C06515377D}" type="slidenum">
              <a:rPr lang="ja-JP" altLang="en-US" sz="1300"/>
              <a:pPr/>
              <a:t>43</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126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9CF06469-CF63-E244-B7C4-4C376C2E4DEC}" type="slidenum">
              <a:rPr lang="ja-JP" altLang="en-US" sz="1300"/>
              <a:pPr/>
              <a:t>4</a:t>
            </a:fld>
            <a:endParaRPr lang="ja-JP"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0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5F24925A-E942-034A-BBEA-66851E4E4538}" type="slidenum">
              <a:rPr lang="ja-JP" altLang="en-US" sz="1300"/>
              <a:pPr/>
              <a:t>5</a:t>
            </a:fld>
            <a:endParaRPr lang="ja-JP"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6</a:t>
            </a:fld>
            <a:endParaRPr lang="ja-JP"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7</a:t>
            </a:fld>
            <a:endParaRPr lang="ja-JP"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536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607FD2EC-01FA-084C-AF0C-0E3A3636FB40}" type="slidenum">
              <a:rPr lang="ja-JP" altLang="en-US" sz="1300"/>
              <a:pPr/>
              <a:t>8</a:t>
            </a:fld>
            <a:endParaRPr lang="ja-JP"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741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690" indent="-276035">
              <a:defRPr kumimoji="1" sz="2300">
                <a:solidFill>
                  <a:schemeClr val="tx1"/>
                </a:solidFill>
                <a:latin typeface="Arial" charset="0"/>
                <a:ea typeface="ＭＳ Ｐゴシック" charset="0"/>
              </a:defRPr>
            </a:lvl2pPr>
            <a:lvl3pPr marL="1104138" indent="-220828">
              <a:defRPr kumimoji="1" sz="2300">
                <a:solidFill>
                  <a:schemeClr val="tx1"/>
                </a:solidFill>
                <a:latin typeface="Arial" charset="0"/>
                <a:ea typeface="ＭＳ Ｐゴシック" charset="0"/>
              </a:defRPr>
            </a:lvl3pPr>
            <a:lvl4pPr marL="1545793" indent="-220828">
              <a:defRPr kumimoji="1" sz="2300">
                <a:solidFill>
                  <a:schemeClr val="tx1"/>
                </a:solidFill>
                <a:latin typeface="Arial" charset="0"/>
                <a:ea typeface="ＭＳ Ｐゴシック" charset="0"/>
              </a:defRPr>
            </a:lvl4pPr>
            <a:lvl5pPr marL="1987448" indent="-220828">
              <a:defRPr kumimoji="1" sz="2300">
                <a:solidFill>
                  <a:schemeClr val="tx1"/>
                </a:solidFill>
                <a:latin typeface="Arial" charset="0"/>
                <a:ea typeface="ＭＳ Ｐゴシック" charset="0"/>
              </a:defRPr>
            </a:lvl5pPr>
            <a:lvl6pPr marL="2429104" indent="-220828" fontAlgn="base">
              <a:spcBef>
                <a:spcPct val="0"/>
              </a:spcBef>
              <a:spcAft>
                <a:spcPct val="0"/>
              </a:spcAft>
              <a:defRPr kumimoji="1" sz="2300">
                <a:solidFill>
                  <a:schemeClr val="tx1"/>
                </a:solidFill>
                <a:latin typeface="Arial" charset="0"/>
                <a:ea typeface="ＭＳ Ｐゴシック" charset="0"/>
              </a:defRPr>
            </a:lvl6pPr>
            <a:lvl7pPr marL="2870759" indent="-220828" fontAlgn="base">
              <a:spcBef>
                <a:spcPct val="0"/>
              </a:spcBef>
              <a:spcAft>
                <a:spcPct val="0"/>
              </a:spcAft>
              <a:defRPr kumimoji="1" sz="2300">
                <a:solidFill>
                  <a:schemeClr val="tx1"/>
                </a:solidFill>
                <a:latin typeface="Arial" charset="0"/>
                <a:ea typeface="ＭＳ Ｐゴシック" charset="0"/>
              </a:defRPr>
            </a:lvl7pPr>
            <a:lvl8pPr marL="3312414" indent="-220828" fontAlgn="base">
              <a:spcBef>
                <a:spcPct val="0"/>
              </a:spcBef>
              <a:spcAft>
                <a:spcPct val="0"/>
              </a:spcAft>
              <a:defRPr kumimoji="1" sz="2300">
                <a:solidFill>
                  <a:schemeClr val="tx1"/>
                </a:solidFill>
                <a:latin typeface="Arial" charset="0"/>
                <a:ea typeface="ＭＳ Ｐゴシック" charset="0"/>
              </a:defRPr>
            </a:lvl8pPr>
            <a:lvl9pPr marL="3754069" indent="-220828" fontAlgn="base">
              <a:spcBef>
                <a:spcPct val="0"/>
              </a:spcBef>
              <a:spcAft>
                <a:spcPct val="0"/>
              </a:spcAft>
              <a:defRPr kumimoji="1" sz="2300">
                <a:solidFill>
                  <a:schemeClr val="tx1"/>
                </a:solidFill>
                <a:latin typeface="Arial" charset="0"/>
                <a:ea typeface="ＭＳ Ｐゴシック" charset="0"/>
              </a:defRPr>
            </a:lvl9pPr>
          </a:lstStyle>
          <a:p>
            <a:fld id="{2917AC08-477B-5A47-A484-DE31EAA9F9A9}" type="slidenum">
              <a:rPr lang="ja-JP" altLang="en-US" sz="1300"/>
              <a:pPr/>
              <a:t>9</a:t>
            </a:fld>
            <a:endParaRPr lang="ja-JP"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タイトル プレースホルダ 4"/>
          <p:cNvSpPr>
            <a:spLocks noGrp="1"/>
          </p:cNvSpPr>
          <p:nvPr>
            <p:ph type="title"/>
          </p:nvPr>
        </p:nvSpPr>
        <p:spPr>
          <a:xfrm>
            <a:off x="409575" y="152400"/>
            <a:ext cx="5591176" cy="476250"/>
          </a:xfrm>
          <a:prstGeom prst="rect">
            <a:avLst/>
          </a:prstGeom>
        </p:spPr>
        <p:txBody>
          <a:bodyPr rtlCol="0">
            <a:noAutofit/>
          </a:bodyPr>
          <a:lstStyle/>
          <a:p>
            <a:r>
              <a:rPr lang="ja-JP" altLang="en-US" dirty="0" smtClean="0"/>
              <a:t>マスタ タイトルの書式設定</a:t>
            </a:r>
            <a:endParaRPr lang="ja-JP" altLang="en-US" dirty="0"/>
          </a:p>
        </p:txBody>
      </p:sp>
      <p:sp>
        <p:nvSpPr>
          <p:cNvPr id="9" name="コンテンツ プレースホルダ 8"/>
          <p:cNvSpPr>
            <a:spLocks noGrp="1"/>
          </p:cNvSpPr>
          <p:nvPr>
            <p:ph sz="quarter" idx="10"/>
          </p:nvPr>
        </p:nvSpPr>
        <p:spPr>
          <a:xfrm>
            <a:off x="581025" y="1314450"/>
            <a:ext cx="7943850" cy="51530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273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2159000"/>
            <a:ext cx="8547100" cy="2514600"/>
          </a:xfrm>
          <a:prstGeom prst="rect">
            <a:avLst/>
          </a:prstGeom>
        </p:spPr>
        <p:txBody>
          <a:bodyPr anchor="ctr" anchorCtr="0"/>
          <a:lstStyle>
            <a:lvl1pPr algn="ctr">
              <a:defRPr sz="4400">
                <a:solidFill>
                  <a:srgbClr val="000000"/>
                </a:solidFill>
              </a:defRPr>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164542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165100"/>
            <a:ext cx="6680200" cy="546100"/>
          </a:xfrm>
          <a:prstGeom prst="rect">
            <a:avLst/>
          </a:prstGeom>
        </p:spPr>
        <p:txBody>
          <a:bodyPr anchor="ctr" anchorCtr="0"/>
          <a:lstStyle>
            <a:lvl1pPr algn="l">
              <a:lnSpc>
                <a:spcPct val="100000"/>
              </a:lnSpc>
              <a:defRPr sz="2400">
                <a:solidFill>
                  <a:schemeClr val="tx1"/>
                </a:solidFill>
              </a:defRPr>
            </a:lvl1pPr>
          </a:lstStyle>
          <a:p>
            <a:r>
              <a:rPr lang="ja-JP" altLang="en-US" dirty="0" smtClean="0"/>
              <a:t>マスタ タイトルの書式設定</a:t>
            </a:r>
            <a:endParaRPr lang="ja-JP" altLang="en-US" dirty="0"/>
          </a:p>
        </p:txBody>
      </p:sp>
      <p:sp>
        <p:nvSpPr>
          <p:cNvPr id="11" name="コンテンツ プレースホルダ 2"/>
          <p:cNvSpPr>
            <a:spLocks noGrp="1"/>
          </p:cNvSpPr>
          <p:nvPr>
            <p:ph idx="10"/>
          </p:nvPr>
        </p:nvSpPr>
        <p:spPr>
          <a:xfrm>
            <a:off x="304800" y="1003300"/>
            <a:ext cx="8547100" cy="5549900"/>
          </a:xfrm>
          <a:prstGeom prst="rect">
            <a:avLst/>
          </a:prstGeom>
        </p:spPr>
        <p:txBody>
          <a:bodyPr/>
          <a:lstStyle>
            <a:lvl1pPr>
              <a:buClr>
                <a:srgbClr val="4C2327"/>
              </a:buClr>
              <a:buFont typeface="Wingdings" charset="2"/>
              <a:buChar char="n"/>
              <a:defRPr>
                <a:solidFill>
                  <a:schemeClr val="tx1">
                    <a:lumMod val="75000"/>
                    <a:lumOff val="25000"/>
                  </a:schemeClr>
                </a:solidFill>
              </a:defRPr>
            </a:lvl1pPr>
            <a:lvl2pPr marL="360000">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altLang="ja-JP" dirty="0" smtClean="0"/>
          </a:p>
          <a:p>
            <a:pPr lvl="4"/>
            <a:endParaRPr lang="ja-JP" altLang="en-US" dirty="0"/>
          </a:p>
        </p:txBody>
      </p:sp>
    </p:spTree>
    <p:extLst>
      <p:ext uri="{BB962C8B-B14F-4D97-AF65-F5344CB8AC3E}">
        <p14:creationId xmlns:p14="http://schemas.microsoft.com/office/powerpoint/2010/main" val="403020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228600" y="6218238"/>
            <a:ext cx="1963738" cy="457200"/>
          </a:xfrm>
          <a:prstGeom prst="rect">
            <a:avLst/>
          </a:prstGeom>
        </p:spPr>
        <p:txBody>
          <a:bodyPr/>
          <a:lstStyle>
            <a:lvl1pPr>
              <a:defRPr>
                <a:ea typeface="ＭＳ Ｐゴシック" pitchFamily="50" charset="-128"/>
                <a:cs typeface="+mn-cs"/>
              </a:defRPr>
            </a:lvl1pPr>
          </a:lstStyle>
          <a:p>
            <a:pPr>
              <a:defRPr/>
            </a:pPr>
            <a:r>
              <a:rPr lang="ja-JP" altLang="en-US"/>
              <a:t>2008年06月13日</a:t>
            </a:r>
            <a:endParaRPr lang="en-US" altLang="ja-JP"/>
          </a:p>
        </p:txBody>
      </p:sp>
      <p:sp>
        <p:nvSpPr>
          <p:cNvPr id="3" name="Rectangle 5"/>
          <p:cNvSpPr>
            <a:spLocks noGrp="1" noChangeArrowheads="1"/>
          </p:cNvSpPr>
          <p:nvPr>
            <p:ph type="ftr" sz="quarter" idx="11"/>
          </p:nvPr>
        </p:nvSpPr>
        <p:spPr>
          <a:xfrm>
            <a:off x="2043113" y="6248400"/>
            <a:ext cx="4845050" cy="457200"/>
          </a:xfrm>
          <a:prstGeom prst="rect">
            <a:avLst/>
          </a:prstGeom>
        </p:spPr>
        <p:txBody>
          <a:bodyPr/>
          <a:lstStyle>
            <a:lvl1pPr>
              <a:defRPr>
                <a:ea typeface="ＭＳ Ｐゴシック" pitchFamily="50" charset="-128"/>
                <a:cs typeface="+mn-cs"/>
              </a:defRPr>
            </a:lvl1pPr>
          </a:lstStyle>
          <a:p>
            <a:pPr>
              <a:defRPr/>
            </a:pPr>
            <a:r>
              <a:rPr lang="en-US" altLang="ja-JP"/>
              <a:t>岡山大学工学部「出前説明会」</a:t>
            </a:r>
          </a:p>
        </p:txBody>
      </p:sp>
      <p:sp>
        <p:nvSpPr>
          <p:cNvPr id="4" name="Rectangle 6"/>
          <p:cNvSpPr>
            <a:spLocks noGrp="1" noChangeArrowheads="1"/>
          </p:cNvSpPr>
          <p:nvPr>
            <p:ph type="sldNum" sz="quarter" idx="12"/>
          </p:nvPr>
        </p:nvSpPr>
        <p:spPr>
          <a:xfrm>
            <a:off x="7040563" y="6218238"/>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BF2A71D-F746-3F44-B03B-67585BFC3C2A}" type="slidenum">
              <a:rPr lang="en-US" altLang="ja-JP"/>
              <a:pPr>
                <a:defRPr/>
              </a:pPr>
              <a:t>‹#›</a:t>
            </a:fld>
            <a:endParaRPr lang="en-US" altLang="ja-JP"/>
          </a:p>
        </p:txBody>
      </p:sp>
    </p:spTree>
    <p:extLst>
      <p:ext uri="{BB962C8B-B14F-4D97-AF65-F5344CB8AC3E}">
        <p14:creationId xmlns:p14="http://schemas.microsoft.com/office/powerpoint/2010/main" val="1291319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C:\Users\QUA DESIGN style\Desktop\ロゴ.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26313" y="85725"/>
            <a:ext cx="1597025" cy="611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QUA DESIGN style\Desktop\線2.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flipV="1">
            <a:off x="0" y="739775"/>
            <a:ext cx="9144000" cy="9048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txStyles>
    <p:title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5"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emf"/><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em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9" Type="http://schemas.openxmlformats.org/officeDocument/2006/relationships/image" Target="../media/image65.png"/><Relationship Id="rId20" Type="http://schemas.openxmlformats.org/officeDocument/2006/relationships/image" Target="../media/image76.png"/><Relationship Id="rId21" Type="http://schemas.openxmlformats.org/officeDocument/2006/relationships/image" Target="../media/image77.png"/><Relationship Id="rId22" Type="http://schemas.openxmlformats.org/officeDocument/2006/relationships/image" Target="../media/image78.png"/><Relationship Id="rId23" Type="http://schemas.openxmlformats.org/officeDocument/2006/relationships/image" Target="../media/image79.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5" Type="http://schemas.openxmlformats.org/officeDocument/2006/relationships/image" Target="../media/image71.png"/><Relationship Id="rId16" Type="http://schemas.openxmlformats.org/officeDocument/2006/relationships/image" Target="../media/image72.png"/><Relationship Id="rId17" Type="http://schemas.openxmlformats.org/officeDocument/2006/relationships/image" Target="../media/image73.png"/><Relationship Id="rId18" Type="http://schemas.openxmlformats.org/officeDocument/2006/relationships/image" Target="../media/image74.png"/><Relationship Id="rId19"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58.emf"/><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oleObject" Target="../embeddings/oleObject1.bin"/><Relationship Id="rId4" Type="http://schemas.openxmlformats.org/officeDocument/2006/relationships/image" Target="../media/image80.png"/><Relationship Id="rId5" Type="http://schemas.openxmlformats.org/officeDocument/2006/relationships/hyperlink" Target="http://www.daihatsu.co.jp/index.htm" TargetMode="External"/><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oleObject" Target="../embeddings/oleObject2.bin"/><Relationship Id="rId9" Type="http://schemas.openxmlformats.org/officeDocument/2006/relationships/image" Target="../media/image81.png"/><Relationship Id="rId10" Type="http://schemas.openxmlformats.org/officeDocument/2006/relationships/image" Target="../media/image92.png"/><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 Id="rId15" Type="http://schemas.openxmlformats.org/officeDocument/2006/relationships/image" Target="../media/image97.png"/><Relationship Id="rId16" Type="http://schemas.openxmlformats.org/officeDocument/2006/relationships/image" Target="../media/image98.jpeg"/><Relationship Id="rId17" Type="http://schemas.openxmlformats.org/officeDocument/2006/relationships/hyperlink" Target="http://www.subaru.jp/" TargetMode="External"/><Relationship Id="rId18" Type="http://schemas.openxmlformats.org/officeDocument/2006/relationships/image" Target="../media/image99.jpeg"/><Relationship Id="rId19" Type="http://schemas.openxmlformats.org/officeDocument/2006/relationships/hyperlink" Target="http://www.google.co.jp/imgres?imgurl=http://www.jfe-steel.co.jp/works/east/chiba/img/top_logo.gif&amp;imgrefurl=http://www.jfe-steel.co.jp/works/east/chiba/taiki.html&amp;usg=__VvHZkM9mIw7DngDwQ0kgoCYEKig=&amp;h=77&amp;w=57&amp;sz=3&amp;hl=ja&amp;start=10&amp;um=1&amp;itbs=1&amp;tbnid=lsyKwGZecKIL8M:&amp;tbnh=72&amp;tbnw=53&amp;prev=/images?q=%EF%BC%AA%EF%BC%A6%EF%BC%A5%E3%82%B9%E3%83%81%E3%83%BC%E3%83%AB%E3%80%80logo&amp;um=1&amp;hl=ja&amp;lr=lang_ja&amp;rlz=1I7SUNC_ja&amp;tbs=isch:1,lr:lang_1ja" TargetMode="External"/><Relationship Id="rId30" Type="http://schemas.openxmlformats.org/officeDocument/2006/relationships/hyperlink" Target="http://www.city.okayama.jp/index.html" TargetMode="External"/><Relationship Id="rId31" Type="http://schemas.openxmlformats.org/officeDocument/2006/relationships/image" Target="../media/image106.png"/><Relationship Id="rId32" Type="http://schemas.openxmlformats.org/officeDocument/2006/relationships/image" Target="../media/image107.png"/><Relationship Id="rId33" Type="http://schemas.openxmlformats.org/officeDocument/2006/relationships/image" Target="../media/image108.jpeg"/><Relationship Id="rId34" Type="http://schemas.openxmlformats.org/officeDocument/2006/relationships/hyperlink" Target="http://www.google.co.jp/imgres?imgurl=http://www.nec.co.jp/library/jirei/mitsuka/mitsuka_img/logo.gif&amp;imgrefurl=http://www.nec.co.jp/library/jirei/mitsuka/&amp;usg=__abTlpgNUXXhwR8tvHBoVjzVkIFQ=&amp;h=135&amp;w=150&amp;sz=5&amp;hl=ja&amp;start=6&amp;um=1&amp;itbs=1&amp;tbnid=8hGMubP5pFZoBM:&amp;tbnh=86&amp;tbnw=96&amp;prev=/images?q=%E4%B8%89%E4%BA%95%E5%8C%96%E5%AD%A6%E3%80%80logo&amp;um=1&amp;hl=ja&amp;lr=lang_ja&amp;sa=N&amp;rlz=1I7SUNC_ja&amp;tbs=isch:1,lr:lang_1ja" TargetMode="External"/><Relationship Id="rId35" Type="http://schemas.openxmlformats.org/officeDocument/2006/relationships/image" Target="../media/image109.jpeg"/><Relationship Id="rId36" Type="http://schemas.openxmlformats.org/officeDocument/2006/relationships/image" Target="../media/image110.png"/><Relationship Id="rId37" Type="http://schemas.openxmlformats.org/officeDocument/2006/relationships/hyperlink" Target="http://fujifilm.jp/index.html" TargetMode="External"/><Relationship Id="rId38" Type="http://schemas.openxmlformats.org/officeDocument/2006/relationships/image" Target="../media/image111.png"/><Relationship Id="rId39" Type="http://schemas.openxmlformats.org/officeDocument/2006/relationships/image" Target="../media/image112.png"/><Relationship Id="rId50" Type="http://schemas.openxmlformats.org/officeDocument/2006/relationships/image" Target="../media/image121.png"/><Relationship Id="rId51" Type="http://schemas.openxmlformats.org/officeDocument/2006/relationships/image" Target="../media/image122.png"/><Relationship Id="rId52" Type="http://schemas.openxmlformats.org/officeDocument/2006/relationships/image" Target="../media/image123.png"/><Relationship Id="rId53" Type="http://schemas.openxmlformats.org/officeDocument/2006/relationships/image" Target="../media/image124.png"/><Relationship Id="rId54" Type="http://schemas.openxmlformats.org/officeDocument/2006/relationships/hyperlink" Target="http://www.google.co.jp/imgres?imgurl=http://www.microsoft.com/japan/products/ntwork/CaseStudy/Jr/image/JR_logo.GIF&amp;imgrefurl=http://www.microsoft.com/japan/products/ntwork/CaseStudy/Jr/&amp;usg=__9h7GMZTtKEsb5eSYpBEXgIxdhvU=&amp;h=74&amp;w=100&amp;sz=3&amp;hl=ja&amp;start=20&amp;um=1&amp;itbs=1&amp;tbnid=gvWhPv-taY-06M:&amp;tbnh=61&amp;tbnw=82&amp;prev=/images?q=JR%E6%9D%B1%E6%97%A5%E6%9C%AC%E3%80%80logo&amp;um=1&amp;hl=ja&amp;lr=lang_ja&amp;sa=N&amp;rlz=1I7SUNC_ja&amp;tbs=isch:1,lr:lang_1ja" TargetMode="External"/><Relationship Id="rId55" Type="http://schemas.openxmlformats.org/officeDocument/2006/relationships/image" Target="../media/image125.jpeg"/><Relationship Id="rId56" Type="http://schemas.openxmlformats.org/officeDocument/2006/relationships/image" Target="../media/image126.png"/><Relationship Id="rId57" Type="http://schemas.openxmlformats.org/officeDocument/2006/relationships/oleObject" Target="../embeddings/oleObject3.bin"/><Relationship Id="rId58" Type="http://schemas.openxmlformats.org/officeDocument/2006/relationships/image" Target="../media/image82.png"/><Relationship Id="rId59" Type="http://schemas.openxmlformats.org/officeDocument/2006/relationships/oleObject" Target="../embeddings/oleObject4.bin"/><Relationship Id="rId70" Type="http://schemas.openxmlformats.org/officeDocument/2006/relationships/image" Target="../media/image133.png"/><Relationship Id="rId71" Type="http://schemas.openxmlformats.org/officeDocument/2006/relationships/oleObject" Target="../embeddings/oleObject5.bin"/><Relationship Id="rId72" Type="http://schemas.openxmlformats.org/officeDocument/2006/relationships/image" Target="../media/image84.png"/><Relationship Id="rId73" Type="http://schemas.openxmlformats.org/officeDocument/2006/relationships/image" Target="../media/image134.png"/><Relationship Id="rId74" Type="http://schemas.openxmlformats.org/officeDocument/2006/relationships/hyperlink" Target="http://www.miuraz.co.jp/index.html" TargetMode="External"/><Relationship Id="rId75" Type="http://schemas.openxmlformats.org/officeDocument/2006/relationships/image" Target="../media/image135.png"/><Relationship Id="rId76" Type="http://schemas.openxmlformats.org/officeDocument/2006/relationships/oleObject" Target="../embeddings/oleObject6.bin"/><Relationship Id="rId77" Type="http://schemas.openxmlformats.org/officeDocument/2006/relationships/image" Target="../media/image85.png"/><Relationship Id="rId78" Type="http://schemas.openxmlformats.org/officeDocument/2006/relationships/image" Target="../media/image136.png"/><Relationship Id="rId79" Type="http://schemas.openxmlformats.org/officeDocument/2006/relationships/hyperlink" Target="http://www.secom.co.jp/" TargetMode="External"/><Relationship Id="rId90" Type="http://schemas.openxmlformats.org/officeDocument/2006/relationships/image" Target="../media/image140.png"/><Relationship Id="rId91" Type="http://schemas.openxmlformats.org/officeDocument/2006/relationships/oleObject" Target="../embeddings/oleObject9.bin"/><Relationship Id="rId92" Type="http://schemas.openxmlformats.org/officeDocument/2006/relationships/image" Target="../media/image88.png"/><Relationship Id="rId93" Type="http://schemas.openxmlformats.org/officeDocument/2006/relationships/hyperlink" Target="http://www.mitsui-kinzoku.co.jp/" TargetMode="External"/><Relationship Id="rId94" Type="http://schemas.openxmlformats.org/officeDocument/2006/relationships/image" Target="../media/image141.png"/><Relationship Id="rId95" Type="http://schemas.openxmlformats.org/officeDocument/2006/relationships/oleObject" Target="../embeddings/oleObject10.bin"/><Relationship Id="rId96" Type="http://schemas.openxmlformats.org/officeDocument/2006/relationships/image" Target="../media/image89.png"/><Relationship Id="rId20" Type="http://schemas.openxmlformats.org/officeDocument/2006/relationships/image" Target="../media/image100.jpeg"/><Relationship Id="rId21" Type="http://schemas.openxmlformats.org/officeDocument/2006/relationships/hyperlink" Target="http://www.google.co.jp/imgres?imgurl=https://www.ntt.com/vpn/ip-vpn/case/kobeseiko/images/samp5-2-c4.gif&amp;imgrefurl=https://www.ntt.com/vpn/ip-vpn/case/kobeseiko/kobeseiko_all.html&amp;usg=__cCLAbp142PUsh6gaAvkW_gxkbvs=&amp;h=81&amp;w=198&amp;sz=4&amp;hl=ja&amp;start=8&amp;um=1&amp;itbs=1&amp;tbnid=ZEcZBXUAeudzpM:&amp;tbnh=43&amp;tbnw=104&amp;prev=/images?q=%E7%A5%9E%E6%88%B8%E8%A3%BD%E9%8B%BC%E6%89%80%E3%80%80logo&amp;um=1&amp;hl=ja&amp;lr=lang_ja&amp;rlz=1I7SUNC_ja&amp;tbs=isch:1,lr:lang_1ja" TargetMode="External"/><Relationship Id="rId22" Type="http://schemas.openxmlformats.org/officeDocument/2006/relationships/image" Target="../media/image101.jpeg"/><Relationship Id="rId23" Type="http://schemas.openxmlformats.org/officeDocument/2006/relationships/image" Target="../media/image102.png"/><Relationship Id="rId24" Type="http://schemas.openxmlformats.org/officeDocument/2006/relationships/hyperlink" Target="http://www.google.co.jp/imgres?imgurl=https://ssl.inax.co.jp/maintenance/repair/toilet/images/inax_logo.gif&amp;imgrefurl=https://ssl.inax.co.jp/maintenance/repair/toilet/&amp;usg=__pzjNWOslWbQRP3_OVB-_TxeEG2M=&amp;h=42&amp;w=85&amp;sz=2&amp;hl=ja&amp;start=17&amp;um=1&amp;itbs=1&amp;tbnid=0s0tOJcJsJzZYM:&amp;tbnh=38&amp;tbnw=76&amp;prev=/images?q=inax+logo&amp;um=1&amp;hl=ja&amp;lr=lang_ja&amp;sa=N&amp;rlz=1I7SUNC_ja&amp;tbs=isch:1,lr:lang_1ja" TargetMode="External"/><Relationship Id="rId25" Type="http://schemas.openxmlformats.org/officeDocument/2006/relationships/image" Target="../media/image103.jpeg"/><Relationship Id="rId26" Type="http://schemas.openxmlformats.org/officeDocument/2006/relationships/hyperlink" Target="http://www.benesse.co.jp/" TargetMode="External"/><Relationship Id="rId27" Type="http://schemas.openxmlformats.org/officeDocument/2006/relationships/image" Target="../media/image104.jpeg"/><Relationship Id="rId28" Type="http://schemas.openxmlformats.org/officeDocument/2006/relationships/hyperlink" Target="http://www.energia.co.jp/index.html" TargetMode="External"/><Relationship Id="rId29" Type="http://schemas.openxmlformats.org/officeDocument/2006/relationships/image" Target="../media/image105.png"/><Relationship Id="rId40" Type="http://schemas.openxmlformats.org/officeDocument/2006/relationships/image" Target="../media/image113.png"/><Relationship Id="rId41" Type="http://schemas.openxmlformats.org/officeDocument/2006/relationships/image" Target="../media/image114.png"/><Relationship Id="rId42" Type="http://schemas.openxmlformats.org/officeDocument/2006/relationships/hyperlink" Target="http://www.google.co.jp/imgres?imgurl=http://www.aisin.com.sg/images/logo.gif&amp;imgrefurl=http://www.aisin.com.sg/compliance.html&amp;usg=__molgQc2iFDhDXvazP2RHQAc5OQU=&amp;h=40&amp;w=134&amp;sz=2&amp;hl=ja&amp;start=15&amp;um=1&amp;itbs=1&amp;tbnid=SHuM31LEQgXVZM:&amp;tbnh=27&amp;tbnw=92&amp;prev=/images?q=aisin+logo&amp;um=1&amp;hl=ja&amp;lr=lang_ja&amp;rlz=1I7SUNC_ja&amp;tbs=isch:1,lr:lang_1ja" TargetMode="External"/><Relationship Id="rId43" Type="http://schemas.openxmlformats.org/officeDocument/2006/relationships/image" Target="../media/image115.jpeg"/><Relationship Id="rId44" Type="http://schemas.openxmlformats.org/officeDocument/2006/relationships/hyperlink" Target="http://www.google.co.jp/imgres?imgurl=http://www.nsk.solidcomponents.com/NSK-Logo.gif&amp;imgrefurl=http://www.nsk.solidcomponents.com/&amp;usg=__KOoACY_0oBkHr0CsOyPSY04wkEY=&amp;h=155&amp;w=470&amp;sz=17&amp;hl=ja&amp;start=22&amp;um=1&amp;itbs=1&amp;tbnid=sb8Z-5uyp5iVbM:&amp;tbnh=43&amp;tbnw=129&amp;prev=/images?q=nsk+logo&amp;start=20&amp;um=1&amp;hl=ja&amp;lr=lang_ja&amp;sa=N&amp;rlz=1I7SUNC_ja&amp;ndsp=20&amp;tbs=isch:1,lr:lang_1ja" TargetMode="External"/><Relationship Id="rId45" Type="http://schemas.openxmlformats.org/officeDocument/2006/relationships/image" Target="../media/image116.jpeg"/><Relationship Id="rId46" Type="http://schemas.openxmlformats.org/officeDocument/2006/relationships/image" Target="../media/image117.jpeg"/><Relationship Id="rId47" Type="http://schemas.openxmlformats.org/officeDocument/2006/relationships/image" Target="../media/image118.png"/><Relationship Id="rId48" Type="http://schemas.openxmlformats.org/officeDocument/2006/relationships/image" Target="../media/image119.png"/><Relationship Id="rId49" Type="http://schemas.openxmlformats.org/officeDocument/2006/relationships/image" Target="../media/image120.png"/><Relationship Id="rId60" Type="http://schemas.openxmlformats.org/officeDocument/2006/relationships/image" Target="../media/image83.png"/><Relationship Id="rId61" Type="http://schemas.openxmlformats.org/officeDocument/2006/relationships/image" Target="../media/image127.png"/><Relationship Id="rId62" Type="http://schemas.openxmlformats.org/officeDocument/2006/relationships/hyperlink" Target="http://www.khi.co.jp/index.html" TargetMode="External"/><Relationship Id="rId63" Type="http://schemas.openxmlformats.org/officeDocument/2006/relationships/image" Target="../media/image128.png"/><Relationship Id="rId64" Type="http://schemas.openxmlformats.org/officeDocument/2006/relationships/hyperlink" Target="http://www.ihi.co.jp/index.html" TargetMode="External"/><Relationship Id="rId65" Type="http://schemas.openxmlformats.org/officeDocument/2006/relationships/image" Target="../media/image129.png"/><Relationship Id="rId66" Type="http://schemas.openxmlformats.org/officeDocument/2006/relationships/image" Target="../media/image130.png"/><Relationship Id="rId67" Type="http://schemas.openxmlformats.org/officeDocument/2006/relationships/image" Target="../media/image131.png"/><Relationship Id="rId68" Type="http://schemas.openxmlformats.org/officeDocument/2006/relationships/image" Target="../media/image132.png"/><Relationship Id="rId69" Type="http://schemas.openxmlformats.org/officeDocument/2006/relationships/hyperlink" Target="http://www.kubota.co.jp/index.html" TargetMode="External"/><Relationship Id="rId80" Type="http://schemas.openxmlformats.org/officeDocument/2006/relationships/image" Target="../media/image137.png"/><Relationship Id="rId81" Type="http://schemas.openxmlformats.org/officeDocument/2006/relationships/hyperlink" Target="http://jp.yamatake.com/index.html" TargetMode="External"/><Relationship Id="rId82" Type="http://schemas.openxmlformats.org/officeDocument/2006/relationships/image" Target="../media/image138.png"/><Relationship Id="rId83" Type="http://schemas.openxmlformats.org/officeDocument/2006/relationships/oleObject" Target="../embeddings/oleObject7.bin"/><Relationship Id="rId84" Type="http://schemas.openxmlformats.org/officeDocument/2006/relationships/image" Target="../media/image86.png"/><Relationship Id="rId85" Type="http://schemas.openxmlformats.org/officeDocument/2006/relationships/hyperlink" Target="http://www.eneos.co.jp/index.html" TargetMode="External"/><Relationship Id="rId86" Type="http://schemas.openxmlformats.org/officeDocument/2006/relationships/image" Target="../media/image139.png"/><Relationship Id="rId87" Type="http://schemas.openxmlformats.org/officeDocument/2006/relationships/oleObject" Target="../embeddings/oleObject8.bin"/><Relationship Id="rId88" Type="http://schemas.openxmlformats.org/officeDocument/2006/relationships/image" Target="../media/image87.png"/><Relationship Id="rId89" Type="http://schemas.openxmlformats.org/officeDocument/2006/relationships/hyperlink" Target="http://www.brother.co.jp/index.htm" TargetMode="External"/></Relationships>
</file>

<file path=ppt/slides/_rels/slide22.xml.rels><?xml version="1.0" encoding="UTF-8" standalone="yes"?>
<Relationships xmlns="http://schemas.openxmlformats.org/package/2006/relationships"><Relationship Id="rId13" Type="http://schemas.openxmlformats.org/officeDocument/2006/relationships/image" Target="../media/image147.png"/><Relationship Id="rId14" Type="http://schemas.openxmlformats.org/officeDocument/2006/relationships/image" Target="../media/image148.png"/><Relationship Id="rId15" Type="http://schemas.openxmlformats.org/officeDocument/2006/relationships/image" Target="../media/image149.png"/><Relationship Id="rId16" Type="http://schemas.openxmlformats.org/officeDocument/2006/relationships/image" Target="../media/image150.png"/><Relationship Id="rId17" Type="http://schemas.openxmlformats.org/officeDocument/2006/relationships/image" Target="../media/image151.png"/><Relationship Id="rId18" Type="http://schemas.openxmlformats.org/officeDocument/2006/relationships/image" Target="../media/image152.png"/><Relationship Id="rId19" Type="http://schemas.openxmlformats.org/officeDocument/2006/relationships/image" Target="../media/image153.png"/><Relationship Id="rId63" Type="http://schemas.openxmlformats.org/officeDocument/2006/relationships/image" Target="../media/image183.png"/><Relationship Id="rId64" Type="http://schemas.openxmlformats.org/officeDocument/2006/relationships/image" Target="../media/image184.png"/><Relationship Id="rId65" Type="http://schemas.openxmlformats.org/officeDocument/2006/relationships/image" Target="../media/image185.png"/><Relationship Id="rId66" Type="http://schemas.openxmlformats.org/officeDocument/2006/relationships/image" Target="../media/image186.png"/><Relationship Id="rId50" Type="http://schemas.openxmlformats.org/officeDocument/2006/relationships/image" Target="../media/image170.png"/><Relationship Id="rId51" Type="http://schemas.openxmlformats.org/officeDocument/2006/relationships/image" Target="../media/image171.png"/><Relationship Id="rId52" Type="http://schemas.openxmlformats.org/officeDocument/2006/relationships/image" Target="../media/image172.png"/><Relationship Id="rId53" Type="http://schemas.openxmlformats.org/officeDocument/2006/relationships/image" Target="../media/image173.png"/><Relationship Id="rId54" Type="http://schemas.openxmlformats.org/officeDocument/2006/relationships/image" Target="../media/image174.png"/><Relationship Id="rId55" Type="http://schemas.openxmlformats.org/officeDocument/2006/relationships/image" Target="../media/image175.png"/><Relationship Id="rId56" Type="http://schemas.openxmlformats.org/officeDocument/2006/relationships/image" Target="../media/image176.png"/><Relationship Id="rId57" Type="http://schemas.openxmlformats.org/officeDocument/2006/relationships/image" Target="../media/image177.png"/><Relationship Id="rId58" Type="http://schemas.openxmlformats.org/officeDocument/2006/relationships/image" Target="../media/image178.png"/><Relationship Id="rId59" Type="http://schemas.openxmlformats.org/officeDocument/2006/relationships/image" Target="../media/image179.png"/><Relationship Id="rId40" Type="http://schemas.openxmlformats.org/officeDocument/2006/relationships/image" Target="../media/image162.png"/><Relationship Id="rId41" Type="http://schemas.openxmlformats.org/officeDocument/2006/relationships/image" Target="../media/image163.png"/><Relationship Id="rId42" Type="http://schemas.openxmlformats.org/officeDocument/2006/relationships/hyperlink" Target="http://www.google.co.jp/imgres?imgurl=https://ssl.inax.co.jp/maintenance/repair/toilet/images/inax_logo.gif&amp;imgrefurl=https://ssl.inax.co.jp/maintenance/repair/toilet/&amp;usg=__pzjNWOslWbQRP3_OVB-_TxeEG2M=&amp;h=42&amp;w=85&amp;sz=2&amp;hl=ja&amp;start=17&amp;um=1&amp;itbs=1&amp;tbnid=0s0tOJcJsJzZYM:&amp;tbnh=38&amp;tbnw=76&amp;prev=/images?q=inax+logo&amp;um=1&amp;hl=ja&amp;lr=lang_ja&amp;sa=N&amp;rlz=1I7SUNC_ja&amp;tbs=isch:1,lr:lang_1ja" TargetMode="External"/><Relationship Id="rId43" Type="http://schemas.openxmlformats.org/officeDocument/2006/relationships/image" Target="../media/image103.jpeg"/><Relationship Id="rId44" Type="http://schemas.openxmlformats.org/officeDocument/2006/relationships/image" Target="../media/image164.png"/><Relationship Id="rId45" Type="http://schemas.openxmlformats.org/officeDocument/2006/relationships/image" Target="../media/image165.png"/><Relationship Id="rId46" Type="http://schemas.openxmlformats.org/officeDocument/2006/relationships/image" Target="../media/image166.png"/><Relationship Id="rId47" Type="http://schemas.openxmlformats.org/officeDocument/2006/relationships/image" Target="../media/image167.png"/><Relationship Id="rId48" Type="http://schemas.openxmlformats.org/officeDocument/2006/relationships/image" Target="../media/image168.png"/><Relationship Id="rId49" Type="http://schemas.openxmlformats.org/officeDocument/2006/relationships/image" Target="../media/image169.png"/><Relationship Id="rId1" Type="http://schemas.openxmlformats.org/officeDocument/2006/relationships/vmlDrawing" Target="../drawings/vmlDrawing2.vml"/><Relationship Id="rId2" Type="http://schemas.openxmlformats.org/officeDocument/2006/relationships/slideLayout" Target="../slideLayouts/slideLayout3.xml"/><Relationship Id="rId3" Type="http://schemas.openxmlformats.org/officeDocument/2006/relationships/notesSlide" Target="../notesSlides/notesSlide20.xml"/><Relationship Id="rId4" Type="http://schemas.openxmlformats.org/officeDocument/2006/relationships/image" Target="../media/image92.png"/><Relationship Id="rId5" Type="http://schemas.openxmlformats.org/officeDocument/2006/relationships/image" Target="../media/image142.png"/><Relationship Id="rId6" Type="http://schemas.openxmlformats.org/officeDocument/2006/relationships/image" Target="../media/image94.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95.png"/><Relationship Id="rId30" Type="http://schemas.openxmlformats.org/officeDocument/2006/relationships/image" Target="../media/image82.png"/><Relationship Id="rId31" Type="http://schemas.openxmlformats.org/officeDocument/2006/relationships/image" Target="../media/image127.png"/><Relationship Id="rId32" Type="http://schemas.openxmlformats.org/officeDocument/2006/relationships/image" Target="../media/image136.png"/><Relationship Id="rId33" Type="http://schemas.openxmlformats.org/officeDocument/2006/relationships/image" Target="../media/image122.png"/><Relationship Id="rId34" Type="http://schemas.openxmlformats.org/officeDocument/2006/relationships/image" Target="../media/image160.png"/><Relationship Id="rId35" Type="http://schemas.openxmlformats.org/officeDocument/2006/relationships/image" Target="../media/image161.png"/><Relationship Id="rId36" Type="http://schemas.openxmlformats.org/officeDocument/2006/relationships/image" Target="../media/image119.png"/><Relationship Id="rId37" Type="http://schemas.openxmlformats.org/officeDocument/2006/relationships/image" Target="../media/image102.png"/><Relationship Id="rId38" Type="http://schemas.openxmlformats.org/officeDocument/2006/relationships/image" Target="../media/image132.png"/><Relationship Id="rId39" Type="http://schemas.openxmlformats.org/officeDocument/2006/relationships/image" Target="../media/image120.png"/><Relationship Id="rId20" Type="http://schemas.openxmlformats.org/officeDocument/2006/relationships/image" Target="../media/image154.png"/><Relationship Id="rId21" Type="http://schemas.openxmlformats.org/officeDocument/2006/relationships/image" Target="../media/image155.png"/><Relationship Id="rId22" Type="http://schemas.openxmlformats.org/officeDocument/2006/relationships/image" Target="../media/image156.png"/><Relationship Id="rId23" Type="http://schemas.openxmlformats.org/officeDocument/2006/relationships/image" Target="../media/image157.png"/><Relationship Id="rId24" Type="http://schemas.openxmlformats.org/officeDocument/2006/relationships/image" Target="../media/image158.png"/><Relationship Id="rId25" Type="http://schemas.openxmlformats.org/officeDocument/2006/relationships/image" Target="../media/image93.png"/><Relationship Id="rId26" Type="http://schemas.openxmlformats.org/officeDocument/2006/relationships/image" Target="../media/image123.png"/><Relationship Id="rId27" Type="http://schemas.openxmlformats.org/officeDocument/2006/relationships/image" Target="../media/image98.jpeg"/><Relationship Id="rId28" Type="http://schemas.openxmlformats.org/officeDocument/2006/relationships/image" Target="../media/image159.emf"/><Relationship Id="rId29" Type="http://schemas.openxmlformats.org/officeDocument/2006/relationships/oleObject" Target="../embeddings/oleObject11.bin"/><Relationship Id="rId60" Type="http://schemas.openxmlformats.org/officeDocument/2006/relationships/image" Target="../media/image180.png"/><Relationship Id="rId61" Type="http://schemas.openxmlformats.org/officeDocument/2006/relationships/image" Target="../media/image181.png"/><Relationship Id="rId62" Type="http://schemas.openxmlformats.org/officeDocument/2006/relationships/image" Target="../media/image182.png"/><Relationship Id="rId10" Type="http://schemas.openxmlformats.org/officeDocument/2006/relationships/image" Target="../media/image124.png"/><Relationship Id="rId11" Type="http://schemas.openxmlformats.org/officeDocument/2006/relationships/image" Target="../media/image145.png"/><Relationship Id="rId12" Type="http://schemas.openxmlformats.org/officeDocument/2006/relationships/image" Target="../media/image146.png"/></Relationships>
</file>

<file path=ppt/slides/_rels/slide23.xml.rels><?xml version="1.0" encoding="UTF-8" standalone="yes"?>
<Relationships xmlns="http://schemas.openxmlformats.org/package/2006/relationships"><Relationship Id="rId9" Type="http://schemas.openxmlformats.org/officeDocument/2006/relationships/image" Target="../media/image143.png"/><Relationship Id="rId20" Type="http://schemas.openxmlformats.org/officeDocument/2006/relationships/image" Target="../media/image156.png"/><Relationship Id="rId21" Type="http://schemas.openxmlformats.org/officeDocument/2006/relationships/oleObject" Target="../embeddings/oleObject12.bin"/><Relationship Id="rId22" Type="http://schemas.openxmlformats.org/officeDocument/2006/relationships/image" Target="../media/image81.png"/><Relationship Id="rId23" Type="http://schemas.openxmlformats.org/officeDocument/2006/relationships/image" Target="../media/image163.png"/><Relationship Id="rId24" Type="http://schemas.openxmlformats.org/officeDocument/2006/relationships/image" Target="../media/image198.png"/><Relationship Id="rId25" Type="http://schemas.openxmlformats.org/officeDocument/2006/relationships/image" Target="../media/image199.png"/><Relationship Id="rId26" Type="http://schemas.openxmlformats.org/officeDocument/2006/relationships/image" Target="../media/image144.png"/><Relationship Id="rId27" Type="http://schemas.openxmlformats.org/officeDocument/2006/relationships/image" Target="../media/image92.png"/><Relationship Id="rId10" Type="http://schemas.openxmlformats.org/officeDocument/2006/relationships/image" Target="../media/image120.png"/><Relationship Id="rId11" Type="http://schemas.openxmlformats.org/officeDocument/2006/relationships/image" Target="../media/image95.png"/><Relationship Id="rId12" Type="http://schemas.openxmlformats.org/officeDocument/2006/relationships/image" Target="../media/image191.png"/><Relationship Id="rId13" Type="http://schemas.openxmlformats.org/officeDocument/2006/relationships/image" Target="../media/image192.png"/><Relationship Id="rId14" Type="http://schemas.openxmlformats.org/officeDocument/2006/relationships/image" Target="../media/image193.png"/><Relationship Id="rId15" Type="http://schemas.openxmlformats.org/officeDocument/2006/relationships/image" Target="../media/image194.png"/><Relationship Id="rId16" Type="http://schemas.openxmlformats.org/officeDocument/2006/relationships/image" Target="../media/image195.png"/><Relationship Id="rId17" Type="http://schemas.openxmlformats.org/officeDocument/2006/relationships/image" Target="../media/image196.png"/><Relationship Id="rId18" Type="http://schemas.openxmlformats.org/officeDocument/2006/relationships/image" Target="../media/image197.png"/><Relationship Id="rId19" Type="http://schemas.openxmlformats.org/officeDocument/2006/relationships/image" Target="../media/image169.png"/><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image" Target="../media/image187.png"/><Relationship Id="rId4" Type="http://schemas.openxmlformats.org/officeDocument/2006/relationships/image" Target="../media/image93.png"/><Relationship Id="rId5" Type="http://schemas.openxmlformats.org/officeDocument/2006/relationships/image" Target="../media/image142.png"/><Relationship Id="rId6" Type="http://schemas.openxmlformats.org/officeDocument/2006/relationships/image" Target="../media/image188.png"/><Relationship Id="rId7" Type="http://schemas.openxmlformats.org/officeDocument/2006/relationships/image" Target="../media/image189.png"/><Relationship Id="rId8" Type="http://schemas.openxmlformats.org/officeDocument/2006/relationships/image" Target="../media/image190.png"/></Relationships>
</file>

<file path=ppt/slides/_rels/slide24.xml.rels><?xml version="1.0" encoding="UTF-8" standalone="yes"?>
<Relationships xmlns="http://schemas.openxmlformats.org/package/2006/relationships"><Relationship Id="rId13" Type="http://schemas.openxmlformats.org/officeDocument/2006/relationships/image" Target="../media/image202.png"/><Relationship Id="rId14" Type="http://schemas.openxmlformats.org/officeDocument/2006/relationships/image" Target="../media/image94.png"/><Relationship Id="rId15" Type="http://schemas.openxmlformats.org/officeDocument/2006/relationships/image" Target="../media/image203.png"/><Relationship Id="rId16" Type="http://schemas.openxmlformats.org/officeDocument/2006/relationships/image" Target="../media/image196.png"/><Relationship Id="rId17" Type="http://schemas.openxmlformats.org/officeDocument/2006/relationships/image" Target="../media/image198.png"/><Relationship Id="rId18" Type="http://schemas.openxmlformats.org/officeDocument/2006/relationships/image" Target="../media/image190.png"/><Relationship Id="rId19" Type="http://schemas.openxmlformats.org/officeDocument/2006/relationships/image" Target="../media/image204.png"/><Relationship Id="rId50" Type="http://schemas.openxmlformats.org/officeDocument/2006/relationships/image" Target="../media/image217.png"/><Relationship Id="rId51" Type="http://schemas.openxmlformats.org/officeDocument/2006/relationships/image" Target="../media/image218.png"/><Relationship Id="rId52" Type="http://schemas.openxmlformats.org/officeDocument/2006/relationships/image" Target="../media/image219.png"/><Relationship Id="rId53" Type="http://schemas.openxmlformats.org/officeDocument/2006/relationships/image" Target="../media/image220.png"/><Relationship Id="rId54" Type="http://schemas.openxmlformats.org/officeDocument/2006/relationships/image" Target="../media/image221.png"/><Relationship Id="rId55" Type="http://schemas.openxmlformats.org/officeDocument/2006/relationships/image" Target="../media/image222.png"/><Relationship Id="rId56" Type="http://schemas.openxmlformats.org/officeDocument/2006/relationships/image" Target="../media/image223.png"/><Relationship Id="rId57" Type="http://schemas.openxmlformats.org/officeDocument/2006/relationships/image" Target="../media/image224.png"/><Relationship Id="rId40" Type="http://schemas.openxmlformats.org/officeDocument/2006/relationships/image" Target="../media/image163.png"/><Relationship Id="rId41" Type="http://schemas.openxmlformats.org/officeDocument/2006/relationships/image" Target="../media/image211.png"/><Relationship Id="rId42" Type="http://schemas.openxmlformats.org/officeDocument/2006/relationships/hyperlink" Target="http://www.city.okayama.jp/index.html" TargetMode="External"/><Relationship Id="rId43" Type="http://schemas.openxmlformats.org/officeDocument/2006/relationships/image" Target="../media/image106.png"/><Relationship Id="rId44" Type="http://schemas.openxmlformats.org/officeDocument/2006/relationships/image" Target="../media/image212.png"/><Relationship Id="rId45" Type="http://schemas.openxmlformats.org/officeDocument/2006/relationships/image" Target="../media/image213.png"/><Relationship Id="rId46" Type="http://schemas.openxmlformats.org/officeDocument/2006/relationships/image" Target="../media/image214.png"/><Relationship Id="rId47" Type="http://schemas.openxmlformats.org/officeDocument/2006/relationships/image" Target="../media/image215.png"/><Relationship Id="rId48" Type="http://schemas.openxmlformats.org/officeDocument/2006/relationships/image" Target="../media/image216.png"/><Relationship Id="rId49" Type="http://schemas.openxmlformats.org/officeDocument/2006/relationships/image" Target="../media/image199.png"/><Relationship Id="rId1" Type="http://schemas.openxmlformats.org/officeDocument/2006/relationships/vmlDrawing" Target="../drawings/vmlDrawing4.vml"/><Relationship Id="rId2" Type="http://schemas.openxmlformats.org/officeDocument/2006/relationships/slideLayout" Target="../slideLayouts/slideLayout1.xml"/><Relationship Id="rId3" Type="http://schemas.openxmlformats.org/officeDocument/2006/relationships/image" Target="../media/image142.png"/><Relationship Id="rId4" Type="http://schemas.openxmlformats.org/officeDocument/2006/relationships/image" Target="../media/image144.png"/><Relationship Id="rId5" Type="http://schemas.openxmlformats.org/officeDocument/2006/relationships/image" Target="../media/image200.png"/><Relationship Id="rId6" Type="http://schemas.openxmlformats.org/officeDocument/2006/relationships/image" Target="../media/image157.png"/><Relationship Id="rId7" Type="http://schemas.openxmlformats.org/officeDocument/2006/relationships/image" Target="../media/image120.png"/><Relationship Id="rId8" Type="http://schemas.openxmlformats.org/officeDocument/2006/relationships/image" Target="../media/image162.png"/><Relationship Id="rId9" Type="http://schemas.openxmlformats.org/officeDocument/2006/relationships/image" Target="../media/image201.png"/><Relationship Id="rId30" Type="http://schemas.openxmlformats.org/officeDocument/2006/relationships/image" Target="../media/image197.png"/><Relationship Id="rId31" Type="http://schemas.openxmlformats.org/officeDocument/2006/relationships/image" Target="../media/image195.png"/><Relationship Id="rId32" Type="http://schemas.openxmlformats.org/officeDocument/2006/relationships/image" Target="../media/image208.png"/><Relationship Id="rId33" Type="http://schemas.openxmlformats.org/officeDocument/2006/relationships/image" Target="../media/image209.png"/><Relationship Id="rId34" Type="http://schemas.openxmlformats.org/officeDocument/2006/relationships/image" Target="../media/image169.png"/><Relationship Id="rId35" Type="http://schemas.openxmlformats.org/officeDocument/2006/relationships/image" Target="../media/image210.png"/><Relationship Id="rId36" Type="http://schemas.openxmlformats.org/officeDocument/2006/relationships/image" Target="../media/image156.png"/><Relationship Id="rId37" Type="http://schemas.openxmlformats.org/officeDocument/2006/relationships/oleObject" Target="../embeddings/oleObject13.bin"/><Relationship Id="rId38" Type="http://schemas.openxmlformats.org/officeDocument/2006/relationships/image" Target="../media/image81.png"/><Relationship Id="rId39" Type="http://schemas.openxmlformats.org/officeDocument/2006/relationships/image" Target="../media/image128.png"/><Relationship Id="rId20" Type="http://schemas.openxmlformats.org/officeDocument/2006/relationships/image" Target="../media/image205.png"/><Relationship Id="rId21" Type="http://schemas.openxmlformats.org/officeDocument/2006/relationships/image" Target="../media/image206.png"/><Relationship Id="rId22" Type="http://schemas.openxmlformats.org/officeDocument/2006/relationships/image" Target="../media/image92.png"/><Relationship Id="rId23" Type="http://schemas.openxmlformats.org/officeDocument/2006/relationships/image" Target="../media/image93.png"/><Relationship Id="rId24" Type="http://schemas.openxmlformats.org/officeDocument/2006/relationships/image" Target="../media/image143.png"/><Relationship Id="rId25" Type="http://schemas.openxmlformats.org/officeDocument/2006/relationships/image" Target="../media/image95.png"/><Relationship Id="rId26" Type="http://schemas.openxmlformats.org/officeDocument/2006/relationships/image" Target="../media/image189.png"/><Relationship Id="rId27" Type="http://schemas.openxmlformats.org/officeDocument/2006/relationships/image" Target="../media/image207.png"/><Relationship Id="rId28" Type="http://schemas.openxmlformats.org/officeDocument/2006/relationships/image" Target="../media/image191.png"/><Relationship Id="rId29" Type="http://schemas.openxmlformats.org/officeDocument/2006/relationships/image" Target="../media/image119.png"/><Relationship Id="rId10" Type="http://schemas.openxmlformats.org/officeDocument/2006/relationships/image" Target="../media/image188.png"/><Relationship Id="rId11" Type="http://schemas.openxmlformats.org/officeDocument/2006/relationships/image" Target="../media/image192.png"/><Relationship Id="rId12" Type="http://schemas.openxmlformats.org/officeDocument/2006/relationships/image" Target="../media/image193.png"/></Relationships>
</file>

<file path=ppt/slides/_rels/slide25.xml.rels><?xml version="1.0" encoding="UTF-8" standalone="yes"?>
<Relationships xmlns="http://schemas.openxmlformats.org/package/2006/relationships"><Relationship Id="rId13" Type="http://schemas.openxmlformats.org/officeDocument/2006/relationships/image" Target="../media/image235.png"/><Relationship Id="rId14" Type="http://schemas.openxmlformats.org/officeDocument/2006/relationships/image" Target="../media/image236.png"/><Relationship Id="rId15" Type="http://schemas.openxmlformats.org/officeDocument/2006/relationships/image" Target="../media/image237.png"/><Relationship Id="rId16" Type="http://schemas.openxmlformats.org/officeDocument/2006/relationships/image" Target="../media/image238.png"/><Relationship Id="rId17" Type="http://schemas.openxmlformats.org/officeDocument/2006/relationships/image" Target="../media/image239.jpeg"/><Relationship Id="rId18" Type="http://schemas.openxmlformats.org/officeDocument/2006/relationships/image" Target="../media/image240.jpeg"/><Relationship Id="rId19" Type="http://schemas.openxmlformats.org/officeDocument/2006/relationships/image" Target="../media/image241.png"/><Relationship Id="rId63" Type="http://schemas.openxmlformats.org/officeDocument/2006/relationships/image" Target="../media/image283.png"/><Relationship Id="rId64" Type="http://schemas.openxmlformats.org/officeDocument/2006/relationships/image" Target="../media/image284.png"/><Relationship Id="rId65" Type="http://schemas.openxmlformats.org/officeDocument/2006/relationships/image" Target="../media/image285.png"/><Relationship Id="rId66" Type="http://schemas.openxmlformats.org/officeDocument/2006/relationships/image" Target="../media/image286.png"/><Relationship Id="rId67" Type="http://schemas.openxmlformats.org/officeDocument/2006/relationships/image" Target="../media/image287.png"/><Relationship Id="rId50" Type="http://schemas.openxmlformats.org/officeDocument/2006/relationships/image" Target="../media/image270.png"/><Relationship Id="rId51" Type="http://schemas.openxmlformats.org/officeDocument/2006/relationships/image" Target="../media/image271.png"/><Relationship Id="rId52" Type="http://schemas.openxmlformats.org/officeDocument/2006/relationships/image" Target="../media/image272.png"/><Relationship Id="rId53" Type="http://schemas.openxmlformats.org/officeDocument/2006/relationships/image" Target="../media/image273.png"/><Relationship Id="rId54" Type="http://schemas.openxmlformats.org/officeDocument/2006/relationships/image" Target="../media/image274.png"/><Relationship Id="rId55" Type="http://schemas.openxmlformats.org/officeDocument/2006/relationships/image" Target="../media/image275.png"/><Relationship Id="rId56" Type="http://schemas.openxmlformats.org/officeDocument/2006/relationships/image" Target="../media/image276.png"/><Relationship Id="rId57" Type="http://schemas.openxmlformats.org/officeDocument/2006/relationships/image" Target="../media/image277.png"/><Relationship Id="rId58" Type="http://schemas.openxmlformats.org/officeDocument/2006/relationships/image" Target="../media/image278.png"/><Relationship Id="rId59" Type="http://schemas.openxmlformats.org/officeDocument/2006/relationships/image" Target="../media/image279.png"/><Relationship Id="rId40" Type="http://schemas.openxmlformats.org/officeDocument/2006/relationships/image" Target="../media/image260.png"/><Relationship Id="rId41" Type="http://schemas.openxmlformats.org/officeDocument/2006/relationships/image" Target="../media/image261.png"/><Relationship Id="rId42" Type="http://schemas.openxmlformats.org/officeDocument/2006/relationships/image" Target="../media/image262.png"/><Relationship Id="rId43" Type="http://schemas.openxmlformats.org/officeDocument/2006/relationships/image" Target="../media/image263.png"/><Relationship Id="rId44" Type="http://schemas.openxmlformats.org/officeDocument/2006/relationships/image" Target="../media/image264.png"/><Relationship Id="rId45" Type="http://schemas.openxmlformats.org/officeDocument/2006/relationships/image" Target="../media/image265.jpeg"/><Relationship Id="rId46" Type="http://schemas.openxmlformats.org/officeDocument/2006/relationships/image" Target="../media/image266.png"/><Relationship Id="rId47" Type="http://schemas.openxmlformats.org/officeDocument/2006/relationships/image" Target="../media/image267.png"/><Relationship Id="rId48" Type="http://schemas.openxmlformats.org/officeDocument/2006/relationships/image" Target="../media/image268.png"/><Relationship Id="rId49" Type="http://schemas.openxmlformats.org/officeDocument/2006/relationships/image" Target="../media/image269.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image" Target="../media/image227.png"/><Relationship Id="rId6" Type="http://schemas.openxmlformats.org/officeDocument/2006/relationships/image" Target="../media/image228.png"/><Relationship Id="rId7" Type="http://schemas.openxmlformats.org/officeDocument/2006/relationships/image" Target="../media/image229.png"/><Relationship Id="rId8" Type="http://schemas.openxmlformats.org/officeDocument/2006/relationships/image" Target="../media/image230.png"/><Relationship Id="rId9" Type="http://schemas.openxmlformats.org/officeDocument/2006/relationships/image" Target="../media/image231.png"/><Relationship Id="rId30" Type="http://schemas.openxmlformats.org/officeDocument/2006/relationships/image" Target="../media/image251.png"/><Relationship Id="rId31" Type="http://schemas.openxmlformats.org/officeDocument/2006/relationships/image" Target="../media/image212.png"/><Relationship Id="rId32" Type="http://schemas.openxmlformats.org/officeDocument/2006/relationships/image" Target="../media/image252.jpeg"/><Relationship Id="rId33" Type="http://schemas.openxmlformats.org/officeDocument/2006/relationships/image" Target="../media/image253.png"/><Relationship Id="rId34" Type="http://schemas.openxmlformats.org/officeDocument/2006/relationships/image" Target="../media/image254.png"/><Relationship Id="rId35" Type="http://schemas.openxmlformats.org/officeDocument/2006/relationships/image" Target="../media/image255.jpeg"/><Relationship Id="rId36" Type="http://schemas.openxmlformats.org/officeDocument/2006/relationships/image" Target="../media/image256.png"/><Relationship Id="rId37" Type="http://schemas.openxmlformats.org/officeDocument/2006/relationships/image" Target="../media/image257.png"/><Relationship Id="rId38" Type="http://schemas.openxmlformats.org/officeDocument/2006/relationships/image" Target="../media/image258.png"/><Relationship Id="rId39" Type="http://schemas.openxmlformats.org/officeDocument/2006/relationships/image" Target="../media/image259.png"/><Relationship Id="rId20" Type="http://schemas.openxmlformats.org/officeDocument/2006/relationships/image" Target="../media/image242.png"/><Relationship Id="rId21" Type="http://schemas.openxmlformats.org/officeDocument/2006/relationships/image" Target="../media/image243.png"/><Relationship Id="rId22" Type="http://schemas.openxmlformats.org/officeDocument/2006/relationships/image" Target="../media/image244.png"/><Relationship Id="rId23" Type="http://schemas.openxmlformats.org/officeDocument/2006/relationships/image" Target="../media/image245.png"/><Relationship Id="rId24" Type="http://schemas.openxmlformats.org/officeDocument/2006/relationships/image" Target="../media/image246.png"/><Relationship Id="rId25" Type="http://schemas.openxmlformats.org/officeDocument/2006/relationships/image" Target="../media/image247.png"/><Relationship Id="rId26" Type="http://schemas.openxmlformats.org/officeDocument/2006/relationships/image" Target="../media/image248.png"/><Relationship Id="rId27" Type="http://schemas.openxmlformats.org/officeDocument/2006/relationships/image" Target="../media/image123.png"/><Relationship Id="rId28" Type="http://schemas.openxmlformats.org/officeDocument/2006/relationships/image" Target="../media/image249.png"/><Relationship Id="rId29" Type="http://schemas.openxmlformats.org/officeDocument/2006/relationships/image" Target="../media/image250.png"/><Relationship Id="rId60" Type="http://schemas.openxmlformats.org/officeDocument/2006/relationships/image" Target="../media/image280.png"/><Relationship Id="rId61" Type="http://schemas.openxmlformats.org/officeDocument/2006/relationships/image" Target="../media/image281.png"/><Relationship Id="rId62" Type="http://schemas.openxmlformats.org/officeDocument/2006/relationships/image" Target="../media/image282.png"/><Relationship Id="rId10" Type="http://schemas.openxmlformats.org/officeDocument/2006/relationships/image" Target="../media/image232.png"/><Relationship Id="rId11" Type="http://schemas.openxmlformats.org/officeDocument/2006/relationships/image" Target="../media/image233.png"/><Relationship Id="rId12" Type="http://schemas.openxmlformats.org/officeDocument/2006/relationships/image" Target="../media/image2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90.wmf"/><Relationship Id="rId5" Type="http://schemas.openxmlformats.org/officeDocument/2006/relationships/oleObject" Target="../embeddings/oleObject14.bin"/><Relationship Id="rId6" Type="http://schemas.openxmlformats.org/officeDocument/2006/relationships/image" Target="../media/image289.emf"/><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0.png"/><Relationship Id="rId4" Type="http://schemas.openxmlformats.org/officeDocument/2006/relationships/image" Target="../media/image301.png"/><Relationship Id="rId5" Type="http://schemas.openxmlformats.org/officeDocument/2006/relationships/image" Target="../media/image302.png"/><Relationship Id="rId6"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304.png"/><Relationship Id="rId4" Type="http://schemas.openxmlformats.org/officeDocument/2006/relationships/image" Target="../media/image305.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タイトル 3"/>
          <p:cNvSpPr>
            <a:spLocks noGrp="1"/>
          </p:cNvSpPr>
          <p:nvPr>
            <p:ph type="title"/>
          </p:nvPr>
        </p:nvSpPr>
        <p:spPr bwMode="auto">
          <a:xfrm>
            <a:off x="276225" y="968375"/>
            <a:ext cx="8547100" cy="974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岡山大学工学部の紹介</a:t>
            </a:r>
          </a:p>
        </p:txBody>
      </p:sp>
      <p:pic>
        <p:nvPicPr>
          <p:cNvPr id="40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19575"/>
            <a:ext cx="32956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4"/>
          <a:stretch>
            <a:fillRect/>
          </a:stretch>
        </p:blipFill>
        <p:spPr>
          <a:xfrm>
            <a:off x="4419600" y="1925858"/>
            <a:ext cx="3480156" cy="4932142"/>
          </a:xfrm>
          <a:prstGeom prst="rect">
            <a:avLst/>
          </a:prstGeom>
        </p:spPr>
      </p:pic>
    </p:spTree>
    <p:extLst>
      <p:ext uri="{BB962C8B-B14F-4D97-AF65-F5344CB8AC3E}">
        <p14:creationId xmlns:p14="http://schemas.microsoft.com/office/powerpoint/2010/main" val="3627040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876300"/>
            <a:ext cx="29956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きめ細やかな教育システム</a:t>
            </a:r>
          </a:p>
        </p:txBody>
      </p:sp>
      <p:sp>
        <p:nvSpPr>
          <p:cNvPr id="18435" name="コンテンツ プレースホルダ 4"/>
          <p:cNvSpPr>
            <a:spLocks noGrp="1"/>
          </p:cNvSpPr>
          <p:nvPr>
            <p:ph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アドバイザ制度</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アドバイザによる学習進捗状況サポート</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国際的な交流</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短期交換留学プログラム（</a:t>
            </a:r>
            <a:r>
              <a:rPr lang="en-US" altLang="ja-JP" sz="2400">
                <a:solidFill>
                  <a:srgbClr val="404040"/>
                </a:solidFill>
                <a:latin typeface="Calibri" charset="0"/>
                <a:ea typeface="ＭＳ Ｐゴシック" charset="0"/>
                <a:cs typeface="ＭＳ Ｐゴシック" charset="0"/>
              </a:rPr>
              <a:t>EPOK</a:t>
            </a:r>
            <a:r>
              <a:rPr lang="ja-JP" altLang="en-US" sz="2400">
                <a:solidFill>
                  <a:srgbClr val="404040"/>
                </a:solidFill>
                <a:latin typeface="Calibri" charset="0"/>
                <a:ea typeface="ＭＳ Ｐゴシック" charset="0"/>
                <a:cs typeface="ＭＳ Ｐゴシック" charset="0"/>
              </a:rPr>
              <a:t>）</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en-US" altLang="ja-JP" sz="2400">
                <a:solidFill>
                  <a:srgbClr val="404040"/>
                </a:solidFill>
                <a:latin typeface="Calibri" charset="0"/>
                <a:ea typeface="ＭＳ Ｐゴシック" charset="0"/>
                <a:cs typeface="ＭＳ Ｐゴシック" charset="0"/>
              </a:rPr>
              <a:t>      </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キャリア支援</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インターンシップによる就業体験</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企業への推薦制度実施</a:t>
            </a:r>
            <a:endParaRPr lang="en-US" altLang="ja-JP" sz="2400">
              <a:solidFill>
                <a:srgbClr val="404040"/>
              </a:solidFill>
              <a:latin typeface="Calibri" charset="0"/>
              <a:ea typeface="ＭＳ Ｐゴシック" charset="0"/>
              <a:cs typeface="ＭＳ Ｐゴシック" charset="0"/>
            </a:endParaRPr>
          </a:p>
          <a:p>
            <a:pPr eaLnBrk="1" hangingPunct="1">
              <a:buFont typeface="Wingdings" charset="0"/>
              <a:buChar char="n"/>
            </a:pPr>
            <a:endParaRPr lang="ja-JP" altLang="en-US">
              <a:solidFill>
                <a:srgbClr val="000000"/>
              </a:solidFill>
              <a:latin typeface="Calibri" charset="0"/>
              <a:ea typeface="ＭＳ Ｐゴシック" charset="0"/>
              <a:cs typeface="ＭＳ Ｐゴシック" charset="0"/>
            </a:endParaRPr>
          </a:p>
        </p:txBody>
      </p:sp>
      <p:pic>
        <p:nvPicPr>
          <p:cNvPr id="184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5018088"/>
            <a:ext cx="2197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8437" name="図 14" descr="090424_025_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3275013"/>
            <a:ext cx="20891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図 17" descr="090507_149_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4300" y="4379913"/>
            <a:ext cx="20891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4925" y="2238375"/>
            <a:ext cx="2173288"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666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ユニークな教育体制</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981075"/>
            <a:ext cx="667861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6" name="正方形/長方形 5"/>
          <p:cNvSpPr/>
          <p:nvPr/>
        </p:nvSpPr>
        <p:spPr>
          <a:xfrm>
            <a:off x="361950" y="6362700"/>
            <a:ext cx="219075" cy="3714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11" name="テキスト ボックス 10"/>
          <p:cNvSpPr txBox="1"/>
          <p:nvPr/>
        </p:nvSpPr>
        <p:spPr>
          <a:xfrm>
            <a:off x="685800" y="2276475"/>
            <a:ext cx="3017773" cy="369332"/>
          </a:xfrm>
          <a:prstGeom prst="rect">
            <a:avLst/>
          </a:prstGeom>
          <a:noFill/>
        </p:spPr>
        <p:txBody>
          <a:bodyPr wrap="none">
            <a:spAutoFit/>
          </a:bodyPr>
          <a:lstStyle/>
          <a:p>
            <a:pPr>
              <a:defRPr/>
            </a:pPr>
            <a:r>
              <a:rPr lang="ja-JP" altLang="en-US" dirty="0" smtClean="0">
                <a:solidFill>
                  <a:schemeClr val="accent6"/>
                </a:solidFill>
                <a:ea typeface="ＭＳ Ｐゴシック" pitchFamily="50" charset="-128"/>
                <a:cs typeface="+mn-cs"/>
              </a:rPr>
              <a:t>「豊かな未来をデザインする」</a:t>
            </a:r>
            <a:endParaRPr lang="ja-JP" altLang="en-US" dirty="0">
              <a:solidFill>
                <a:schemeClr val="accent6"/>
              </a:solidFill>
              <a:ea typeface="ＭＳ Ｐゴシック" pitchFamily="50" charset="-128"/>
              <a:cs typeface="+mn-cs"/>
            </a:endParaRPr>
          </a:p>
        </p:txBody>
      </p:sp>
      <p:sp>
        <p:nvSpPr>
          <p:cNvPr id="12" name="テキスト ボックス 11"/>
          <p:cNvSpPr txBox="1"/>
          <p:nvPr/>
        </p:nvSpPr>
        <p:spPr>
          <a:xfrm>
            <a:off x="685800" y="3581400"/>
            <a:ext cx="3030538" cy="369888"/>
          </a:xfrm>
          <a:prstGeom prst="rect">
            <a:avLst/>
          </a:prstGeom>
          <a:noFill/>
        </p:spPr>
        <p:txBody>
          <a:bodyPr wrap="none">
            <a:spAutoFit/>
          </a:bodyPr>
          <a:lstStyle/>
          <a:p>
            <a:pPr>
              <a:defRPr/>
            </a:pPr>
            <a:r>
              <a:rPr lang="ja-JP" altLang="en-US">
                <a:solidFill>
                  <a:schemeClr val="accent5">
                    <a:lumMod val="75000"/>
                  </a:schemeClr>
                </a:solidFill>
                <a:ea typeface="ＭＳ Ｐゴシック" pitchFamily="50" charset="-128"/>
                <a:cs typeface="+mn-cs"/>
              </a:rPr>
              <a:t>「想いの伝え方を進化させる」</a:t>
            </a:r>
          </a:p>
        </p:txBody>
      </p:sp>
      <p:sp>
        <p:nvSpPr>
          <p:cNvPr id="13" name="テキスト ボックス 12"/>
          <p:cNvSpPr txBox="1"/>
          <p:nvPr/>
        </p:nvSpPr>
        <p:spPr>
          <a:xfrm>
            <a:off x="685800" y="4981575"/>
            <a:ext cx="3067050" cy="369888"/>
          </a:xfrm>
          <a:prstGeom prst="rect">
            <a:avLst/>
          </a:prstGeom>
          <a:noFill/>
        </p:spPr>
        <p:txBody>
          <a:bodyPr wrap="none">
            <a:spAutoFit/>
          </a:bodyPr>
          <a:lstStyle/>
          <a:p>
            <a:pPr>
              <a:defRPr/>
            </a:pPr>
            <a:r>
              <a:rPr lang="ja-JP" altLang="en-US">
                <a:solidFill>
                  <a:schemeClr val="accent1">
                    <a:lumMod val="75000"/>
                  </a:schemeClr>
                </a:solidFill>
                <a:ea typeface="ＭＳ Ｐゴシック" pitchFamily="50" charset="-128"/>
                <a:cs typeface="+mn-cs"/>
              </a:rPr>
              <a:t>「人の知的能力を拡大したい」</a:t>
            </a:r>
          </a:p>
        </p:txBody>
      </p:sp>
      <p:sp>
        <p:nvSpPr>
          <p:cNvPr id="14" name="テキスト ボックス 13"/>
          <p:cNvSpPr txBox="1"/>
          <p:nvPr/>
        </p:nvSpPr>
        <p:spPr>
          <a:xfrm>
            <a:off x="685800" y="6364288"/>
            <a:ext cx="3251200" cy="369887"/>
          </a:xfrm>
          <a:prstGeom prst="rect">
            <a:avLst/>
          </a:prstGeom>
          <a:noFill/>
        </p:spPr>
        <p:txBody>
          <a:bodyPr wrap="none">
            <a:spAutoFit/>
          </a:bodyPr>
          <a:lstStyle/>
          <a:p>
            <a:pPr>
              <a:defRPr/>
            </a:pPr>
            <a:r>
              <a:rPr lang="ja-JP" altLang="en-US">
                <a:solidFill>
                  <a:schemeClr val="accent3">
                    <a:lumMod val="75000"/>
                  </a:schemeClr>
                </a:solidFill>
                <a:ea typeface="ＭＳ Ｐゴシック" pitchFamily="50" charset="-128"/>
                <a:cs typeface="+mn-cs"/>
              </a:rPr>
              <a:t>「未来へつなぐ</a:t>
            </a:r>
            <a:r>
              <a:rPr lang="en-US" altLang="ja-JP">
                <a:solidFill>
                  <a:schemeClr val="accent3">
                    <a:lumMod val="75000"/>
                  </a:schemeClr>
                </a:solidFill>
                <a:ea typeface="ＭＳ Ｐゴシック" pitchFamily="50" charset="-128"/>
                <a:cs typeface="+mn-cs"/>
              </a:rPr>
              <a:t>45</a:t>
            </a:r>
            <a:r>
              <a:rPr lang="ja-JP" altLang="en-US">
                <a:solidFill>
                  <a:schemeClr val="accent3">
                    <a:lumMod val="75000"/>
                  </a:schemeClr>
                </a:solidFill>
                <a:ea typeface="ＭＳ Ｐゴシック" pitchFamily="50" charset="-128"/>
                <a:cs typeface="+mn-cs"/>
              </a:rPr>
              <a:t>億年のアート」</a:t>
            </a:r>
          </a:p>
        </p:txBody>
      </p:sp>
      <p:pic>
        <p:nvPicPr>
          <p:cNvPr id="2048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3022600"/>
            <a:ext cx="1104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3200" y="2128838"/>
            <a:ext cx="1274763"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4337050"/>
            <a:ext cx="10668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7734300" y="2044700"/>
            <a:ext cx="579438" cy="665163"/>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7" name="正方形/長方形 16"/>
          <p:cNvSpPr/>
          <p:nvPr/>
        </p:nvSpPr>
        <p:spPr>
          <a:xfrm>
            <a:off x="7640638" y="2674938"/>
            <a:ext cx="609600" cy="1524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8" name="正方形/長方形 17"/>
          <p:cNvSpPr/>
          <p:nvPr/>
        </p:nvSpPr>
        <p:spPr>
          <a:xfrm>
            <a:off x="7815263" y="2992438"/>
            <a:ext cx="1270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9" name="正方形/長方形 18"/>
          <p:cNvSpPr/>
          <p:nvPr/>
        </p:nvSpPr>
        <p:spPr>
          <a:xfrm>
            <a:off x="7878763" y="3513138"/>
            <a:ext cx="4064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0" name="正方形/長方形 19"/>
          <p:cNvSpPr/>
          <p:nvPr/>
        </p:nvSpPr>
        <p:spPr>
          <a:xfrm>
            <a:off x="6954838" y="4360863"/>
            <a:ext cx="250825" cy="3381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1" name="正方形/長方形 20"/>
          <p:cNvSpPr/>
          <p:nvPr/>
        </p:nvSpPr>
        <p:spPr>
          <a:xfrm>
            <a:off x="7505700" y="4851400"/>
            <a:ext cx="249238" cy="33813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2" name="正方形/長方形 21"/>
          <p:cNvSpPr/>
          <p:nvPr/>
        </p:nvSpPr>
        <p:spPr>
          <a:xfrm>
            <a:off x="7912100" y="6134100"/>
            <a:ext cx="393700" cy="7239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3" name="正方形/長方形 22"/>
          <p:cNvSpPr/>
          <p:nvPr/>
        </p:nvSpPr>
        <p:spPr>
          <a:xfrm>
            <a:off x="8915400" y="5481638"/>
            <a:ext cx="228600" cy="7540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4" name="正方形/長方形 23"/>
          <p:cNvSpPr/>
          <p:nvPr/>
        </p:nvSpPr>
        <p:spPr>
          <a:xfrm>
            <a:off x="8788400" y="4402138"/>
            <a:ext cx="355600" cy="3143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pic>
        <p:nvPicPr>
          <p:cNvPr id="2050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1200" y="1222375"/>
            <a:ext cx="9493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24"/>
          <p:cNvSpPr/>
          <p:nvPr/>
        </p:nvSpPr>
        <p:spPr>
          <a:xfrm>
            <a:off x="6997700" y="1185863"/>
            <a:ext cx="393700" cy="3127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6" name="正方形/長方形 25"/>
          <p:cNvSpPr/>
          <p:nvPr/>
        </p:nvSpPr>
        <p:spPr>
          <a:xfrm>
            <a:off x="7988300" y="1417638"/>
            <a:ext cx="579438" cy="6651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7" name="正方形/長方形 26"/>
          <p:cNvSpPr/>
          <p:nvPr/>
        </p:nvSpPr>
        <p:spPr>
          <a:xfrm>
            <a:off x="7853363" y="4521200"/>
            <a:ext cx="249237" cy="46513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Tree>
    <p:extLst>
      <p:ext uri="{BB962C8B-B14F-4D97-AF65-F5344CB8AC3E}">
        <p14:creationId xmlns:p14="http://schemas.microsoft.com/office/powerpoint/2010/main" val="45036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機械システム系学科</a:t>
            </a:r>
          </a:p>
        </p:txBody>
      </p:sp>
      <p:sp>
        <p:nvSpPr>
          <p:cNvPr id="22533" name="コンテンツ プレースホルダ 2"/>
          <p:cNvSpPr>
            <a:spLocks/>
          </p:cNvSpPr>
          <p:nvPr/>
        </p:nvSpPr>
        <p:spPr bwMode="auto">
          <a:xfrm>
            <a:off x="4524375" y="898525"/>
            <a:ext cx="42957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環境や人に優しく安全な機械を実現するための技術開発</a:t>
            </a:r>
          </a:p>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機械要素，機械装置，ロボット，システムやヒューマンインターフェースの設計管理と運用</a:t>
            </a:r>
          </a:p>
          <a:p>
            <a:pPr marL="342900" indent="-342900">
              <a:spcBef>
                <a:spcPct val="20000"/>
              </a:spcBef>
              <a:buClr>
                <a:srgbClr val="4C2327"/>
              </a:buClr>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機械やシステムを用いたサービスの創成と発展</a:t>
            </a:r>
          </a:p>
        </p:txBody>
      </p:sp>
      <p:pic>
        <p:nvPicPr>
          <p:cNvPr id="2" name="図 1"/>
          <p:cNvPicPr>
            <a:picLocks noChangeAspect="1"/>
          </p:cNvPicPr>
          <p:nvPr/>
        </p:nvPicPr>
        <p:blipFill>
          <a:blip r:embed="rId3"/>
          <a:stretch>
            <a:fillRect/>
          </a:stretch>
        </p:blipFill>
        <p:spPr>
          <a:xfrm>
            <a:off x="152400" y="897369"/>
            <a:ext cx="4140200" cy="5859031"/>
          </a:xfrm>
          <a:prstGeom prst="rect">
            <a:avLst/>
          </a:prstGeom>
        </p:spPr>
      </p:pic>
      <p:pic>
        <p:nvPicPr>
          <p:cNvPr id="3" name="図 2"/>
          <p:cNvPicPr>
            <a:picLocks noChangeAspect="1"/>
          </p:cNvPicPr>
          <p:nvPr/>
        </p:nvPicPr>
        <p:blipFill>
          <a:blip r:embed="rId4"/>
          <a:stretch>
            <a:fillRect/>
          </a:stretch>
        </p:blipFill>
        <p:spPr>
          <a:xfrm>
            <a:off x="4326467" y="3708400"/>
            <a:ext cx="4733882" cy="3060700"/>
          </a:xfrm>
          <a:prstGeom prst="rect">
            <a:avLst/>
          </a:prstGeom>
        </p:spPr>
      </p:pic>
    </p:spTree>
    <p:extLst>
      <p:ext uri="{BB962C8B-B14F-4D97-AF65-F5344CB8AC3E}">
        <p14:creationId xmlns:p14="http://schemas.microsoft.com/office/powerpoint/2010/main" val="38606874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電気通信系学科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 name="Rectangle 3"/>
          <p:cNvSpPr>
            <a:spLocks noGrp="1" noChangeArrowheads="1"/>
          </p:cNvSpPr>
          <p:nvPr>
            <p:ph idx="10"/>
          </p:nvPr>
        </p:nvSpPr>
        <p:spPr bwMode="auto">
          <a:xfrm>
            <a:off x="4419600" y="879475"/>
            <a:ext cx="4432300" cy="3387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69900" lvl="3" indent="-469900">
              <a:spcBef>
                <a:spcPts val="600"/>
              </a:spcBef>
              <a:buClr>
                <a:srgbClr val="996633"/>
              </a:buClr>
              <a:buNone/>
            </a:pPr>
            <a:r>
              <a:rPr lang="ja-JP" altLang="en-US" sz="1800" b="1" dirty="0">
                <a:solidFill>
                  <a:srgbClr val="996633"/>
                </a:solidFill>
                <a:latin typeface="HG丸ｺﾞｼｯｸM-PRO" charset="0"/>
                <a:ea typeface="HG丸ｺﾞｼｯｸM-PRO" charset="0"/>
                <a:cs typeface="HG丸ｺﾞｼｯｸM-PRO" charset="0"/>
              </a:rPr>
              <a:t>国際的な視野で地球に貢献する研究・技術スペシャリストを育てます．</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None/>
            </a:pPr>
            <a:r>
              <a:rPr lang="ja-JP" altLang="en-US" sz="1800" b="1" dirty="0">
                <a:solidFill>
                  <a:srgbClr val="996633"/>
                </a:solidFill>
                <a:latin typeface="HG丸ｺﾞｼｯｸM-PRO" charset="0"/>
                <a:ea typeface="HG丸ｺﾞｼｯｸM-PRO" charset="0"/>
                <a:cs typeface="HG丸ｺﾞｼｯｸM-PRO" charset="0"/>
              </a:rPr>
              <a:t>そのために，</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Font typeface="Wingdings" charset="0"/>
              <a:buChar char="n"/>
            </a:pPr>
            <a:r>
              <a:rPr lang="ja-JP" altLang="en-US" sz="1800" b="1" dirty="0">
                <a:solidFill>
                  <a:srgbClr val="996633"/>
                </a:solidFill>
                <a:latin typeface="HG丸ｺﾞｼｯｸM-PRO" charset="0"/>
                <a:ea typeface="HG丸ｺﾞｼｯｸM-PRO" charset="0"/>
                <a:cs typeface="HG丸ｺﾞｼｯｸM-PRO" charset="0"/>
              </a:rPr>
              <a:t>「想いの伝え方」を進化させ，未来を拓く「ものづくり」を支える総合工学を学びます．</a:t>
            </a:r>
            <a:endParaRPr lang="en-US" altLang="ja-JP" sz="1800" b="1" dirty="0">
              <a:solidFill>
                <a:srgbClr val="996633"/>
              </a:solidFill>
              <a:latin typeface="HG丸ｺﾞｼｯｸM-PRO" charset="0"/>
              <a:ea typeface="HG丸ｺﾞｼｯｸM-PRO" charset="0"/>
              <a:cs typeface="HG丸ｺﾞｼｯｸM-PRO" charset="0"/>
            </a:endParaRPr>
          </a:p>
          <a:p>
            <a:pPr marL="469900" lvl="3" indent="-469900">
              <a:spcBef>
                <a:spcPts val="600"/>
              </a:spcBef>
              <a:buClr>
                <a:srgbClr val="996633"/>
              </a:buClr>
              <a:buFont typeface="Wingdings" charset="0"/>
              <a:buChar char="n"/>
            </a:pPr>
            <a:r>
              <a:rPr lang="ja-JP" altLang="en-US" sz="1800" b="1" dirty="0">
                <a:solidFill>
                  <a:srgbClr val="996633"/>
                </a:solidFill>
                <a:latin typeface="HG丸ｺﾞｼｯｸM-PRO" charset="0"/>
                <a:ea typeface="HG丸ｺﾞｼｯｸM-PRO" charset="0"/>
                <a:cs typeface="HG丸ｺﾞｼｯｸM-PRO" charset="0"/>
              </a:rPr>
              <a:t>コンピュータ・エレクトロニクス・ネットワークの専門知識を習得します．</a:t>
            </a:r>
          </a:p>
          <a:p>
            <a:pPr marL="0" lvl="3" indent="0" eaLnBrk="1" hangingPunct="1">
              <a:spcBef>
                <a:spcPts val="600"/>
              </a:spcBef>
              <a:buClr>
                <a:srgbClr val="996633"/>
              </a:buClr>
              <a:buNone/>
              <a:defRPr/>
            </a:pPr>
            <a:endParaRPr lang="en-US" altLang="ja-JP" sz="1800" b="1" dirty="0">
              <a:solidFill>
                <a:srgbClr val="3366FF"/>
              </a:solidFill>
              <a:latin typeface="Calibri" charset="0"/>
              <a:ea typeface="ＭＳ Ｐゴシック" charset="0"/>
            </a:endParaRPr>
          </a:p>
        </p:txBody>
      </p:sp>
      <p:pic>
        <p:nvPicPr>
          <p:cNvPr id="2" name="図 1"/>
          <p:cNvPicPr>
            <a:picLocks noChangeAspect="1"/>
          </p:cNvPicPr>
          <p:nvPr/>
        </p:nvPicPr>
        <p:blipFill>
          <a:blip r:embed="rId3"/>
          <a:stretch>
            <a:fillRect/>
          </a:stretch>
        </p:blipFill>
        <p:spPr>
          <a:xfrm>
            <a:off x="114301" y="969590"/>
            <a:ext cx="4165600" cy="5888410"/>
          </a:xfrm>
          <a:prstGeom prst="rect">
            <a:avLst/>
          </a:prstGeom>
        </p:spPr>
      </p:pic>
      <p:pic>
        <p:nvPicPr>
          <p:cNvPr id="3" name="図 2"/>
          <p:cNvPicPr>
            <a:picLocks noChangeAspect="1"/>
          </p:cNvPicPr>
          <p:nvPr/>
        </p:nvPicPr>
        <p:blipFill>
          <a:blip r:embed="rId4"/>
          <a:stretch>
            <a:fillRect/>
          </a:stretch>
        </p:blipFill>
        <p:spPr>
          <a:xfrm>
            <a:off x="4369321" y="3945466"/>
            <a:ext cx="4687266" cy="2726267"/>
          </a:xfrm>
          <a:prstGeom prst="rect">
            <a:avLst/>
          </a:prstGeom>
        </p:spPr>
      </p:pic>
    </p:spTree>
    <p:extLst>
      <p:ext uri="{BB962C8B-B14F-4D97-AF65-F5344CB8AC3E}">
        <p14:creationId xmlns:p14="http://schemas.microsoft.com/office/powerpoint/2010/main" val="9103999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情報系学科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6628" name="Rectangle 3"/>
          <p:cNvSpPr txBox="1">
            <a:spLocks noChangeArrowheads="1"/>
          </p:cNvSpPr>
          <p:nvPr/>
        </p:nvSpPr>
        <p:spPr bwMode="auto">
          <a:xfrm>
            <a:off x="4419600" y="850900"/>
            <a:ext cx="4584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469900" indent="-4699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lvl="3" eaLnBrk="0" hangingPunct="0">
              <a:spcBef>
                <a:spcPts val="600"/>
              </a:spcBef>
              <a:buClr>
                <a:schemeClr val="bg2"/>
              </a:buClr>
              <a:buSzPct val="70000"/>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・情報化社会の基盤を支えるソフトウェア・ハードウェアによるシステムの構築および革新</a:t>
            </a:r>
          </a:p>
          <a:p>
            <a:pPr eaLnBrk="0" hangingPunct="0">
              <a:spcBef>
                <a:spcPts val="600"/>
              </a:spcBef>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・人間の知能を代行する人工知能の設計</a:t>
            </a:r>
          </a:p>
          <a:p>
            <a:pPr eaLnBrk="0" hangingPunct="0">
              <a:spcBef>
                <a:spcPts val="600"/>
              </a:spcBef>
              <a:buFont typeface="Wingdings" charset="0"/>
              <a:buNone/>
            </a:pPr>
            <a:r>
              <a:rPr lang="ja-JP" altLang="en-US" sz="2000" b="1" dirty="0">
                <a:solidFill>
                  <a:srgbClr val="000000"/>
                </a:solidFill>
                <a:latin typeface="HG丸ｺﾞｼｯｸM-PRO" charset="0"/>
                <a:ea typeface="HG丸ｺﾞｼｯｸM-PRO" charset="0"/>
                <a:cs typeface="HG丸ｺﾞｼｯｸM-PRO" charset="0"/>
              </a:rPr>
              <a:t>・社会情報システムにおけるサービスの創造と発展</a:t>
            </a:r>
          </a:p>
          <a:p>
            <a:pPr lvl="1" eaLnBrk="0" hangingPunct="0">
              <a:spcBef>
                <a:spcPct val="20000"/>
              </a:spcBef>
              <a:buFont typeface="Arial" charset="0"/>
              <a:buChar char="–"/>
            </a:pPr>
            <a:endParaRPr lang="en-US" altLang="ja-JP" sz="1800" dirty="0">
              <a:solidFill>
                <a:srgbClr val="000000"/>
              </a:solidFill>
              <a:latin typeface="Calibri" charset="0"/>
            </a:endParaRPr>
          </a:p>
        </p:txBody>
      </p:sp>
      <p:pic>
        <p:nvPicPr>
          <p:cNvPr id="2" name="図 1"/>
          <p:cNvPicPr>
            <a:picLocks noChangeAspect="1"/>
          </p:cNvPicPr>
          <p:nvPr/>
        </p:nvPicPr>
        <p:blipFill>
          <a:blip r:embed="rId3"/>
          <a:stretch>
            <a:fillRect/>
          </a:stretch>
        </p:blipFill>
        <p:spPr>
          <a:xfrm>
            <a:off x="88900" y="957580"/>
            <a:ext cx="4114800" cy="5811520"/>
          </a:xfrm>
          <a:prstGeom prst="rect">
            <a:avLst/>
          </a:prstGeom>
        </p:spPr>
      </p:pic>
      <p:pic>
        <p:nvPicPr>
          <p:cNvPr id="3" name="図 2"/>
          <p:cNvPicPr>
            <a:picLocks noChangeAspect="1"/>
          </p:cNvPicPr>
          <p:nvPr/>
        </p:nvPicPr>
        <p:blipFill>
          <a:blip r:embed="rId4"/>
          <a:stretch>
            <a:fillRect/>
          </a:stretch>
        </p:blipFill>
        <p:spPr>
          <a:xfrm>
            <a:off x="4478866" y="4034992"/>
            <a:ext cx="4432300" cy="2530908"/>
          </a:xfrm>
          <a:prstGeom prst="rect">
            <a:avLst/>
          </a:prstGeom>
        </p:spPr>
      </p:pic>
    </p:spTree>
    <p:extLst>
      <p:ext uri="{BB962C8B-B14F-4D97-AF65-F5344CB8AC3E}">
        <p14:creationId xmlns:p14="http://schemas.microsoft.com/office/powerpoint/2010/main" val="5154110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化学生命系学科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8676" name="Text Box 7"/>
          <p:cNvSpPr txBox="1">
            <a:spLocks noChangeArrowheads="1"/>
          </p:cNvSpPr>
          <p:nvPr/>
        </p:nvSpPr>
        <p:spPr bwMode="auto">
          <a:xfrm>
            <a:off x="4224338" y="866775"/>
            <a:ext cx="4919662"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2800" dirty="0">
                <a:latin typeface="Times New Roman" charset="0"/>
              </a:rPr>
              <a:t>化学とバイオテクノロジーで未来を創る</a:t>
            </a:r>
            <a:endParaRPr lang="en-US" altLang="ja-JP" sz="1600" dirty="0">
              <a:latin typeface="Times New Roman" charset="0"/>
            </a:endParaRPr>
          </a:p>
          <a:p>
            <a:pPr>
              <a:buFont typeface="Arial" charset="0"/>
              <a:buChar char="•"/>
            </a:pPr>
            <a:r>
              <a:rPr lang="ja-JP" altLang="en-US" sz="1800" dirty="0">
                <a:latin typeface="Times New Roman" charset="0"/>
              </a:rPr>
              <a:t>ミクロだけれどグローバルなものづくり</a:t>
            </a:r>
            <a:endParaRPr lang="en-US" altLang="ja-JP" sz="1800" dirty="0">
              <a:latin typeface="Times New Roman" charset="0"/>
            </a:endParaRPr>
          </a:p>
          <a:p>
            <a:pPr>
              <a:buFont typeface="Arial" charset="0"/>
              <a:buChar char="•"/>
            </a:pPr>
            <a:r>
              <a:rPr lang="ja-JP" altLang="en-US" sz="1800" dirty="0">
                <a:latin typeface="Times New Roman" charset="0"/>
              </a:rPr>
              <a:t>豊かな暮らしと未来を拓く化学とその応用技術</a:t>
            </a:r>
            <a:endParaRPr lang="en-US" altLang="ja-JP" sz="1800" dirty="0">
              <a:latin typeface="Times New Roman" charset="0"/>
            </a:endParaRPr>
          </a:p>
          <a:p>
            <a:pPr>
              <a:buFont typeface="Arial" charset="0"/>
              <a:buChar char="•"/>
            </a:pPr>
            <a:r>
              <a:rPr lang="ja-JP" altLang="en-US" sz="1800" dirty="0">
                <a:latin typeface="Times New Roman" charset="0"/>
              </a:rPr>
              <a:t>生命の探求から最先端技術の独創的開発へ </a:t>
            </a:r>
            <a:endParaRPr lang="en-US" altLang="ja-JP" sz="1800" dirty="0">
              <a:latin typeface="Times New Roman" charset="0"/>
            </a:endParaRPr>
          </a:p>
          <a:p>
            <a:pPr>
              <a:buFont typeface="Arial" charset="0"/>
              <a:buChar char="•"/>
            </a:pPr>
            <a:r>
              <a:rPr lang="ja-JP" altLang="en-US" sz="1800" dirty="0">
                <a:latin typeface="Times New Roman" charset="0"/>
              </a:rPr>
              <a:t>国境を越え世界的に通用する技術者･研究者と</a:t>
            </a:r>
            <a:endParaRPr lang="en-US" altLang="ja-JP" sz="1800" dirty="0">
              <a:latin typeface="Times New Roman" charset="0"/>
            </a:endParaRPr>
          </a:p>
          <a:p>
            <a:pPr>
              <a:buFont typeface="Arial" charset="0"/>
              <a:buChar char="•"/>
            </a:pPr>
            <a:r>
              <a:rPr lang="ja-JP" altLang="en-US" sz="1800" dirty="0">
                <a:latin typeface="Times New Roman" charset="0"/>
              </a:rPr>
              <a:t>化学，生命科学，工学を基盤とし，先端分野･境界領域で中核的な役割を果たす人材を育成します．</a:t>
            </a:r>
          </a:p>
        </p:txBody>
      </p:sp>
      <p:pic>
        <p:nvPicPr>
          <p:cNvPr id="2" name="図 1"/>
          <p:cNvPicPr>
            <a:picLocks noChangeAspect="1"/>
          </p:cNvPicPr>
          <p:nvPr/>
        </p:nvPicPr>
        <p:blipFill>
          <a:blip r:embed="rId3"/>
          <a:stretch>
            <a:fillRect/>
          </a:stretch>
        </p:blipFill>
        <p:spPr>
          <a:xfrm>
            <a:off x="101601" y="1079500"/>
            <a:ext cx="3899177" cy="5511799"/>
          </a:xfrm>
          <a:prstGeom prst="rect">
            <a:avLst/>
          </a:prstGeom>
        </p:spPr>
      </p:pic>
      <p:pic>
        <p:nvPicPr>
          <p:cNvPr id="3" name="図 2"/>
          <p:cNvPicPr>
            <a:picLocks noChangeAspect="1"/>
          </p:cNvPicPr>
          <p:nvPr/>
        </p:nvPicPr>
        <p:blipFill>
          <a:blip r:embed="rId4"/>
          <a:stretch>
            <a:fillRect/>
          </a:stretch>
        </p:blipFill>
        <p:spPr>
          <a:xfrm>
            <a:off x="4241798" y="3687232"/>
            <a:ext cx="4809067" cy="3005667"/>
          </a:xfrm>
          <a:prstGeom prst="rect">
            <a:avLst/>
          </a:prstGeom>
        </p:spPr>
      </p:pic>
    </p:spTree>
    <p:extLst>
      <p:ext uri="{BB962C8B-B14F-4D97-AF65-F5344CB8AC3E}">
        <p14:creationId xmlns:p14="http://schemas.microsoft.com/office/powerpoint/2010/main" val="36194122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ＭＳ ゴシック" charset="0"/>
                <a:ea typeface="ＭＳ ゴシック" charset="0"/>
                <a:cs typeface="ＭＳ ゴシック" charset="0"/>
              </a:rPr>
              <a:t>実践的ものづくり教育</a:t>
            </a:r>
          </a:p>
        </p:txBody>
      </p:sp>
      <p:sp>
        <p:nvSpPr>
          <p:cNvPr id="5123" name="コンテンツ プレースホルダ 4"/>
          <p:cNvSpPr>
            <a:spLocks noGrp="1"/>
          </p:cNvSpPr>
          <p:nvPr>
            <p:ph idx="10"/>
          </p:nvPr>
        </p:nvSpPr>
        <p:spPr bwMode="auto">
          <a:xfrm>
            <a:off x="304800" y="1003300"/>
            <a:ext cx="5267325"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dirty="0" smtClean="0"/>
              <a:t>岡山大学フォーミュラ</a:t>
            </a:r>
            <a:endParaRPr lang="en-US" altLang="ja-JP" dirty="0" smtClean="0"/>
          </a:p>
          <a:p>
            <a:pPr eaLnBrk="1" hangingPunct="1">
              <a:buFont typeface="Wingdings" charset="2"/>
              <a:buNone/>
              <a:defRPr/>
            </a:pPr>
            <a:r>
              <a:rPr lang="en-US" altLang="ja-JP" dirty="0" smtClean="0"/>
              <a:t>    </a:t>
            </a:r>
            <a:r>
              <a:rPr lang="ja-JP" altLang="en-US" dirty="0" smtClean="0"/>
              <a:t>プロジェクト</a:t>
            </a:r>
            <a:endParaRPr lang="en-US" altLang="ja-JP" dirty="0" smtClean="0"/>
          </a:p>
          <a:p>
            <a:pPr eaLnBrk="1" hangingPunct="1">
              <a:defRPr/>
            </a:pPr>
            <a:r>
              <a:rPr lang="ja-JP" altLang="en-US" dirty="0" smtClean="0"/>
              <a:t>ロボットコンテスト</a:t>
            </a:r>
          </a:p>
          <a:p>
            <a:pPr eaLnBrk="1" hangingPunct="1">
              <a:buFont typeface="Wingdings" charset="2"/>
              <a:buNone/>
              <a:defRPr/>
            </a:pPr>
            <a:endParaRPr lang="ja-JP" altLang="en-US" dirty="0" smtClean="0">
              <a:solidFill>
                <a:srgbClr val="000000"/>
              </a:solidFill>
            </a:endParaRPr>
          </a:p>
        </p:txBody>
      </p:sp>
      <p:pic>
        <p:nvPicPr>
          <p:cNvPr id="2" name="図 1"/>
          <p:cNvPicPr>
            <a:picLocks noChangeAspect="1"/>
          </p:cNvPicPr>
          <p:nvPr/>
        </p:nvPicPr>
        <p:blipFill>
          <a:blip r:embed="rId3"/>
          <a:stretch>
            <a:fillRect/>
          </a:stretch>
        </p:blipFill>
        <p:spPr>
          <a:xfrm>
            <a:off x="5869540" y="3837534"/>
            <a:ext cx="3274460" cy="2448966"/>
          </a:xfrm>
          <a:prstGeom prst="rect">
            <a:avLst/>
          </a:prstGeom>
        </p:spPr>
      </p:pic>
      <p:pic>
        <p:nvPicPr>
          <p:cNvPr id="3" name="図 2"/>
          <p:cNvPicPr>
            <a:picLocks noChangeAspect="1"/>
          </p:cNvPicPr>
          <p:nvPr/>
        </p:nvPicPr>
        <p:blipFill>
          <a:blip r:embed="rId4"/>
          <a:stretch>
            <a:fillRect/>
          </a:stretch>
        </p:blipFill>
        <p:spPr>
          <a:xfrm>
            <a:off x="5867400" y="850900"/>
            <a:ext cx="3187700" cy="2930012"/>
          </a:xfrm>
          <a:prstGeom prst="rect">
            <a:avLst/>
          </a:prstGeom>
        </p:spPr>
      </p:pic>
      <p:pic>
        <p:nvPicPr>
          <p:cNvPr id="4" name="図 3"/>
          <p:cNvPicPr>
            <a:picLocks noChangeAspect="1"/>
          </p:cNvPicPr>
          <p:nvPr/>
        </p:nvPicPr>
        <p:blipFill>
          <a:blip r:embed="rId5"/>
          <a:stretch>
            <a:fillRect/>
          </a:stretch>
        </p:blipFill>
        <p:spPr>
          <a:xfrm>
            <a:off x="88900" y="2654300"/>
            <a:ext cx="3429000" cy="2450592"/>
          </a:xfrm>
          <a:prstGeom prst="rect">
            <a:avLst/>
          </a:prstGeom>
        </p:spPr>
      </p:pic>
      <p:pic>
        <p:nvPicPr>
          <p:cNvPr id="5" name="図 4"/>
          <p:cNvPicPr>
            <a:picLocks noChangeAspect="1"/>
          </p:cNvPicPr>
          <p:nvPr/>
        </p:nvPicPr>
        <p:blipFill>
          <a:blip r:embed="rId6"/>
          <a:stretch>
            <a:fillRect/>
          </a:stretch>
        </p:blipFill>
        <p:spPr>
          <a:xfrm>
            <a:off x="2489200" y="4476306"/>
            <a:ext cx="3251200" cy="2381693"/>
          </a:xfrm>
          <a:prstGeom prst="rect">
            <a:avLst/>
          </a:prstGeom>
        </p:spPr>
      </p:pic>
    </p:spTree>
    <p:extLst>
      <p:ext uri="{BB962C8B-B14F-4D97-AF65-F5344CB8AC3E}">
        <p14:creationId xmlns:p14="http://schemas.microsoft.com/office/powerpoint/2010/main" val="8159656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優れた研究・豊富な研究設備</a:t>
            </a:r>
          </a:p>
        </p:txBody>
      </p:sp>
      <p:pic>
        <p:nvPicPr>
          <p:cNvPr id="32770" name="Picture 5"/>
          <p:cNvPicPr>
            <a:picLocks noChangeAspect="1" noChangeArrowheads="1"/>
          </p:cNvPicPr>
          <p:nvPr/>
        </p:nvPicPr>
        <p:blipFill>
          <a:blip r:embed="rId3">
            <a:extLst>
              <a:ext uri="{28A0092B-C50C-407E-A947-70E740481C1C}">
                <a14:useLocalDpi xmlns:a14="http://schemas.microsoft.com/office/drawing/2010/main" val="0"/>
              </a:ext>
            </a:extLst>
          </a:blip>
          <a:srcRect b="13179"/>
          <a:stretch>
            <a:fillRect/>
          </a:stretch>
        </p:blipFill>
        <p:spPr bwMode="auto">
          <a:xfrm>
            <a:off x="5419725" y="1017588"/>
            <a:ext cx="344805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4705350"/>
            <a:ext cx="33670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75" y="4373563"/>
            <a:ext cx="2403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7638" y="2266950"/>
            <a:ext cx="2679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63" y="3790950"/>
            <a:ext cx="28479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2498725"/>
            <a:ext cx="28956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113" y="1104900"/>
            <a:ext cx="278606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7990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図形グループ 4"/>
          <p:cNvGrpSpPr/>
          <p:nvPr/>
        </p:nvGrpSpPr>
        <p:grpSpPr>
          <a:xfrm>
            <a:off x="139700" y="2506132"/>
            <a:ext cx="6235700" cy="3716867"/>
            <a:chOff x="139700" y="2506132"/>
            <a:chExt cx="6235700" cy="3716867"/>
          </a:xfrm>
        </p:grpSpPr>
        <p:pic>
          <p:nvPicPr>
            <p:cNvPr id="3" name="図 2"/>
            <p:cNvPicPr>
              <a:picLocks noChangeAspect="1"/>
            </p:cNvPicPr>
            <p:nvPr/>
          </p:nvPicPr>
          <p:blipFill>
            <a:blip r:embed="rId3"/>
            <a:stretch>
              <a:fillRect/>
            </a:stretch>
          </p:blipFill>
          <p:spPr>
            <a:xfrm>
              <a:off x="139700" y="2506132"/>
              <a:ext cx="6235700" cy="3716867"/>
            </a:xfrm>
            <a:prstGeom prst="rect">
              <a:avLst/>
            </a:prstGeom>
          </p:spPr>
        </p:pic>
        <p:sp>
          <p:nvSpPr>
            <p:cNvPr id="4" name="正方形/長方形 3"/>
            <p:cNvSpPr/>
            <p:nvPr/>
          </p:nvSpPr>
          <p:spPr>
            <a:xfrm>
              <a:off x="516467" y="5892800"/>
              <a:ext cx="5731933" cy="29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正方形/長方形 45"/>
            <p:cNvSpPr/>
            <p:nvPr/>
          </p:nvSpPr>
          <p:spPr>
            <a:xfrm>
              <a:off x="575733" y="2717799"/>
              <a:ext cx="4478867" cy="29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正方形/長方形 46"/>
            <p:cNvSpPr/>
            <p:nvPr/>
          </p:nvSpPr>
          <p:spPr>
            <a:xfrm>
              <a:off x="5418667" y="2743199"/>
              <a:ext cx="728133" cy="29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正方形/長方形 47"/>
            <p:cNvSpPr/>
            <p:nvPr/>
          </p:nvSpPr>
          <p:spPr>
            <a:xfrm>
              <a:off x="4986867" y="2641599"/>
              <a:ext cx="728133" cy="29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正方形/長方形 48"/>
            <p:cNvSpPr/>
            <p:nvPr/>
          </p:nvSpPr>
          <p:spPr>
            <a:xfrm>
              <a:off x="3098800" y="2853266"/>
              <a:ext cx="728133" cy="29633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34819" name="コンテンツ プレースホルダ 4"/>
          <p:cNvSpPr>
            <a:spLocks noGrp="1"/>
          </p:cNvSpPr>
          <p:nvPr>
            <p:ph idx="10"/>
          </p:nvPr>
        </p:nvSpPr>
        <p:spPr bwMode="auto">
          <a:xfrm>
            <a:off x="238125" y="869950"/>
            <a:ext cx="8547100" cy="5549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ct val="50000"/>
              </a:spcAft>
              <a:buFont typeface="Wingdings" charset="0"/>
              <a:buChar char="n"/>
            </a:pPr>
            <a:r>
              <a:rPr lang="ja-JP" altLang="en-US" sz="2800" dirty="0">
                <a:solidFill>
                  <a:srgbClr val="404040"/>
                </a:solidFill>
                <a:latin typeface="Calibri" charset="0"/>
                <a:ea typeface="ＭＳ Ｐゴシック" charset="0"/>
                <a:cs typeface="ＭＳ Ｐゴシック" charset="0"/>
              </a:rPr>
              <a:t>大学院への進学率　</a:t>
            </a:r>
            <a:r>
              <a:rPr lang="en-US" altLang="ja-JP" sz="2800" dirty="0" smtClean="0">
                <a:solidFill>
                  <a:srgbClr val="404040"/>
                </a:solidFill>
                <a:latin typeface="Calibri" charset="0"/>
                <a:ea typeface="ＭＳ Ｐゴシック" charset="0"/>
                <a:cs typeface="ＭＳ Ｐゴシック" charset="0"/>
              </a:rPr>
              <a:t>62%</a:t>
            </a:r>
            <a:endParaRPr lang="ja-JP" altLang="en-US" sz="2800" dirty="0">
              <a:solidFill>
                <a:srgbClr val="404040"/>
              </a:solidFill>
              <a:latin typeface="Calibri" charset="0"/>
              <a:ea typeface="ＭＳ Ｐゴシック" charset="0"/>
              <a:cs typeface="ＭＳ Ｐゴシック" charset="0"/>
            </a:endParaRPr>
          </a:p>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就職率</a:t>
            </a:r>
            <a:endParaRPr lang="ja-JP" altLang="en-US" sz="2000" dirty="0">
              <a:solidFill>
                <a:srgbClr val="404040"/>
              </a:solidFill>
              <a:latin typeface="Calibri" charset="0"/>
              <a:ea typeface="ＭＳ Ｐゴシック" charset="0"/>
              <a:cs typeface="ＭＳ Ｐゴシック" charset="0"/>
            </a:endParaRPr>
          </a:p>
        </p:txBody>
      </p:sp>
      <p:sp>
        <p:nvSpPr>
          <p:cNvPr id="34820"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工学部卒業生の進学率・就職率（学部間比較）</a:t>
            </a:r>
          </a:p>
        </p:txBody>
      </p:sp>
      <p:sp>
        <p:nvSpPr>
          <p:cNvPr id="34821" name="Text Box 6"/>
          <p:cNvSpPr txBox="1">
            <a:spLocks noChangeArrowheads="1"/>
          </p:cNvSpPr>
          <p:nvPr/>
        </p:nvSpPr>
        <p:spPr bwMode="auto">
          <a:xfrm>
            <a:off x="3387725" y="2292350"/>
            <a:ext cx="3275544" cy="369332"/>
          </a:xfrm>
          <a:prstGeom prst="rect">
            <a:avLst/>
          </a:prstGeom>
          <a:solidFill>
            <a:schemeClr val="bg1"/>
          </a:solidFill>
          <a:ln>
            <a:noFill/>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dirty="0">
                <a:ea typeface="HG丸ｺﾞｼｯｸM-PRO" charset="0"/>
                <a:cs typeface="HG丸ｺﾞｼｯｸM-PRO" charset="0"/>
              </a:rPr>
              <a:t>学部就職状況（平成</a:t>
            </a:r>
            <a:r>
              <a:rPr lang="en-US" altLang="ja-JP" sz="1800" dirty="0" smtClean="0">
                <a:ea typeface="HG丸ｺﾞｼｯｸM-PRO" charset="0"/>
                <a:cs typeface="HG丸ｺﾞｼｯｸM-PRO" charset="0"/>
              </a:rPr>
              <a:t>23</a:t>
            </a:r>
            <a:r>
              <a:rPr lang="ja-JP" altLang="en-US" sz="1800" dirty="0" smtClean="0">
                <a:ea typeface="HG丸ｺﾞｼｯｸM-PRO" charset="0"/>
                <a:cs typeface="HG丸ｺﾞｼｯｸM-PRO" charset="0"/>
              </a:rPr>
              <a:t>年度</a:t>
            </a:r>
            <a:r>
              <a:rPr lang="ja-JP" altLang="en-US" sz="1800" dirty="0">
                <a:ea typeface="HG丸ｺﾞｼｯｸM-PRO" charset="0"/>
                <a:cs typeface="HG丸ｺﾞｼｯｸM-PRO" charset="0"/>
              </a:rPr>
              <a:t>）</a:t>
            </a:r>
          </a:p>
        </p:txBody>
      </p:sp>
      <p:sp>
        <p:nvSpPr>
          <p:cNvPr id="34822" name="テキスト ボックス 157"/>
          <p:cNvSpPr txBox="1">
            <a:spLocks noChangeArrowheads="1"/>
          </p:cNvSpPr>
          <p:nvPr/>
        </p:nvSpPr>
        <p:spPr bwMode="auto">
          <a:xfrm>
            <a:off x="0" y="6402388"/>
            <a:ext cx="7127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a:t>求人数</a:t>
            </a:r>
          </a:p>
        </p:txBody>
      </p:sp>
      <p:sp>
        <p:nvSpPr>
          <p:cNvPr id="34823" name="テキスト ボックス 160"/>
          <p:cNvSpPr txBox="1">
            <a:spLocks noChangeArrowheads="1"/>
          </p:cNvSpPr>
          <p:nvPr/>
        </p:nvSpPr>
        <p:spPr bwMode="auto">
          <a:xfrm>
            <a:off x="3730096" y="6488668"/>
            <a:ext cx="2994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dirty="0" smtClean="0">
                <a:solidFill>
                  <a:srgbClr val="FF0000"/>
                </a:solidFill>
                <a:cs typeface="Arial" charset="0"/>
              </a:rPr>
              <a:t>3,407</a:t>
            </a:r>
            <a:r>
              <a:rPr lang="ja-JP" altLang="en-US" sz="1800" b="1" dirty="0" smtClean="0">
                <a:solidFill>
                  <a:srgbClr val="FF0000"/>
                </a:solidFill>
                <a:cs typeface="Arial" charset="0"/>
              </a:rPr>
              <a:t>名／就職希望者</a:t>
            </a:r>
            <a:r>
              <a:rPr lang="en-US" altLang="ja-JP" sz="1800" b="1" dirty="0" smtClean="0">
                <a:solidFill>
                  <a:srgbClr val="FF0000"/>
                </a:solidFill>
                <a:cs typeface="Arial" charset="0"/>
              </a:rPr>
              <a:t>190</a:t>
            </a:r>
            <a:r>
              <a:rPr lang="ja-JP" altLang="en-US" sz="1800" b="1" dirty="0" smtClean="0">
                <a:solidFill>
                  <a:srgbClr val="FF0000"/>
                </a:solidFill>
                <a:cs typeface="Arial" charset="0"/>
              </a:rPr>
              <a:t>名</a:t>
            </a:r>
            <a:endParaRPr lang="ja-JP" altLang="en-US" sz="1800" b="1" dirty="0">
              <a:solidFill>
                <a:srgbClr val="FF0000"/>
              </a:solidFill>
              <a:cs typeface="Arial" charset="0"/>
            </a:endParaRPr>
          </a:p>
        </p:txBody>
      </p:sp>
      <p:sp>
        <p:nvSpPr>
          <p:cNvPr id="34824" name="テキスト ボックス 162"/>
          <p:cNvSpPr txBox="1">
            <a:spLocks noChangeArrowheads="1"/>
          </p:cNvSpPr>
          <p:nvPr/>
        </p:nvSpPr>
        <p:spPr bwMode="auto">
          <a:xfrm>
            <a:off x="4176713" y="5843588"/>
            <a:ext cx="712787" cy="30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a:solidFill>
                  <a:srgbClr val="FF0000"/>
                </a:solidFill>
              </a:rPr>
              <a:t>工学部</a:t>
            </a:r>
          </a:p>
        </p:txBody>
      </p:sp>
      <p:sp>
        <p:nvSpPr>
          <p:cNvPr id="34839" name="Freeform 78"/>
          <p:cNvSpPr>
            <a:spLocks noEditPoints="1"/>
          </p:cNvSpPr>
          <p:nvPr/>
        </p:nvSpPr>
        <p:spPr bwMode="auto">
          <a:xfrm>
            <a:off x="630238" y="5903913"/>
            <a:ext cx="300037" cy="314325"/>
          </a:xfrm>
          <a:custGeom>
            <a:avLst/>
            <a:gdLst>
              <a:gd name="T0" fmla="*/ 2147483647 w 504"/>
              <a:gd name="T1" fmla="*/ 2147483647 h 528"/>
              <a:gd name="T2" fmla="*/ 2147483647 w 504"/>
              <a:gd name="T3" fmla="*/ 2147483647 h 528"/>
              <a:gd name="T4" fmla="*/ 2147483647 w 504"/>
              <a:gd name="T5" fmla="*/ 2147483647 h 528"/>
              <a:gd name="T6" fmla="*/ 2147483647 w 504"/>
              <a:gd name="T7" fmla="*/ 2147483647 h 528"/>
              <a:gd name="T8" fmla="*/ 2147483647 w 504"/>
              <a:gd name="T9" fmla="*/ 2147483647 h 528"/>
              <a:gd name="T10" fmla="*/ 2147483647 w 504"/>
              <a:gd name="T11" fmla="*/ 2147483647 h 528"/>
              <a:gd name="T12" fmla="*/ 2147483647 w 504"/>
              <a:gd name="T13" fmla="*/ 2147483647 h 528"/>
              <a:gd name="T14" fmla="*/ 2147483647 w 504"/>
              <a:gd name="T15" fmla="*/ 2147483647 h 528"/>
              <a:gd name="T16" fmla="*/ 2147483647 w 504"/>
              <a:gd name="T17" fmla="*/ 2147483647 h 528"/>
              <a:gd name="T18" fmla="*/ 2147483647 w 504"/>
              <a:gd name="T19" fmla="*/ 2147483647 h 528"/>
              <a:gd name="T20" fmla="*/ 2147483647 w 504"/>
              <a:gd name="T21" fmla="*/ 2147483647 h 528"/>
              <a:gd name="T22" fmla="*/ 2147483647 w 504"/>
              <a:gd name="T23" fmla="*/ 2147483647 h 528"/>
              <a:gd name="T24" fmla="*/ 2147483647 w 504"/>
              <a:gd name="T25" fmla="*/ 2147483647 h 528"/>
              <a:gd name="T26" fmla="*/ 2147483647 w 504"/>
              <a:gd name="T27" fmla="*/ 2147483647 h 528"/>
              <a:gd name="T28" fmla="*/ 2147483647 w 504"/>
              <a:gd name="T29" fmla="*/ 2147483647 h 528"/>
              <a:gd name="T30" fmla="*/ 2147483647 w 504"/>
              <a:gd name="T31" fmla="*/ 2147483647 h 528"/>
              <a:gd name="T32" fmla="*/ 2147483647 w 504"/>
              <a:gd name="T33" fmla="*/ 2147483647 h 528"/>
              <a:gd name="T34" fmla="*/ 2147483647 w 504"/>
              <a:gd name="T35" fmla="*/ 2147483647 h 528"/>
              <a:gd name="T36" fmla="*/ 2147483647 w 504"/>
              <a:gd name="T37" fmla="*/ 2147483647 h 528"/>
              <a:gd name="T38" fmla="*/ 2147483647 w 504"/>
              <a:gd name="T39" fmla="*/ 2147483647 h 528"/>
              <a:gd name="T40" fmla="*/ 2147483647 w 504"/>
              <a:gd name="T41" fmla="*/ 2147483647 h 528"/>
              <a:gd name="T42" fmla="*/ 2147483647 w 504"/>
              <a:gd name="T43" fmla="*/ 2147483647 h 528"/>
              <a:gd name="T44" fmla="*/ 2147483647 w 504"/>
              <a:gd name="T45" fmla="*/ 2147483647 h 528"/>
              <a:gd name="T46" fmla="*/ 2147483647 w 504"/>
              <a:gd name="T47" fmla="*/ 2147483647 h 528"/>
              <a:gd name="T48" fmla="*/ 2147483647 w 504"/>
              <a:gd name="T49" fmla="*/ 2147483647 h 528"/>
              <a:gd name="T50" fmla="*/ 2147483647 w 504"/>
              <a:gd name="T51" fmla="*/ 2147483647 h 528"/>
              <a:gd name="T52" fmla="*/ 2147483647 w 504"/>
              <a:gd name="T53" fmla="*/ 2147483647 h 528"/>
              <a:gd name="T54" fmla="*/ 2147483647 w 504"/>
              <a:gd name="T55" fmla="*/ 2147483647 h 528"/>
              <a:gd name="T56" fmla="*/ 2147483647 w 504"/>
              <a:gd name="T57" fmla="*/ 2147483647 h 528"/>
              <a:gd name="T58" fmla="*/ 2147483647 w 504"/>
              <a:gd name="T59" fmla="*/ 2147483647 h 528"/>
              <a:gd name="T60" fmla="*/ 2147483647 w 504"/>
              <a:gd name="T61" fmla="*/ 2147483647 h 528"/>
              <a:gd name="T62" fmla="*/ 2147483647 w 504"/>
              <a:gd name="T63" fmla="*/ 2147483647 h 528"/>
              <a:gd name="T64" fmla="*/ 2147483647 w 504"/>
              <a:gd name="T65" fmla="*/ 2147483647 h 528"/>
              <a:gd name="T66" fmla="*/ 2147483647 w 504"/>
              <a:gd name="T67" fmla="*/ 2147483647 h 528"/>
              <a:gd name="T68" fmla="*/ 2147483647 w 504"/>
              <a:gd name="T69" fmla="*/ 2147483647 h 528"/>
              <a:gd name="T70" fmla="*/ 2147483647 w 504"/>
              <a:gd name="T71" fmla="*/ 2147483647 h 528"/>
              <a:gd name="T72" fmla="*/ 2147483647 w 504"/>
              <a:gd name="T73" fmla="*/ 2147483647 h 528"/>
              <a:gd name="T74" fmla="*/ 2147483647 w 504"/>
              <a:gd name="T75" fmla="*/ 2147483647 h 528"/>
              <a:gd name="T76" fmla="*/ 2147483647 w 504"/>
              <a:gd name="T77" fmla="*/ 2147483647 h 528"/>
              <a:gd name="T78" fmla="*/ 2147483647 w 504"/>
              <a:gd name="T79" fmla="*/ 2147483647 h 528"/>
              <a:gd name="T80" fmla="*/ 2147483647 w 504"/>
              <a:gd name="T81" fmla="*/ 2147483647 h 528"/>
              <a:gd name="T82" fmla="*/ 2147483647 w 504"/>
              <a:gd name="T83" fmla="*/ 2147483647 h 528"/>
              <a:gd name="T84" fmla="*/ 2147483647 w 504"/>
              <a:gd name="T85" fmla="*/ 2147483647 h 528"/>
              <a:gd name="T86" fmla="*/ 2147483647 w 504"/>
              <a:gd name="T87" fmla="*/ 2147483647 h 528"/>
              <a:gd name="T88" fmla="*/ 2147483647 w 504"/>
              <a:gd name="T89" fmla="*/ 2147483647 h 528"/>
              <a:gd name="T90" fmla="*/ 2147483647 w 504"/>
              <a:gd name="T91" fmla="*/ 2147483647 h 528"/>
              <a:gd name="T92" fmla="*/ 2147483647 w 504"/>
              <a:gd name="T93" fmla="*/ 2147483647 h 528"/>
              <a:gd name="T94" fmla="*/ 2147483647 w 504"/>
              <a:gd name="T95" fmla="*/ 2147483647 h 528"/>
              <a:gd name="T96" fmla="*/ 2147483647 w 504"/>
              <a:gd name="T97" fmla="*/ 2147483647 h 528"/>
              <a:gd name="T98" fmla="*/ 2147483647 w 504"/>
              <a:gd name="T99" fmla="*/ 2147483647 h 528"/>
              <a:gd name="T100" fmla="*/ 2147483647 w 504"/>
              <a:gd name="T101" fmla="*/ 2147483647 h 528"/>
              <a:gd name="T102" fmla="*/ 2147483647 w 504"/>
              <a:gd name="T103" fmla="*/ 2147483647 h 528"/>
              <a:gd name="T104" fmla="*/ 2147483647 w 504"/>
              <a:gd name="T105" fmla="*/ 2147483647 h 528"/>
              <a:gd name="T106" fmla="*/ 2147483647 w 504"/>
              <a:gd name="T107" fmla="*/ 2147483647 h 528"/>
              <a:gd name="T108" fmla="*/ 2147483647 w 504"/>
              <a:gd name="T109" fmla="*/ 2147483647 h 528"/>
              <a:gd name="T110" fmla="*/ 2147483647 w 504"/>
              <a:gd name="T111" fmla="*/ 2147483647 h 528"/>
              <a:gd name="T112" fmla="*/ 2147483647 w 504"/>
              <a:gd name="T113" fmla="*/ 2147483647 h 528"/>
              <a:gd name="T114" fmla="*/ 2147483647 w 504"/>
              <a:gd name="T115" fmla="*/ 2147483647 h 528"/>
              <a:gd name="T116" fmla="*/ 2147483647 w 504"/>
              <a:gd name="T117" fmla="*/ 2147483647 h 528"/>
              <a:gd name="T118" fmla="*/ 2147483647 w 504"/>
              <a:gd name="T119" fmla="*/ 2147483647 h 528"/>
              <a:gd name="T120" fmla="*/ 2147483647 w 504"/>
              <a:gd name="T121" fmla="*/ 2147483647 h 528"/>
              <a:gd name="T122" fmla="*/ 2147483647 w 504"/>
              <a:gd name="T123" fmla="*/ 2147483647 h 528"/>
              <a:gd name="T124" fmla="*/ 2147483647 w 504"/>
              <a:gd name="T125" fmla="*/ 2147483647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4"/>
              <a:gd name="T190" fmla="*/ 0 h 528"/>
              <a:gd name="T191" fmla="*/ 504 w 50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4" h="528">
                <a:moveTo>
                  <a:pt x="135" y="435"/>
                </a:moveTo>
                <a:cubicBezTo>
                  <a:pt x="133" y="470"/>
                  <a:pt x="124" y="501"/>
                  <a:pt x="110" y="528"/>
                </a:cubicBezTo>
                <a:lnTo>
                  <a:pt x="91" y="519"/>
                </a:lnTo>
                <a:cubicBezTo>
                  <a:pt x="106" y="493"/>
                  <a:pt x="114" y="465"/>
                  <a:pt x="116" y="435"/>
                </a:cubicBezTo>
                <a:cubicBezTo>
                  <a:pt x="88" y="434"/>
                  <a:pt x="62" y="426"/>
                  <a:pt x="39" y="412"/>
                </a:cubicBezTo>
                <a:lnTo>
                  <a:pt x="11" y="439"/>
                </a:lnTo>
                <a:lnTo>
                  <a:pt x="0" y="428"/>
                </a:lnTo>
                <a:lnTo>
                  <a:pt x="55" y="373"/>
                </a:lnTo>
                <a:lnTo>
                  <a:pt x="34" y="351"/>
                </a:lnTo>
                <a:lnTo>
                  <a:pt x="46" y="339"/>
                </a:lnTo>
                <a:cubicBezTo>
                  <a:pt x="51" y="336"/>
                  <a:pt x="53" y="337"/>
                  <a:pt x="51" y="343"/>
                </a:cubicBezTo>
                <a:lnTo>
                  <a:pt x="69" y="360"/>
                </a:lnTo>
                <a:lnTo>
                  <a:pt x="124" y="304"/>
                </a:lnTo>
                <a:lnTo>
                  <a:pt x="135" y="315"/>
                </a:lnTo>
                <a:lnTo>
                  <a:pt x="108" y="342"/>
                </a:lnTo>
                <a:cubicBezTo>
                  <a:pt x="123" y="363"/>
                  <a:pt x="132" y="388"/>
                  <a:pt x="135" y="417"/>
                </a:cubicBezTo>
                <a:cubicBezTo>
                  <a:pt x="160" y="415"/>
                  <a:pt x="187" y="406"/>
                  <a:pt x="215" y="390"/>
                </a:cubicBezTo>
                <a:lnTo>
                  <a:pt x="223" y="409"/>
                </a:lnTo>
                <a:cubicBezTo>
                  <a:pt x="199" y="423"/>
                  <a:pt x="169" y="432"/>
                  <a:pt x="135" y="435"/>
                </a:cubicBezTo>
                <a:close/>
                <a:moveTo>
                  <a:pt x="116" y="417"/>
                </a:moveTo>
                <a:cubicBezTo>
                  <a:pt x="114" y="392"/>
                  <a:pt x="107" y="371"/>
                  <a:pt x="96" y="354"/>
                </a:cubicBezTo>
                <a:lnTo>
                  <a:pt x="51" y="399"/>
                </a:lnTo>
                <a:cubicBezTo>
                  <a:pt x="67" y="410"/>
                  <a:pt x="88" y="416"/>
                  <a:pt x="116" y="417"/>
                </a:cubicBezTo>
                <a:close/>
                <a:moveTo>
                  <a:pt x="243" y="184"/>
                </a:moveTo>
                <a:lnTo>
                  <a:pt x="271" y="156"/>
                </a:lnTo>
                <a:lnTo>
                  <a:pt x="303" y="188"/>
                </a:lnTo>
                <a:lnTo>
                  <a:pt x="292" y="199"/>
                </a:lnTo>
                <a:lnTo>
                  <a:pt x="271" y="179"/>
                </a:lnTo>
                <a:lnTo>
                  <a:pt x="170" y="280"/>
                </a:lnTo>
                <a:lnTo>
                  <a:pt x="192" y="302"/>
                </a:lnTo>
                <a:lnTo>
                  <a:pt x="181" y="314"/>
                </a:lnTo>
                <a:lnTo>
                  <a:pt x="147" y="280"/>
                </a:lnTo>
                <a:lnTo>
                  <a:pt x="231" y="197"/>
                </a:lnTo>
                <a:lnTo>
                  <a:pt x="217" y="160"/>
                </a:lnTo>
                <a:lnTo>
                  <a:pt x="235" y="153"/>
                </a:lnTo>
                <a:cubicBezTo>
                  <a:pt x="239" y="154"/>
                  <a:pt x="239" y="155"/>
                  <a:pt x="237" y="158"/>
                </a:cubicBezTo>
                <a:lnTo>
                  <a:pt x="243" y="184"/>
                </a:lnTo>
                <a:close/>
                <a:moveTo>
                  <a:pt x="184" y="195"/>
                </a:moveTo>
                <a:cubicBezTo>
                  <a:pt x="197" y="196"/>
                  <a:pt x="206" y="198"/>
                  <a:pt x="213" y="201"/>
                </a:cubicBezTo>
                <a:lnTo>
                  <a:pt x="207" y="219"/>
                </a:lnTo>
                <a:cubicBezTo>
                  <a:pt x="197" y="215"/>
                  <a:pt x="188" y="213"/>
                  <a:pt x="179" y="212"/>
                </a:cubicBezTo>
                <a:lnTo>
                  <a:pt x="184" y="195"/>
                </a:lnTo>
                <a:close/>
                <a:moveTo>
                  <a:pt x="246" y="265"/>
                </a:moveTo>
                <a:lnTo>
                  <a:pt x="256" y="255"/>
                </a:lnTo>
                <a:lnTo>
                  <a:pt x="263" y="229"/>
                </a:lnTo>
                <a:lnTo>
                  <a:pt x="202" y="290"/>
                </a:lnTo>
                <a:lnTo>
                  <a:pt x="193" y="281"/>
                </a:lnTo>
                <a:lnTo>
                  <a:pt x="263" y="210"/>
                </a:lnTo>
                <a:lnTo>
                  <a:pt x="263" y="207"/>
                </a:lnTo>
                <a:lnTo>
                  <a:pt x="282" y="206"/>
                </a:lnTo>
                <a:cubicBezTo>
                  <a:pt x="285" y="206"/>
                  <a:pt x="285" y="208"/>
                  <a:pt x="282" y="211"/>
                </a:cubicBezTo>
                <a:cubicBezTo>
                  <a:pt x="278" y="230"/>
                  <a:pt x="272" y="247"/>
                  <a:pt x="266" y="262"/>
                </a:cubicBezTo>
                <a:lnTo>
                  <a:pt x="272" y="268"/>
                </a:lnTo>
                <a:lnTo>
                  <a:pt x="332" y="208"/>
                </a:lnTo>
                <a:lnTo>
                  <a:pt x="343" y="219"/>
                </a:lnTo>
                <a:lnTo>
                  <a:pt x="283" y="279"/>
                </a:lnTo>
                <a:lnTo>
                  <a:pt x="312" y="308"/>
                </a:lnTo>
                <a:cubicBezTo>
                  <a:pt x="318" y="314"/>
                  <a:pt x="318" y="321"/>
                  <a:pt x="312" y="327"/>
                </a:cubicBezTo>
                <a:lnTo>
                  <a:pt x="297" y="342"/>
                </a:lnTo>
                <a:lnTo>
                  <a:pt x="282" y="332"/>
                </a:lnTo>
                <a:lnTo>
                  <a:pt x="295" y="319"/>
                </a:lnTo>
                <a:cubicBezTo>
                  <a:pt x="297" y="317"/>
                  <a:pt x="297" y="316"/>
                  <a:pt x="295" y="314"/>
                </a:cubicBezTo>
                <a:lnTo>
                  <a:pt x="271" y="291"/>
                </a:lnTo>
                <a:lnTo>
                  <a:pt x="212" y="350"/>
                </a:lnTo>
                <a:lnTo>
                  <a:pt x="201" y="339"/>
                </a:lnTo>
                <a:lnTo>
                  <a:pt x="260" y="280"/>
                </a:lnTo>
                <a:lnTo>
                  <a:pt x="246" y="265"/>
                </a:lnTo>
                <a:close/>
                <a:moveTo>
                  <a:pt x="174" y="253"/>
                </a:moveTo>
                <a:cubicBezTo>
                  <a:pt x="163" y="249"/>
                  <a:pt x="155" y="247"/>
                  <a:pt x="147" y="247"/>
                </a:cubicBezTo>
                <a:lnTo>
                  <a:pt x="152" y="230"/>
                </a:lnTo>
                <a:cubicBezTo>
                  <a:pt x="161" y="230"/>
                  <a:pt x="170" y="232"/>
                  <a:pt x="179" y="234"/>
                </a:cubicBezTo>
                <a:lnTo>
                  <a:pt x="174" y="253"/>
                </a:lnTo>
                <a:close/>
                <a:moveTo>
                  <a:pt x="483" y="121"/>
                </a:moveTo>
                <a:lnTo>
                  <a:pt x="468" y="111"/>
                </a:lnTo>
                <a:lnTo>
                  <a:pt x="478" y="102"/>
                </a:lnTo>
                <a:cubicBezTo>
                  <a:pt x="483" y="96"/>
                  <a:pt x="481" y="90"/>
                  <a:pt x="471" y="82"/>
                </a:cubicBezTo>
                <a:cubicBezTo>
                  <a:pt x="459" y="73"/>
                  <a:pt x="444" y="68"/>
                  <a:pt x="428" y="68"/>
                </a:cubicBezTo>
                <a:lnTo>
                  <a:pt x="400" y="19"/>
                </a:lnTo>
                <a:lnTo>
                  <a:pt x="381" y="38"/>
                </a:lnTo>
                <a:lnTo>
                  <a:pt x="493" y="150"/>
                </a:lnTo>
                <a:lnTo>
                  <a:pt x="481" y="161"/>
                </a:lnTo>
                <a:lnTo>
                  <a:pt x="359" y="39"/>
                </a:lnTo>
                <a:lnTo>
                  <a:pt x="393" y="5"/>
                </a:lnTo>
                <a:lnTo>
                  <a:pt x="392" y="2"/>
                </a:lnTo>
                <a:lnTo>
                  <a:pt x="411" y="0"/>
                </a:lnTo>
                <a:lnTo>
                  <a:pt x="410" y="4"/>
                </a:lnTo>
                <a:lnTo>
                  <a:pt x="436" y="56"/>
                </a:lnTo>
                <a:cubicBezTo>
                  <a:pt x="460" y="57"/>
                  <a:pt x="477" y="62"/>
                  <a:pt x="487" y="73"/>
                </a:cubicBezTo>
                <a:cubicBezTo>
                  <a:pt x="501" y="88"/>
                  <a:pt x="504" y="101"/>
                  <a:pt x="494" y="111"/>
                </a:cubicBezTo>
                <a:lnTo>
                  <a:pt x="483" y="121"/>
                </a:lnTo>
                <a:close/>
                <a:moveTo>
                  <a:pt x="351" y="174"/>
                </a:moveTo>
                <a:lnTo>
                  <a:pt x="406" y="119"/>
                </a:lnTo>
                <a:lnTo>
                  <a:pt x="458" y="172"/>
                </a:lnTo>
                <a:lnTo>
                  <a:pt x="447" y="183"/>
                </a:lnTo>
                <a:lnTo>
                  <a:pt x="440" y="177"/>
                </a:lnTo>
                <a:lnTo>
                  <a:pt x="409" y="208"/>
                </a:lnTo>
                <a:lnTo>
                  <a:pt x="418" y="218"/>
                </a:lnTo>
                <a:lnTo>
                  <a:pt x="406" y="229"/>
                </a:lnTo>
                <a:lnTo>
                  <a:pt x="351" y="174"/>
                </a:lnTo>
                <a:close/>
                <a:moveTo>
                  <a:pt x="374" y="173"/>
                </a:moveTo>
                <a:lnTo>
                  <a:pt x="398" y="197"/>
                </a:lnTo>
                <a:lnTo>
                  <a:pt x="429" y="166"/>
                </a:lnTo>
                <a:lnTo>
                  <a:pt x="405" y="142"/>
                </a:lnTo>
                <a:lnTo>
                  <a:pt x="374" y="173"/>
                </a:lnTo>
                <a:close/>
                <a:moveTo>
                  <a:pt x="299" y="79"/>
                </a:moveTo>
                <a:lnTo>
                  <a:pt x="312" y="66"/>
                </a:lnTo>
                <a:cubicBezTo>
                  <a:pt x="316" y="63"/>
                  <a:pt x="318" y="65"/>
                  <a:pt x="317" y="70"/>
                </a:cubicBezTo>
                <a:lnTo>
                  <a:pt x="329" y="83"/>
                </a:lnTo>
                <a:lnTo>
                  <a:pt x="356" y="56"/>
                </a:lnTo>
                <a:lnTo>
                  <a:pt x="367" y="67"/>
                </a:lnTo>
                <a:lnTo>
                  <a:pt x="359" y="75"/>
                </a:lnTo>
                <a:lnTo>
                  <a:pt x="375" y="107"/>
                </a:lnTo>
                <a:lnTo>
                  <a:pt x="397" y="85"/>
                </a:lnTo>
                <a:lnTo>
                  <a:pt x="408" y="96"/>
                </a:lnTo>
                <a:lnTo>
                  <a:pt x="329" y="175"/>
                </a:lnTo>
                <a:lnTo>
                  <a:pt x="319" y="164"/>
                </a:lnTo>
                <a:lnTo>
                  <a:pt x="340" y="142"/>
                </a:lnTo>
                <a:lnTo>
                  <a:pt x="309" y="125"/>
                </a:lnTo>
                <a:lnTo>
                  <a:pt x="302" y="133"/>
                </a:lnTo>
                <a:lnTo>
                  <a:pt x="291" y="122"/>
                </a:lnTo>
                <a:lnTo>
                  <a:pt x="316" y="96"/>
                </a:lnTo>
                <a:lnTo>
                  <a:pt x="299" y="79"/>
                </a:lnTo>
                <a:close/>
                <a:moveTo>
                  <a:pt x="346" y="88"/>
                </a:moveTo>
                <a:lnTo>
                  <a:pt x="323" y="112"/>
                </a:lnTo>
                <a:lnTo>
                  <a:pt x="352" y="130"/>
                </a:lnTo>
                <a:lnTo>
                  <a:pt x="363" y="119"/>
                </a:lnTo>
                <a:lnTo>
                  <a:pt x="346" y="88"/>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0" name="Freeform 79"/>
          <p:cNvSpPr>
            <a:spLocks noEditPoints="1"/>
          </p:cNvSpPr>
          <p:nvPr/>
        </p:nvSpPr>
        <p:spPr bwMode="auto">
          <a:xfrm>
            <a:off x="1163638" y="5908675"/>
            <a:ext cx="388937" cy="395288"/>
          </a:xfrm>
          <a:custGeom>
            <a:avLst/>
            <a:gdLst>
              <a:gd name="T0" fmla="*/ 2147483647 w 653"/>
              <a:gd name="T1" fmla="*/ 2147483647 h 662"/>
              <a:gd name="T2" fmla="*/ 2147483647 w 653"/>
              <a:gd name="T3" fmla="*/ 2147483647 h 662"/>
              <a:gd name="T4" fmla="*/ 2147483647 w 653"/>
              <a:gd name="T5" fmla="*/ 2147483647 h 662"/>
              <a:gd name="T6" fmla="*/ 2147483647 w 653"/>
              <a:gd name="T7" fmla="*/ 2147483647 h 662"/>
              <a:gd name="T8" fmla="*/ 2147483647 w 653"/>
              <a:gd name="T9" fmla="*/ 2147483647 h 662"/>
              <a:gd name="T10" fmla="*/ 2147483647 w 653"/>
              <a:gd name="T11" fmla="*/ 2147483647 h 662"/>
              <a:gd name="T12" fmla="*/ 2147483647 w 653"/>
              <a:gd name="T13" fmla="*/ 2147483647 h 662"/>
              <a:gd name="T14" fmla="*/ 2147483647 w 653"/>
              <a:gd name="T15" fmla="*/ 2147483647 h 662"/>
              <a:gd name="T16" fmla="*/ 2147483647 w 653"/>
              <a:gd name="T17" fmla="*/ 2147483647 h 662"/>
              <a:gd name="T18" fmla="*/ 2147483647 w 653"/>
              <a:gd name="T19" fmla="*/ 2147483647 h 662"/>
              <a:gd name="T20" fmla="*/ 2147483647 w 653"/>
              <a:gd name="T21" fmla="*/ 2147483647 h 662"/>
              <a:gd name="T22" fmla="*/ 2147483647 w 653"/>
              <a:gd name="T23" fmla="*/ 2147483647 h 662"/>
              <a:gd name="T24" fmla="*/ 2147483647 w 653"/>
              <a:gd name="T25" fmla="*/ 2147483647 h 662"/>
              <a:gd name="T26" fmla="*/ 2147483647 w 653"/>
              <a:gd name="T27" fmla="*/ 2147483647 h 662"/>
              <a:gd name="T28" fmla="*/ 2147483647 w 653"/>
              <a:gd name="T29" fmla="*/ 2147483647 h 662"/>
              <a:gd name="T30" fmla="*/ 2147483647 w 653"/>
              <a:gd name="T31" fmla="*/ 2147483647 h 662"/>
              <a:gd name="T32" fmla="*/ 2147483647 w 653"/>
              <a:gd name="T33" fmla="*/ 2147483647 h 662"/>
              <a:gd name="T34" fmla="*/ 2147483647 w 653"/>
              <a:gd name="T35" fmla="*/ 2147483647 h 662"/>
              <a:gd name="T36" fmla="*/ 2147483647 w 653"/>
              <a:gd name="T37" fmla="*/ 2147483647 h 662"/>
              <a:gd name="T38" fmla="*/ 2147483647 w 653"/>
              <a:gd name="T39" fmla="*/ 2147483647 h 662"/>
              <a:gd name="T40" fmla="*/ 2147483647 w 653"/>
              <a:gd name="T41" fmla="*/ 2147483647 h 662"/>
              <a:gd name="T42" fmla="*/ 2147483647 w 653"/>
              <a:gd name="T43" fmla="*/ 2147483647 h 662"/>
              <a:gd name="T44" fmla="*/ 2147483647 w 653"/>
              <a:gd name="T45" fmla="*/ 2147483647 h 662"/>
              <a:gd name="T46" fmla="*/ 2147483647 w 653"/>
              <a:gd name="T47" fmla="*/ 2147483647 h 662"/>
              <a:gd name="T48" fmla="*/ 2147483647 w 653"/>
              <a:gd name="T49" fmla="*/ 2147483647 h 662"/>
              <a:gd name="T50" fmla="*/ 2147483647 w 653"/>
              <a:gd name="T51" fmla="*/ 2147483647 h 662"/>
              <a:gd name="T52" fmla="*/ 2147483647 w 653"/>
              <a:gd name="T53" fmla="*/ 2147483647 h 662"/>
              <a:gd name="T54" fmla="*/ 2147483647 w 653"/>
              <a:gd name="T55" fmla="*/ 2147483647 h 662"/>
              <a:gd name="T56" fmla="*/ 2147483647 w 653"/>
              <a:gd name="T57" fmla="*/ 2147483647 h 662"/>
              <a:gd name="T58" fmla="*/ 2147483647 w 653"/>
              <a:gd name="T59" fmla="*/ 2147483647 h 662"/>
              <a:gd name="T60" fmla="*/ 2147483647 w 653"/>
              <a:gd name="T61" fmla="*/ 2147483647 h 662"/>
              <a:gd name="T62" fmla="*/ 2147483647 w 653"/>
              <a:gd name="T63" fmla="*/ 2147483647 h 662"/>
              <a:gd name="T64" fmla="*/ 2147483647 w 653"/>
              <a:gd name="T65" fmla="*/ 2147483647 h 662"/>
              <a:gd name="T66" fmla="*/ 2147483647 w 653"/>
              <a:gd name="T67" fmla="*/ 2147483647 h 662"/>
              <a:gd name="T68" fmla="*/ 2147483647 w 653"/>
              <a:gd name="T69" fmla="*/ 2147483647 h 662"/>
              <a:gd name="T70" fmla="*/ 2147483647 w 653"/>
              <a:gd name="T71" fmla="*/ 2147483647 h 662"/>
              <a:gd name="T72" fmla="*/ 2147483647 w 653"/>
              <a:gd name="T73" fmla="*/ 2147483647 h 662"/>
              <a:gd name="T74" fmla="*/ 2147483647 w 653"/>
              <a:gd name="T75" fmla="*/ 2147483647 h 662"/>
              <a:gd name="T76" fmla="*/ 2147483647 w 653"/>
              <a:gd name="T77" fmla="*/ 2147483647 h 662"/>
              <a:gd name="T78" fmla="*/ 2147483647 w 653"/>
              <a:gd name="T79" fmla="*/ 2147483647 h 662"/>
              <a:gd name="T80" fmla="*/ 2147483647 w 653"/>
              <a:gd name="T81" fmla="*/ 2147483647 h 662"/>
              <a:gd name="T82" fmla="*/ 2147483647 w 653"/>
              <a:gd name="T83" fmla="*/ 2147483647 h 662"/>
              <a:gd name="T84" fmla="*/ 2147483647 w 653"/>
              <a:gd name="T85" fmla="*/ 2147483647 h 662"/>
              <a:gd name="T86" fmla="*/ 2147483647 w 653"/>
              <a:gd name="T87" fmla="*/ 2147483647 h 662"/>
              <a:gd name="T88" fmla="*/ 2147483647 w 653"/>
              <a:gd name="T89" fmla="*/ 2147483647 h 662"/>
              <a:gd name="T90" fmla="*/ 2147483647 w 653"/>
              <a:gd name="T91" fmla="*/ 0 h 662"/>
              <a:gd name="T92" fmla="*/ 2147483647 w 653"/>
              <a:gd name="T93" fmla="*/ 2147483647 h 662"/>
              <a:gd name="T94" fmla="*/ 2147483647 w 653"/>
              <a:gd name="T95" fmla="*/ 2147483647 h 662"/>
              <a:gd name="T96" fmla="*/ 2147483647 w 653"/>
              <a:gd name="T97" fmla="*/ 2147483647 h 662"/>
              <a:gd name="T98" fmla="*/ 2147483647 w 653"/>
              <a:gd name="T99" fmla="*/ 2147483647 h 662"/>
              <a:gd name="T100" fmla="*/ 2147483647 w 653"/>
              <a:gd name="T101" fmla="*/ 2147483647 h 662"/>
              <a:gd name="T102" fmla="*/ 2147483647 w 653"/>
              <a:gd name="T103" fmla="*/ 2147483647 h 662"/>
              <a:gd name="T104" fmla="*/ 2147483647 w 653"/>
              <a:gd name="T105" fmla="*/ 2147483647 h 662"/>
              <a:gd name="T106" fmla="*/ 2147483647 w 653"/>
              <a:gd name="T107" fmla="*/ 2147483647 h 662"/>
              <a:gd name="T108" fmla="*/ 2147483647 w 653"/>
              <a:gd name="T109" fmla="*/ 2147483647 h 662"/>
              <a:gd name="T110" fmla="*/ 2147483647 w 653"/>
              <a:gd name="T111" fmla="*/ 2147483647 h 6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3"/>
              <a:gd name="T169" fmla="*/ 0 h 662"/>
              <a:gd name="T170" fmla="*/ 653 w 653"/>
              <a:gd name="T171" fmla="*/ 662 h 6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3" h="662">
                <a:moveTo>
                  <a:pt x="86" y="648"/>
                </a:moveTo>
                <a:cubicBezTo>
                  <a:pt x="88" y="654"/>
                  <a:pt x="87" y="655"/>
                  <a:pt x="82" y="653"/>
                </a:cubicBezTo>
                <a:lnTo>
                  <a:pt x="67" y="645"/>
                </a:lnTo>
                <a:lnTo>
                  <a:pt x="98" y="611"/>
                </a:lnTo>
                <a:lnTo>
                  <a:pt x="88" y="601"/>
                </a:lnTo>
                <a:lnTo>
                  <a:pt x="93" y="597"/>
                </a:lnTo>
                <a:lnTo>
                  <a:pt x="93" y="578"/>
                </a:lnTo>
                <a:lnTo>
                  <a:pt x="69" y="601"/>
                </a:lnTo>
                <a:cubicBezTo>
                  <a:pt x="68" y="613"/>
                  <a:pt x="65" y="624"/>
                  <a:pt x="61" y="634"/>
                </a:cubicBezTo>
                <a:lnTo>
                  <a:pt x="44" y="628"/>
                </a:lnTo>
                <a:cubicBezTo>
                  <a:pt x="52" y="610"/>
                  <a:pt x="56" y="591"/>
                  <a:pt x="57" y="570"/>
                </a:cubicBezTo>
                <a:lnTo>
                  <a:pt x="24" y="603"/>
                </a:lnTo>
                <a:lnTo>
                  <a:pt x="15" y="593"/>
                </a:lnTo>
                <a:lnTo>
                  <a:pt x="42" y="567"/>
                </a:lnTo>
                <a:lnTo>
                  <a:pt x="29" y="554"/>
                </a:lnTo>
                <a:lnTo>
                  <a:pt x="9" y="574"/>
                </a:lnTo>
                <a:lnTo>
                  <a:pt x="0" y="565"/>
                </a:lnTo>
                <a:lnTo>
                  <a:pt x="20" y="545"/>
                </a:lnTo>
                <a:lnTo>
                  <a:pt x="1" y="526"/>
                </a:lnTo>
                <a:lnTo>
                  <a:pt x="10" y="517"/>
                </a:lnTo>
                <a:cubicBezTo>
                  <a:pt x="13" y="514"/>
                  <a:pt x="15" y="515"/>
                  <a:pt x="14" y="520"/>
                </a:cubicBezTo>
                <a:lnTo>
                  <a:pt x="30" y="535"/>
                </a:lnTo>
                <a:lnTo>
                  <a:pt x="46" y="519"/>
                </a:lnTo>
                <a:lnTo>
                  <a:pt x="51" y="525"/>
                </a:lnTo>
                <a:cubicBezTo>
                  <a:pt x="49" y="514"/>
                  <a:pt x="46" y="503"/>
                  <a:pt x="42" y="492"/>
                </a:cubicBezTo>
                <a:lnTo>
                  <a:pt x="56" y="489"/>
                </a:lnTo>
                <a:cubicBezTo>
                  <a:pt x="61" y="488"/>
                  <a:pt x="61" y="489"/>
                  <a:pt x="59" y="493"/>
                </a:cubicBezTo>
                <a:cubicBezTo>
                  <a:pt x="63" y="505"/>
                  <a:pt x="66" y="520"/>
                  <a:pt x="69" y="540"/>
                </a:cubicBezTo>
                <a:lnTo>
                  <a:pt x="84" y="525"/>
                </a:lnTo>
                <a:lnTo>
                  <a:pt x="93" y="534"/>
                </a:lnTo>
                <a:lnTo>
                  <a:pt x="71" y="556"/>
                </a:lnTo>
                <a:cubicBezTo>
                  <a:pt x="71" y="564"/>
                  <a:pt x="71" y="573"/>
                  <a:pt x="70" y="582"/>
                </a:cubicBezTo>
                <a:lnTo>
                  <a:pt x="89" y="563"/>
                </a:lnTo>
                <a:lnTo>
                  <a:pt x="88" y="558"/>
                </a:lnTo>
                <a:lnTo>
                  <a:pt x="105" y="558"/>
                </a:lnTo>
                <a:cubicBezTo>
                  <a:pt x="110" y="560"/>
                  <a:pt x="111" y="561"/>
                  <a:pt x="107" y="564"/>
                </a:cubicBezTo>
                <a:lnTo>
                  <a:pt x="102" y="595"/>
                </a:lnTo>
                <a:lnTo>
                  <a:pt x="108" y="601"/>
                </a:lnTo>
                <a:cubicBezTo>
                  <a:pt x="115" y="592"/>
                  <a:pt x="124" y="581"/>
                  <a:pt x="134" y="567"/>
                </a:cubicBezTo>
                <a:lnTo>
                  <a:pt x="143" y="577"/>
                </a:lnTo>
                <a:cubicBezTo>
                  <a:pt x="132" y="592"/>
                  <a:pt x="123" y="603"/>
                  <a:pt x="117" y="611"/>
                </a:cubicBezTo>
                <a:lnTo>
                  <a:pt x="138" y="631"/>
                </a:lnTo>
                <a:cubicBezTo>
                  <a:pt x="144" y="637"/>
                  <a:pt x="145" y="643"/>
                  <a:pt x="140" y="648"/>
                </a:cubicBezTo>
                <a:lnTo>
                  <a:pt x="126" y="662"/>
                </a:lnTo>
                <a:lnTo>
                  <a:pt x="113" y="653"/>
                </a:lnTo>
                <a:lnTo>
                  <a:pt x="124" y="642"/>
                </a:lnTo>
                <a:cubicBezTo>
                  <a:pt x="126" y="640"/>
                  <a:pt x="126" y="639"/>
                  <a:pt x="124" y="637"/>
                </a:cubicBezTo>
                <a:lnTo>
                  <a:pt x="109" y="622"/>
                </a:lnTo>
                <a:cubicBezTo>
                  <a:pt x="102" y="630"/>
                  <a:pt x="94" y="639"/>
                  <a:pt x="86" y="648"/>
                </a:cubicBezTo>
                <a:close/>
                <a:moveTo>
                  <a:pt x="77" y="465"/>
                </a:moveTo>
                <a:cubicBezTo>
                  <a:pt x="85" y="478"/>
                  <a:pt x="91" y="488"/>
                  <a:pt x="94" y="495"/>
                </a:cubicBezTo>
                <a:lnTo>
                  <a:pt x="135" y="454"/>
                </a:lnTo>
                <a:lnTo>
                  <a:pt x="146" y="465"/>
                </a:lnTo>
                <a:lnTo>
                  <a:pt x="136" y="475"/>
                </a:lnTo>
                <a:cubicBezTo>
                  <a:pt x="152" y="495"/>
                  <a:pt x="164" y="517"/>
                  <a:pt x="172" y="541"/>
                </a:cubicBezTo>
                <a:cubicBezTo>
                  <a:pt x="187" y="544"/>
                  <a:pt x="204" y="543"/>
                  <a:pt x="223" y="538"/>
                </a:cubicBezTo>
                <a:lnTo>
                  <a:pt x="225" y="556"/>
                </a:lnTo>
                <a:cubicBezTo>
                  <a:pt x="208" y="559"/>
                  <a:pt x="191" y="560"/>
                  <a:pt x="175" y="557"/>
                </a:cubicBezTo>
                <a:cubicBezTo>
                  <a:pt x="179" y="577"/>
                  <a:pt x="176" y="599"/>
                  <a:pt x="167" y="624"/>
                </a:cubicBezTo>
                <a:lnTo>
                  <a:pt x="149" y="619"/>
                </a:lnTo>
                <a:cubicBezTo>
                  <a:pt x="158" y="595"/>
                  <a:pt x="161" y="573"/>
                  <a:pt x="158" y="555"/>
                </a:cubicBezTo>
                <a:cubicBezTo>
                  <a:pt x="138" y="549"/>
                  <a:pt x="122" y="541"/>
                  <a:pt x="111" y="533"/>
                </a:cubicBezTo>
                <a:lnTo>
                  <a:pt x="116" y="555"/>
                </a:lnTo>
                <a:lnTo>
                  <a:pt x="100" y="553"/>
                </a:lnTo>
                <a:cubicBezTo>
                  <a:pt x="95" y="529"/>
                  <a:pt x="82" y="500"/>
                  <a:pt x="60" y="468"/>
                </a:cubicBezTo>
                <a:lnTo>
                  <a:pt x="74" y="461"/>
                </a:lnTo>
                <a:cubicBezTo>
                  <a:pt x="78" y="458"/>
                  <a:pt x="79" y="460"/>
                  <a:pt x="77" y="465"/>
                </a:cubicBezTo>
                <a:close/>
                <a:moveTo>
                  <a:pt x="55" y="553"/>
                </a:moveTo>
                <a:cubicBezTo>
                  <a:pt x="55" y="544"/>
                  <a:pt x="54" y="537"/>
                  <a:pt x="52" y="531"/>
                </a:cubicBezTo>
                <a:lnTo>
                  <a:pt x="39" y="545"/>
                </a:lnTo>
                <a:lnTo>
                  <a:pt x="51" y="557"/>
                </a:lnTo>
                <a:lnTo>
                  <a:pt x="55" y="553"/>
                </a:lnTo>
                <a:close/>
                <a:moveTo>
                  <a:pt x="155" y="539"/>
                </a:moveTo>
                <a:cubicBezTo>
                  <a:pt x="150" y="523"/>
                  <a:pt x="140" y="505"/>
                  <a:pt x="125" y="485"/>
                </a:cubicBezTo>
                <a:lnTo>
                  <a:pt x="101" y="510"/>
                </a:lnTo>
                <a:cubicBezTo>
                  <a:pt x="117" y="524"/>
                  <a:pt x="135" y="533"/>
                  <a:pt x="155" y="539"/>
                </a:cubicBezTo>
                <a:close/>
                <a:moveTo>
                  <a:pt x="206" y="349"/>
                </a:moveTo>
                <a:lnTo>
                  <a:pt x="263" y="292"/>
                </a:lnTo>
                <a:lnTo>
                  <a:pt x="274" y="303"/>
                </a:lnTo>
                <a:lnTo>
                  <a:pt x="205" y="372"/>
                </a:lnTo>
                <a:lnTo>
                  <a:pt x="209" y="399"/>
                </a:lnTo>
                <a:cubicBezTo>
                  <a:pt x="223" y="383"/>
                  <a:pt x="236" y="369"/>
                  <a:pt x="248" y="356"/>
                </a:cubicBezTo>
                <a:cubicBezTo>
                  <a:pt x="242" y="357"/>
                  <a:pt x="236" y="359"/>
                  <a:pt x="229" y="361"/>
                </a:cubicBezTo>
                <a:lnTo>
                  <a:pt x="232" y="346"/>
                </a:lnTo>
                <a:cubicBezTo>
                  <a:pt x="245" y="341"/>
                  <a:pt x="265" y="336"/>
                  <a:pt x="293" y="332"/>
                </a:cubicBezTo>
                <a:lnTo>
                  <a:pt x="292" y="349"/>
                </a:lnTo>
                <a:cubicBezTo>
                  <a:pt x="284" y="350"/>
                  <a:pt x="276" y="351"/>
                  <a:pt x="269" y="352"/>
                </a:cubicBezTo>
                <a:cubicBezTo>
                  <a:pt x="239" y="385"/>
                  <a:pt x="212" y="415"/>
                  <a:pt x="190" y="442"/>
                </a:cubicBezTo>
                <a:cubicBezTo>
                  <a:pt x="190" y="446"/>
                  <a:pt x="189" y="447"/>
                  <a:pt x="187" y="446"/>
                </a:cubicBezTo>
                <a:lnTo>
                  <a:pt x="171" y="437"/>
                </a:lnTo>
                <a:cubicBezTo>
                  <a:pt x="180" y="429"/>
                  <a:pt x="188" y="420"/>
                  <a:pt x="196" y="411"/>
                </a:cubicBezTo>
                <a:lnTo>
                  <a:pt x="192" y="385"/>
                </a:lnTo>
                <a:lnTo>
                  <a:pt x="148" y="429"/>
                </a:lnTo>
                <a:lnTo>
                  <a:pt x="137" y="418"/>
                </a:lnTo>
                <a:lnTo>
                  <a:pt x="193" y="362"/>
                </a:lnTo>
                <a:lnTo>
                  <a:pt x="178" y="348"/>
                </a:lnTo>
                <a:lnTo>
                  <a:pt x="191" y="335"/>
                </a:lnTo>
                <a:cubicBezTo>
                  <a:pt x="196" y="332"/>
                  <a:pt x="197" y="333"/>
                  <a:pt x="196" y="339"/>
                </a:cubicBezTo>
                <a:lnTo>
                  <a:pt x="206" y="349"/>
                </a:lnTo>
                <a:close/>
                <a:moveTo>
                  <a:pt x="286" y="503"/>
                </a:moveTo>
                <a:lnTo>
                  <a:pt x="275" y="514"/>
                </a:lnTo>
                <a:lnTo>
                  <a:pt x="202" y="441"/>
                </a:lnTo>
                <a:lnTo>
                  <a:pt x="288" y="355"/>
                </a:lnTo>
                <a:lnTo>
                  <a:pt x="351" y="418"/>
                </a:lnTo>
                <a:cubicBezTo>
                  <a:pt x="356" y="423"/>
                  <a:pt x="356" y="428"/>
                  <a:pt x="351" y="434"/>
                </a:cubicBezTo>
                <a:lnTo>
                  <a:pt x="336" y="448"/>
                </a:lnTo>
                <a:lnTo>
                  <a:pt x="324" y="439"/>
                </a:lnTo>
                <a:lnTo>
                  <a:pt x="334" y="429"/>
                </a:lnTo>
                <a:cubicBezTo>
                  <a:pt x="336" y="427"/>
                  <a:pt x="336" y="425"/>
                  <a:pt x="334" y="424"/>
                </a:cubicBezTo>
                <a:lnTo>
                  <a:pt x="323" y="413"/>
                </a:lnTo>
                <a:lnTo>
                  <a:pt x="260" y="476"/>
                </a:lnTo>
                <a:lnTo>
                  <a:pt x="286" y="503"/>
                </a:lnTo>
                <a:close/>
                <a:moveTo>
                  <a:pt x="314" y="404"/>
                </a:moveTo>
                <a:lnTo>
                  <a:pt x="304" y="394"/>
                </a:lnTo>
                <a:lnTo>
                  <a:pt x="241" y="457"/>
                </a:lnTo>
                <a:lnTo>
                  <a:pt x="251" y="467"/>
                </a:lnTo>
                <a:lnTo>
                  <a:pt x="314" y="404"/>
                </a:lnTo>
                <a:close/>
                <a:moveTo>
                  <a:pt x="223" y="439"/>
                </a:moveTo>
                <a:lnTo>
                  <a:pt x="232" y="448"/>
                </a:lnTo>
                <a:lnTo>
                  <a:pt x="295" y="385"/>
                </a:lnTo>
                <a:lnTo>
                  <a:pt x="286" y="376"/>
                </a:lnTo>
                <a:lnTo>
                  <a:pt x="223" y="439"/>
                </a:lnTo>
                <a:close/>
                <a:moveTo>
                  <a:pt x="393" y="184"/>
                </a:moveTo>
                <a:lnTo>
                  <a:pt x="421" y="156"/>
                </a:lnTo>
                <a:lnTo>
                  <a:pt x="452" y="187"/>
                </a:lnTo>
                <a:lnTo>
                  <a:pt x="441" y="199"/>
                </a:lnTo>
                <a:lnTo>
                  <a:pt x="420" y="178"/>
                </a:lnTo>
                <a:lnTo>
                  <a:pt x="319" y="279"/>
                </a:lnTo>
                <a:lnTo>
                  <a:pt x="341" y="302"/>
                </a:lnTo>
                <a:lnTo>
                  <a:pt x="330" y="313"/>
                </a:lnTo>
                <a:lnTo>
                  <a:pt x="297" y="280"/>
                </a:lnTo>
                <a:lnTo>
                  <a:pt x="380" y="196"/>
                </a:lnTo>
                <a:lnTo>
                  <a:pt x="367" y="159"/>
                </a:lnTo>
                <a:lnTo>
                  <a:pt x="385" y="153"/>
                </a:lnTo>
                <a:cubicBezTo>
                  <a:pt x="388" y="153"/>
                  <a:pt x="389" y="155"/>
                  <a:pt x="386" y="158"/>
                </a:cubicBezTo>
                <a:lnTo>
                  <a:pt x="393" y="184"/>
                </a:lnTo>
                <a:close/>
                <a:moveTo>
                  <a:pt x="333" y="194"/>
                </a:moveTo>
                <a:cubicBezTo>
                  <a:pt x="346" y="196"/>
                  <a:pt x="356" y="198"/>
                  <a:pt x="362" y="200"/>
                </a:cubicBezTo>
                <a:lnTo>
                  <a:pt x="356" y="219"/>
                </a:lnTo>
                <a:cubicBezTo>
                  <a:pt x="346" y="215"/>
                  <a:pt x="337" y="213"/>
                  <a:pt x="328" y="211"/>
                </a:cubicBezTo>
                <a:lnTo>
                  <a:pt x="333" y="194"/>
                </a:lnTo>
                <a:close/>
                <a:moveTo>
                  <a:pt x="395" y="264"/>
                </a:moveTo>
                <a:lnTo>
                  <a:pt x="405" y="255"/>
                </a:lnTo>
                <a:lnTo>
                  <a:pt x="412" y="229"/>
                </a:lnTo>
                <a:lnTo>
                  <a:pt x="351" y="290"/>
                </a:lnTo>
                <a:lnTo>
                  <a:pt x="342" y="280"/>
                </a:lnTo>
                <a:lnTo>
                  <a:pt x="413" y="210"/>
                </a:lnTo>
                <a:lnTo>
                  <a:pt x="413" y="206"/>
                </a:lnTo>
                <a:lnTo>
                  <a:pt x="432" y="206"/>
                </a:lnTo>
                <a:cubicBezTo>
                  <a:pt x="434" y="206"/>
                  <a:pt x="434" y="208"/>
                  <a:pt x="431" y="211"/>
                </a:cubicBezTo>
                <a:cubicBezTo>
                  <a:pt x="427" y="230"/>
                  <a:pt x="422" y="247"/>
                  <a:pt x="416" y="262"/>
                </a:cubicBezTo>
                <a:lnTo>
                  <a:pt x="421" y="268"/>
                </a:lnTo>
                <a:lnTo>
                  <a:pt x="481" y="208"/>
                </a:lnTo>
                <a:lnTo>
                  <a:pt x="492" y="219"/>
                </a:lnTo>
                <a:lnTo>
                  <a:pt x="432" y="279"/>
                </a:lnTo>
                <a:lnTo>
                  <a:pt x="462" y="308"/>
                </a:lnTo>
                <a:cubicBezTo>
                  <a:pt x="468" y="314"/>
                  <a:pt x="468" y="320"/>
                  <a:pt x="462" y="326"/>
                </a:cubicBezTo>
                <a:lnTo>
                  <a:pt x="446" y="342"/>
                </a:lnTo>
                <a:lnTo>
                  <a:pt x="431" y="331"/>
                </a:lnTo>
                <a:lnTo>
                  <a:pt x="444" y="318"/>
                </a:lnTo>
                <a:cubicBezTo>
                  <a:pt x="446" y="317"/>
                  <a:pt x="446" y="315"/>
                  <a:pt x="444" y="314"/>
                </a:cubicBezTo>
                <a:lnTo>
                  <a:pt x="421" y="290"/>
                </a:lnTo>
                <a:lnTo>
                  <a:pt x="361" y="350"/>
                </a:lnTo>
                <a:lnTo>
                  <a:pt x="350" y="339"/>
                </a:lnTo>
                <a:lnTo>
                  <a:pt x="410" y="279"/>
                </a:lnTo>
                <a:lnTo>
                  <a:pt x="395" y="264"/>
                </a:lnTo>
                <a:close/>
                <a:moveTo>
                  <a:pt x="323" y="252"/>
                </a:moveTo>
                <a:cubicBezTo>
                  <a:pt x="313" y="249"/>
                  <a:pt x="304" y="247"/>
                  <a:pt x="297" y="246"/>
                </a:cubicBezTo>
                <a:lnTo>
                  <a:pt x="301" y="229"/>
                </a:lnTo>
                <a:cubicBezTo>
                  <a:pt x="310" y="230"/>
                  <a:pt x="319" y="231"/>
                  <a:pt x="329" y="234"/>
                </a:cubicBezTo>
                <a:lnTo>
                  <a:pt x="323" y="252"/>
                </a:lnTo>
                <a:close/>
                <a:moveTo>
                  <a:pt x="633" y="121"/>
                </a:moveTo>
                <a:lnTo>
                  <a:pt x="618" y="110"/>
                </a:lnTo>
                <a:lnTo>
                  <a:pt x="627" y="101"/>
                </a:lnTo>
                <a:cubicBezTo>
                  <a:pt x="632" y="96"/>
                  <a:pt x="630" y="89"/>
                  <a:pt x="620" y="82"/>
                </a:cubicBezTo>
                <a:cubicBezTo>
                  <a:pt x="608" y="72"/>
                  <a:pt x="594" y="68"/>
                  <a:pt x="578" y="68"/>
                </a:cubicBezTo>
                <a:lnTo>
                  <a:pt x="549" y="19"/>
                </a:lnTo>
                <a:lnTo>
                  <a:pt x="530" y="38"/>
                </a:lnTo>
                <a:lnTo>
                  <a:pt x="642" y="149"/>
                </a:lnTo>
                <a:lnTo>
                  <a:pt x="630" y="161"/>
                </a:lnTo>
                <a:lnTo>
                  <a:pt x="508" y="38"/>
                </a:lnTo>
                <a:lnTo>
                  <a:pt x="542" y="5"/>
                </a:lnTo>
                <a:lnTo>
                  <a:pt x="541" y="2"/>
                </a:lnTo>
                <a:lnTo>
                  <a:pt x="560" y="0"/>
                </a:lnTo>
                <a:lnTo>
                  <a:pt x="560" y="4"/>
                </a:lnTo>
                <a:lnTo>
                  <a:pt x="586" y="55"/>
                </a:lnTo>
                <a:cubicBezTo>
                  <a:pt x="610" y="56"/>
                  <a:pt x="627" y="62"/>
                  <a:pt x="636" y="72"/>
                </a:cubicBezTo>
                <a:cubicBezTo>
                  <a:pt x="651" y="88"/>
                  <a:pt x="653" y="100"/>
                  <a:pt x="643" y="110"/>
                </a:cubicBezTo>
                <a:lnTo>
                  <a:pt x="633" y="121"/>
                </a:lnTo>
                <a:close/>
                <a:moveTo>
                  <a:pt x="501" y="173"/>
                </a:moveTo>
                <a:lnTo>
                  <a:pt x="555" y="119"/>
                </a:lnTo>
                <a:lnTo>
                  <a:pt x="607" y="171"/>
                </a:lnTo>
                <a:lnTo>
                  <a:pt x="596" y="183"/>
                </a:lnTo>
                <a:lnTo>
                  <a:pt x="590" y="176"/>
                </a:lnTo>
                <a:lnTo>
                  <a:pt x="558" y="208"/>
                </a:lnTo>
                <a:lnTo>
                  <a:pt x="567" y="217"/>
                </a:lnTo>
                <a:lnTo>
                  <a:pt x="556" y="229"/>
                </a:lnTo>
                <a:lnTo>
                  <a:pt x="501" y="173"/>
                </a:lnTo>
                <a:close/>
                <a:moveTo>
                  <a:pt x="523" y="173"/>
                </a:moveTo>
                <a:lnTo>
                  <a:pt x="547" y="197"/>
                </a:lnTo>
                <a:lnTo>
                  <a:pt x="579" y="165"/>
                </a:lnTo>
                <a:lnTo>
                  <a:pt x="555" y="141"/>
                </a:lnTo>
                <a:lnTo>
                  <a:pt x="523" y="173"/>
                </a:lnTo>
                <a:close/>
                <a:moveTo>
                  <a:pt x="448" y="79"/>
                </a:moveTo>
                <a:lnTo>
                  <a:pt x="461" y="66"/>
                </a:lnTo>
                <a:cubicBezTo>
                  <a:pt x="466" y="63"/>
                  <a:pt x="467" y="64"/>
                  <a:pt x="466" y="70"/>
                </a:cubicBezTo>
                <a:lnTo>
                  <a:pt x="479" y="83"/>
                </a:lnTo>
                <a:lnTo>
                  <a:pt x="506" y="56"/>
                </a:lnTo>
                <a:lnTo>
                  <a:pt x="517" y="67"/>
                </a:lnTo>
                <a:lnTo>
                  <a:pt x="509" y="75"/>
                </a:lnTo>
                <a:lnTo>
                  <a:pt x="525" y="107"/>
                </a:lnTo>
                <a:lnTo>
                  <a:pt x="547" y="85"/>
                </a:lnTo>
                <a:lnTo>
                  <a:pt x="558" y="96"/>
                </a:lnTo>
                <a:lnTo>
                  <a:pt x="479" y="175"/>
                </a:lnTo>
                <a:lnTo>
                  <a:pt x="468" y="164"/>
                </a:lnTo>
                <a:lnTo>
                  <a:pt x="490" y="142"/>
                </a:lnTo>
                <a:lnTo>
                  <a:pt x="459" y="125"/>
                </a:lnTo>
                <a:lnTo>
                  <a:pt x="451" y="132"/>
                </a:lnTo>
                <a:lnTo>
                  <a:pt x="440" y="121"/>
                </a:lnTo>
                <a:lnTo>
                  <a:pt x="466" y="96"/>
                </a:lnTo>
                <a:lnTo>
                  <a:pt x="448" y="79"/>
                </a:lnTo>
                <a:close/>
                <a:moveTo>
                  <a:pt x="495" y="88"/>
                </a:moveTo>
                <a:lnTo>
                  <a:pt x="472" y="111"/>
                </a:lnTo>
                <a:lnTo>
                  <a:pt x="502" y="130"/>
                </a:lnTo>
                <a:lnTo>
                  <a:pt x="513" y="119"/>
                </a:lnTo>
                <a:lnTo>
                  <a:pt x="495" y="88"/>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1" name="Freeform 80"/>
          <p:cNvSpPr>
            <a:spLocks noEditPoints="1"/>
          </p:cNvSpPr>
          <p:nvPr/>
        </p:nvSpPr>
        <p:spPr bwMode="auto">
          <a:xfrm>
            <a:off x="1881188" y="5903913"/>
            <a:ext cx="300037" cy="314325"/>
          </a:xfrm>
          <a:custGeom>
            <a:avLst/>
            <a:gdLst>
              <a:gd name="T0" fmla="*/ 2147483647 w 504"/>
              <a:gd name="T1" fmla="*/ 2147483647 h 528"/>
              <a:gd name="T2" fmla="*/ 2147483647 w 504"/>
              <a:gd name="T3" fmla="*/ 2147483647 h 528"/>
              <a:gd name="T4" fmla="*/ 2147483647 w 504"/>
              <a:gd name="T5" fmla="*/ 2147483647 h 528"/>
              <a:gd name="T6" fmla="*/ 2147483647 w 504"/>
              <a:gd name="T7" fmla="*/ 2147483647 h 528"/>
              <a:gd name="T8" fmla="*/ 2147483647 w 504"/>
              <a:gd name="T9" fmla="*/ 2147483647 h 528"/>
              <a:gd name="T10" fmla="*/ 2147483647 w 504"/>
              <a:gd name="T11" fmla="*/ 2147483647 h 528"/>
              <a:gd name="T12" fmla="*/ 2147483647 w 504"/>
              <a:gd name="T13" fmla="*/ 2147483647 h 528"/>
              <a:gd name="T14" fmla="*/ 2147483647 w 504"/>
              <a:gd name="T15" fmla="*/ 2147483647 h 528"/>
              <a:gd name="T16" fmla="*/ 2147483647 w 504"/>
              <a:gd name="T17" fmla="*/ 2147483647 h 528"/>
              <a:gd name="T18" fmla="*/ 2147483647 w 504"/>
              <a:gd name="T19" fmla="*/ 2147483647 h 528"/>
              <a:gd name="T20" fmla="*/ 2147483647 w 504"/>
              <a:gd name="T21" fmla="*/ 2147483647 h 528"/>
              <a:gd name="T22" fmla="*/ 2147483647 w 504"/>
              <a:gd name="T23" fmla="*/ 2147483647 h 528"/>
              <a:gd name="T24" fmla="*/ 2147483647 w 504"/>
              <a:gd name="T25" fmla="*/ 2147483647 h 528"/>
              <a:gd name="T26" fmla="*/ 2147483647 w 504"/>
              <a:gd name="T27" fmla="*/ 2147483647 h 528"/>
              <a:gd name="T28" fmla="*/ 0 w 504"/>
              <a:gd name="T29" fmla="*/ 2147483647 h 528"/>
              <a:gd name="T30" fmla="*/ 2147483647 w 504"/>
              <a:gd name="T31" fmla="*/ 2147483647 h 528"/>
              <a:gd name="T32" fmla="*/ 2147483647 w 504"/>
              <a:gd name="T33" fmla="*/ 2147483647 h 528"/>
              <a:gd name="T34" fmla="*/ 2147483647 w 504"/>
              <a:gd name="T35" fmla="*/ 2147483647 h 528"/>
              <a:gd name="T36" fmla="*/ 2147483647 w 504"/>
              <a:gd name="T37" fmla="*/ 2147483647 h 528"/>
              <a:gd name="T38" fmla="*/ 2147483647 w 504"/>
              <a:gd name="T39" fmla="*/ 2147483647 h 528"/>
              <a:gd name="T40" fmla="*/ 2147483647 w 504"/>
              <a:gd name="T41" fmla="*/ 2147483647 h 528"/>
              <a:gd name="T42" fmla="*/ 2147483647 w 504"/>
              <a:gd name="T43" fmla="*/ 2147483647 h 528"/>
              <a:gd name="T44" fmla="*/ 2147483647 w 504"/>
              <a:gd name="T45" fmla="*/ 2147483647 h 528"/>
              <a:gd name="T46" fmla="*/ 2147483647 w 504"/>
              <a:gd name="T47" fmla="*/ 2147483647 h 528"/>
              <a:gd name="T48" fmla="*/ 2147483647 w 504"/>
              <a:gd name="T49" fmla="*/ 2147483647 h 528"/>
              <a:gd name="T50" fmla="*/ 2147483647 w 504"/>
              <a:gd name="T51" fmla="*/ 2147483647 h 528"/>
              <a:gd name="T52" fmla="*/ 2147483647 w 504"/>
              <a:gd name="T53" fmla="*/ 2147483647 h 528"/>
              <a:gd name="T54" fmla="*/ 2147483647 w 504"/>
              <a:gd name="T55" fmla="*/ 2147483647 h 528"/>
              <a:gd name="T56" fmla="*/ 2147483647 w 504"/>
              <a:gd name="T57" fmla="*/ 2147483647 h 528"/>
              <a:gd name="T58" fmla="*/ 2147483647 w 504"/>
              <a:gd name="T59" fmla="*/ 2147483647 h 528"/>
              <a:gd name="T60" fmla="*/ 2147483647 w 504"/>
              <a:gd name="T61" fmla="*/ 2147483647 h 528"/>
              <a:gd name="T62" fmla="*/ 2147483647 w 504"/>
              <a:gd name="T63" fmla="*/ 2147483647 h 528"/>
              <a:gd name="T64" fmla="*/ 2147483647 w 504"/>
              <a:gd name="T65" fmla="*/ 2147483647 h 528"/>
              <a:gd name="T66" fmla="*/ 2147483647 w 504"/>
              <a:gd name="T67" fmla="*/ 2147483647 h 528"/>
              <a:gd name="T68" fmla="*/ 2147483647 w 504"/>
              <a:gd name="T69" fmla="*/ 2147483647 h 528"/>
              <a:gd name="T70" fmla="*/ 2147483647 w 504"/>
              <a:gd name="T71" fmla="*/ 2147483647 h 528"/>
              <a:gd name="T72" fmla="*/ 2147483647 w 504"/>
              <a:gd name="T73" fmla="*/ 2147483647 h 528"/>
              <a:gd name="T74" fmla="*/ 2147483647 w 504"/>
              <a:gd name="T75" fmla="*/ 2147483647 h 528"/>
              <a:gd name="T76" fmla="*/ 2147483647 w 504"/>
              <a:gd name="T77" fmla="*/ 2147483647 h 528"/>
              <a:gd name="T78" fmla="*/ 2147483647 w 504"/>
              <a:gd name="T79" fmla="*/ 2147483647 h 528"/>
              <a:gd name="T80" fmla="*/ 2147483647 w 504"/>
              <a:gd name="T81" fmla="*/ 2147483647 h 528"/>
              <a:gd name="T82" fmla="*/ 2147483647 w 504"/>
              <a:gd name="T83" fmla="*/ 2147483647 h 528"/>
              <a:gd name="T84" fmla="*/ 2147483647 w 504"/>
              <a:gd name="T85" fmla="*/ 2147483647 h 528"/>
              <a:gd name="T86" fmla="*/ 2147483647 w 504"/>
              <a:gd name="T87" fmla="*/ 2147483647 h 528"/>
              <a:gd name="T88" fmla="*/ 2147483647 w 504"/>
              <a:gd name="T89" fmla="*/ 2147483647 h 528"/>
              <a:gd name="T90" fmla="*/ 2147483647 w 504"/>
              <a:gd name="T91" fmla="*/ 2147483647 h 528"/>
              <a:gd name="T92" fmla="*/ 2147483647 w 504"/>
              <a:gd name="T93" fmla="*/ 2147483647 h 528"/>
              <a:gd name="T94" fmla="*/ 2147483647 w 504"/>
              <a:gd name="T95" fmla="*/ 2147483647 h 528"/>
              <a:gd name="T96" fmla="*/ 2147483647 w 504"/>
              <a:gd name="T97" fmla="*/ 2147483647 h 528"/>
              <a:gd name="T98" fmla="*/ 2147483647 w 504"/>
              <a:gd name="T99" fmla="*/ 2147483647 h 5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4"/>
              <a:gd name="T151" fmla="*/ 0 h 528"/>
              <a:gd name="T152" fmla="*/ 504 w 504"/>
              <a:gd name="T153" fmla="*/ 528 h 5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4" h="528">
                <a:moveTo>
                  <a:pt x="183" y="409"/>
                </a:moveTo>
                <a:lnTo>
                  <a:pt x="153" y="405"/>
                </a:lnTo>
                <a:lnTo>
                  <a:pt x="155" y="388"/>
                </a:lnTo>
                <a:cubicBezTo>
                  <a:pt x="182" y="389"/>
                  <a:pt x="206" y="393"/>
                  <a:pt x="226" y="399"/>
                </a:cubicBezTo>
                <a:lnTo>
                  <a:pt x="222" y="419"/>
                </a:lnTo>
                <a:cubicBezTo>
                  <a:pt x="214" y="417"/>
                  <a:pt x="206" y="415"/>
                  <a:pt x="200" y="413"/>
                </a:cubicBezTo>
                <a:lnTo>
                  <a:pt x="137" y="490"/>
                </a:lnTo>
                <a:cubicBezTo>
                  <a:pt x="139" y="494"/>
                  <a:pt x="139" y="496"/>
                  <a:pt x="136" y="496"/>
                </a:cubicBezTo>
                <a:lnTo>
                  <a:pt x="116" y="485"/>
                </a:lnTo>
                <a:lnTo>
                  <a:pt x="133" y="466"/>
                </a:lnTo>
                <a:cubicBezTo>
                  <a:pt x="128" y="446"/>
                  <a:pt x="121" y="427"/>
                  <a:pt x="112" y="408"/>
                </a:cubicBezTo>
                <a:lnTo>
                  <a:pt x="80" y="440"/>
                </a:lnTo>
                <a:lnTo>
                  <a:pt x="69" y="430"/>
                </a:lnTo>
                <a:lnTo>
                  <a:pt x="107" y="392"/>
                </a:lnTo>
                <a:lnTo>
                  <a:pt x="83" y="368"/>
                </a:lnTo>
                <a:lnTo>
                  <a:pt x="55" y="396"/>
                </a:lnTo>
                <a:lnTo>
                  <a:pt x="44" y="385"/>
                </a:lnTo>
                <a:lnTo>
                  <a:pt x="72" y="357"/>
                </a:lnTo>
                <a:lnTo>
                  <a:pt x="49" y="334"/>
                </a:lnTo>
                <a:lnTo>
                  <a:pt x="62" y="322"/>
                </a:lnTo>
                <a:cubicBezTo>
                  <a:pt x="67" y="318"/>
                  <a:pt x="68" y="320"/>
                  <a:pt x="67" y="326"/>
                </a:cubicBezTo>
                <a:lnTo>
                  <a:pt x="85" y="344"/>
                </a:lnTo>
                <a:lnTo>
                  <a:pt x="117" y="313"/>
                </a:lnTo>
                <a:lnTo>
                  <a:pt x="127" y="324"/>
                </a:lnTo>
                <a:lnTo>
                  <a:pt x="96" y="355"/>
                </a:lnTo>
                <a:lnTo>
                  <a:pt x="120" y="378"/>
                </a:lnTo>
                <a:lnTo>
                  <a:pt x="162" y="336"/>
                </a:lnTo>
                <a:lnTo>
                  <a:pt x="173" y="347"/>
                </a:lnTo>
                <a:lnTo>
                  <a:pt x="128" y="392"/>
                </a:lnTo>
                <a:cubicBezTo>
                  <a:pt x="135" y="412"/>
                  <a:pt x="141" y="432"/>
                  <a:pt x="146" y="453"/>
                </a:cubicBezTo>
                <a:lnTo>
                  <a:pt x="183" y="409"/>
                </a:lnTo>
                <a:close/>
                <a:moveTo>
                  <a:pt x="92" y="457"/>
                </a:moveTo>
                <a:cubicBezTo>
                  <a:pt x="102" y="482"/>
                  <a:pt x="109" y="503"/>
                  <a:pt x="115" y="520"/>
                </a:cubicBezTo>
                <a:cubicBezTo>
                  <a:pt x="118" y="523"/>
                  <a:pt x="118" y="525"/>
                  <a:pt x="114" y="526"/>
                </a:cubicBezTo>
                <a:lnTo>
                  <a:pt x="94" y="528"/>
                </a:lnTo>
                <a:cubicBezTo>
                  <a:pt x="92" y="512"/>
                  <a:pt x="86" y="490"/>
                  <a:pt x="76" y="462"/>
                </a:cubicBezTo>
                <a:lnTo>
                  <a:pt x="92" y="457"/>
                </a:lnTo>
                <a:close/>
                <a:moveTo>
                  <a:pt x="63" y="453"/>
                </a:moveTo>
                <a:cubicBezTo>
                  <a:pt x="51" y="452"/>
                  <a:pt x="39" y="453"/>
                  <a:pt x="25" y="455"/>
                </a:cubicBezTo>
                <a:lnTo>
                  <a:pt x="23" y="437"/>
                </a:lnTo>
                <a:cubicBezTo>
                  <a:pt x="39" y="434"/>
                  <a:pt x="52" y="432"/>
                  <a:pt x="61" y="434"/>
                </a:cubicBezTo>
                <a:lnTo>
                  <a:pt x="63" y="453"/>
                </a:lnTo>
                <a:close/>
                <a:moveTo>
                  <a:pt x="38" y="415"/>
                </a:moveTo>
                <a:cubicBezTo>
                  <a:pt x="25" y="415"/>
                  <a:pt x="13" y="417"/>
                  <a:pt x="2" y="419"/>
                </a:cubicBezTo>
                <a:lnTo>
                  <a:pt x="0" y="401"/>
                </a:lnTo>
                <a:cubicBezTo>
                  <a:pt x="13" y="398"/>
                  <a:pt x="25" y="396"/>
                  <a:pt x="37" y="396"/>
                </a:cubicBezTo>
                <a:lnTo>
                  <a:pt x="38" y="415"/>
                </a:lnTo>
                <a:close/>
                <a:moveTo>
                  <a:pt x="244" y="184"/>
                </a:moveTo>
                <a:lnTo>
                  <a:pt x="272" y="156"/>
                </a:lnTo>
                <a:lnTo>
                  <a:pt x="304" y="188"/>
                </a:lnTo>
                <a:lnTo>
                  <a:pt x="292" y="199"/>
                </a:lnTo>
                <a:lnTo>
                  <a:pt x="272" y="179"/>
                </a:lnTo>
                <a:lnTo>
                  <a:pt x="171" y="280"/>
                </a:lnTo>
                <a:lnTo>
                  <a:pt x="193" y="302"/>
                </a:lnTo>
                <a:lnTo>
                  <a:pt x="181" y="314"/>
                </a:lnTo>
                <a:lnTo>
                  <a:pt x="148" y="280"/>
                </a:lnTo>
                <a:lnTo>
                  <a:pt x="231" y="197"/>
                </a:lnTo>
                <a:lnTo>
                  <a:pt x="218" y="160"/>
                </a:lnTo>
                <a:lnTo>
                  <a:pt x="236" y="153"/>
                </a:lnTo>
                <a:cubicBezTo>
                  <a:pt x="239" y="154"/>
                  <a:pt x="240" y="155"/>
                  <a:pt x="238" y="158"/>
                </a:cubicBezTo>
                <a:lnTo>
                  <a:pt x="244" y="184"/>
                </a:lnTo>
                <a:close/>
                <a:moveTo>
                  <a:pt x="184" y="195"/>
                </a:moveTo>
                <a:cubicBezTo>
                  <a:pt x="197" y="196"/>
                  <a:pt x="207" y="198"/>
                  <a:pt x="214" y="201"/>
                </a:cubicBezTo>
                <a:lnTo>
                  <a:pt x="208" y="219"/>
                </a:lnTo>
                <a:cubicBezTo>
                  <a:pt x="198" y="215"/>
                  <a:pt x="189" y="213"/>
                  <a:pt x="180" y="212"/>
                </a:cubicBezTo>
                <a:lnTo>
                  <a:pt x="184" y="195"/>
                </a:lnTo>
                <a:close/>
                <a:moveTo>
                  <a:pt x="246" y="265"/>
                </a:moveTo>
                <a:lnTo>
                  <a:pt x="257" y="255"/>
                </a:lnTo>
                <a:lnTo>
                  <a:pt x="264" y="229"/>
                </a:lnTo>
                <a:lnTo>
                  <a:pt x="203" y="290"/>
                </a:lnTo>
                <a:lnTo>
                  <a:pt x="193" y="281"/>
                </a:lnTo>
                <a:lnTo>
                  <a:pt x="264" y="210"/>
                </a:lnTo>
                <a:lnTo>
                  <a:pt x="264" y="207"/>
                </a:lnTo>
                <a:lnTo>
                  <a:pt x="283" y="206"/>
                </a:lnTo>
                <a:cubicBezTo>
                  <a:pt x="286" y="206"/>
                  <a:pt x="286" y="208"/>
                  <a:pt x="283" y="211"/>
                </a:cubicBezTo>
                <a:cubicBezTo>
                  <a:pt x="278" y="230"/>
                  <a:pt x="273" y="247"/>
                  <a:pt x="267" y="262"/>
                </a:cubicBezTo>
                <a:lnTo>
                  <a:pt x="273" y="268"/>
                </a:lnTo>
                <a:lnTo>
                  <a:pt x="333" y="208"/>
                </a:lnTo>
                <a:lnTo>
                  <a:pt x="343" y="219"/>
                </a:lnTo>
                <a:lnTo>
                  <a:pt x="284" y="279"/>
                </a:lnTo>
                <a:lnTo>
                  <a:pt x="313" y="308"/>
                </a:lnTo>
                <a:cubicBezTo>
                  <a:pt x="319" y="314"/>
                  <a:pt x="319" y="321"/>
                  <a:pt x="313" y="327"/>
                </a:cubicBezTo>
                <a:lnTo>
                  <a:pt x="297" y="342"/>
                </a:lnTo>
                <a:lnTo>
                  <a:pt x="283" y="332"/>
                </a:lnTo>
                <a:lnTo>
                  <a:pt x="296" y="319"/>
                </a:lnTo>
                <a:cubicBezTo>
                  <a:pt x="297" y="317"/>
                  <a:pt x="297" y="316"/>
                  <a:pt x="296" y="314"/>
                </a:cubicBezTo>
                <a:lnTo>
                  <a:pt x="272" y="291"/>
                </a:lnTo>
                <a:lnTo>
                  <a:pt x="212" y="350"/>
                </a:lnTo>
                <a:lnTo>
                  <a:pt x="202" y="339"/>
                </a:lnTo>
                <a:lnTo>
                  <a:pt x="261" y="280"/>
                </a:lnTo>
                <a:lnTo>
                  <a:pt x="246" y="265"/>
                </a:lnTo>
                <a:close/>
                <a:moveTo>
                  <a:pt x="175" y="253"/>
                </a:moveTo>
                <a:cubicBezTo>
                  <a:pt x="164" y="249"/>
                  <a:pt x="155" y="247"/>
                  <a:pt x="148" y="247"/>
                </a:cubicBezTo>
                <a:lnTo>
                  <a:pt x="153" y="230"/>
                </a:lnTo>
                <a:cubicBezTo>
                  <a:pt x="162" y="230"/>
                  <a:pt x="171" y="232"/>
                  <a:pt x="180" y="234"/>
                </a:cubicBezTo>
                <a:lnTo>
                  <a:pt x="175" y="253"/>
                </a:lnTo>
                <a:close/>
                <a:moveTo>
                  <a:pt x="484" y="121"/>
                </a:moveTo>
                <a:lnTo>
                  <a:pt x="469" y="111"/>
                </a:lnTo>
                <a:lnTo>
                  <a:pt x="478" y="102"/>
                </a:lnTo>
                <a:cubicBezTo>
                  <a:pt x="484" y="96"/>
                  <a:pt x="482" y="90"/>
                  <a:pt x="472" y="82"/>
                </a:cubicBezTo>
                <a:cubicBezTo>
                  <a:pt x="459" y="73"/>
                  <a:pt x="445" y="68"/>
                  <a:pt x="429" y="68"/>
                </a:cubicBezTo>
                <a:lnTo>
                  <a:pt x="401" y="19"/>
                </a:lnTo>
                <a:lnTo>
                  <a:pt x="382" y="38"/>
                </a:lnTo>
                <a:lnTo>
                  <a:pt x="493" y="150"/>
                </a:lnTo>
                <a:lnTo>
                  <a:pt x="482" y="161"/>
                </a:lnTo>
                <a:lnTo>
                  <a:pt x="360" y="39"/>
                </a:lnTo>
                <a:lnTo>
                  <a:pt x="393" y="5"/>
                </a:lnTo>
                <a:lnTo>
                  <a:pt x="393" y="2"/>
                </a:lnTo>
                <a:lnTo>
                  <a:pt x="412" y="0"/>
                </a:lnTo>
                <a:lnTo>
                  <a:pt x="411" y="4"/>
                </a:lnTo>
                <a:lnTo>
                  <a:pt x="437" y="56"/>
                </a:lnTo>
                <a:cubicBezTo>
                  <a:pt x="461" y="57"/>
                  <a:pt x="478" y="62"/>
                  <a:pt x="488" y="73"/>
                </a:cubicBezTo>
                <a:cubicBezTo>
                  <a:pt x="502" y="88"/>
                  <a:pt x="504" y="101"/>
                  <a:pt x="495" y="111"/>
                </a:cubicBezTo>
                <a:lnTo>
                  <a:pt x="484" y="121"/>
                </a:lnTo>
                <a:close/>
                <a:moveTo>
                  <a:pt x="352" y="174"/>
                </a:moveTo>
                <a:lnTo>
                  <a:pt x="407" y="119"/>
                </a:lnTo>
                <a:lnTo>
                  <a:pt x="459" y="172"/>
                </a:lnTo>
                <a:lnTo>
                  <a:pt x="447" y="183"/>
                </a:lnTo>
                <a:lnTo>
                  <a:pt x="441" y="177"/>
                </a:lnTo>
                <a:lnTo>
                  <a:pt x="410" y="208"/>
                </a:lnTo>
                <a:lnTo>
                  <a:pt x="419" y="218"/>
                </a:lnTo>
                <a:lnTo>
                  <a:pt x="407" y="229"/>
                </a:lnTo>
                <a:lnTo>
                  <a:pt x="352" y="174"/>
                </a:lnTo>
                <a:close/>
                <a:moveTo>
                  <a:pt x="374" y="173"/>
                </a:moveTo>
                <a:lnTo>
                  <a:pt x="399" y="197"/>
                </a:lnTo>
                <a:lnTo>
                  <a:pt x="430" y="166"/>
                </a:lnTo>
                <a:lnTo>
                  <a:pt x="406" y="142"/>
                </a:lnTo>
                <a:lnTo>
                  <a:pt x="374" y="173"/>
                </a:lnTo>
                <a:close/>
                <a:moveTo>
                  <a:pt x="300" y="79"/>
                </a:moveTo>
                <a:lnTo>
                  <a:pt x="312" y="66"/>
                </a:lnTo>
                <a:cubicBezTo>
                  <a:pt x="317" y="63"/>
                  <a:pt x="319" y="65"/>
                  <a:pt x="318" y="70"/>
                </a:cubicBezTo>
                <a:lnTo>
                  <a:pt x="330" y="83"/>
                </a:lnTo>
                <a:lnTo>
                  <a:pt x="357" y="56"/>
                </a:lnTo>
                <a:lnTo>
                  <a:pt x="368" y="67"/>
                </a:lnTo>
                <a:lnTo>
                  <a:pt x="360" y="75"/>
                </a:lnTo>
                <a:lnTo>
                  <a:pt x="376" y="107"/>
                </a:lnTo>
                <a:lnTo>
                  <a:pt x="398" y="85"/>
                </a:lnTo>
                <a:lnTo>
                  <a:pt x="409" y="96"/>
                </a:lnTo>
                <a:lnTo>
                  <a:pt x="330" y="175"/>
                </a:lnTo>
                <a:lnTo>
                  <a:pt x="319" y="164"/>
                </a:lnTo>
                <a:lnTo>
                  <a:pt x="341" y="142"/>
                </a:lnTo>
                <a:lnTo>
                  <a:pt x="310" y="125"/>
                </a:lnTo>
                <a:lnTo>
                  <a:pt x="303" y="133"/>
                </a:lnTo>
                <a:lnTo>
                  <a:pt x="292" y="122"/>
                </a:lnTo>
                <a:lnTo>
                  <a:pt x="317" y="96"/>
                </a:lnTo>
                <a:lnTo>
                  <a:pt x="300" y="79"/>
                </a:lnTo>
                <a:close/>
                <a:moveTo>
                  <a:pt x="347" y="88"/>
                </a:moveTo>
                <a:lnTo>
                  <a:pt x="323" y="112"/>
                </a:lnTo>
                <a:lnTo>
                  <a:pt x="353" y="130"/>
                </a:lnTo>
                <a:lnTo>
                  <a:pt x="364" y="119"/>
                </a:lnTo>
                <a:lnTo>
                  <a:pt x="347" y="88"/>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2" name="Freeform 81"/>
          <p:cNvSpPr>
            <a:spLocks noEditPoints="1"/>
          </p:cNvSpPr>
          <p:nvPr/>
        </p:nvSpPr>
        <p:spPr bwMode="auto">
          <a:xfrm>
            <a:off x="2414588" y="5908675"/>
            <a:ext cx="388937" cy="398463"/>
          </a:xfrm>
          <a:custGeom>
            <a:avLst/>
            <a:gdLst>
              <a:gd name="T0" fmla="*/ 2147483647 w 653"/>
              <a:gd name="T1" fmla="*/ 2147483647 h 668"/>
              <a:gd name="T2" fmla="*/ 2147483647 w 653"/>
              <a:gd name="T3" fmla="*/ 2147483647 h 668"/>
              <a:gd name="T4" fmla="*/ 2147483647 w 653"/>
              <a:gd name="T5" fmla="*/ 2147483647 h 668"/>
              <a:gd name="T6" fmla="*/ 2147483647 w 653"/>
              <a:gd name="T7" fmla="*/ 2147483647 h 668"/>
              <a:gd name="T8" fmla="*/ 2147483647 w 653"/>
              <a:gd name="T9" fmla="*/ 2147483647 h 668"/>
              <a:gd name="T10" fmla="*/ 2147483647 w 653"/>
              <a:gd name="T11" fmla="*/ 2147483647 h 668"/>
              <a:gd name="T12" fmla="*/ 2147483647 w 653"/>
              <a:gd name="T13" fmla="*/ 2147483647 h 668"/>
              <a:gd name="T14" fmla="*/ 2147483647 w 653"/>
              <a:gd name="T15" fmla="*/ 2147483647 h 668"/>
              <a:gd name="T16" fmla="*/ 2147483647 w 653"/>
              <a:gd name="T17" fmla="*/ 2147483647 h 668"/>
              <a:gd name="T18" fmla="*/ 2147483647 w 653"/>
              <a:gd name="T19" fmla="*/ 2147483647 h 668"/>
              <a:gd name="T20" fmla="*/ 2147483647 w 653"/>
              <a:gd name="T21" fmla="*/ 2147483647 h 668"/>
              <a:gd name="T22" fmla="*/ 2147483647 w 653"/>
              <a:gd name="T23" fmla="*/ 2147483647 h 668"/>
              <a:gd name="T24" fmla="*/ 2147483647 w 653"/>
              <a:gd name="T25" fmla="*/ 2147483647 h 668"/>
              <a:gd name="T26" fmla="*/ 2147483647 w 653"/>
              <a:gd name="T27" fmla="*/ 2147483647 h 668"/>
              <a:gd name="T28" fmla="*/ 2147483647 w 653"/>
              <a:gd name="T29" fmla="*/ 2147483647 h 668"/>
              <a:gd name="T30" fmla="*/ 2147483647 w 653"/>
              <a:gd name="T31" fmla="*/ 2147483647 h 668"/>
              <a:gd name="T32" fmla="*/ 2147483647 w 653"/>
              <a:gd name="T33" fmla="*/ 2147483647 h 668"/>
              <a:gd name="T34" fmla="*/ 2147483647 w 653"/>
              <a:gd name="T35" fmla="*/ 2147483647 h 668"/>
              <a:gd name="T36" fmla="*/ 2147483647 w 653"/>
              <a:gd name="T37" fmla="*/ 2147483647 h 668"/>
              <a:gd name="T38" fmla="*/ 2147483647 w 653"/>
              <a:gd name="T39" fmla="*/ 2147483647 h 668"/>
              <a:gd name="T40" fmla="*/ 2147483647 w 653"/>
              <a:gd name="T41" fmla="*/ 2147483647 h 668"/>
              <a:gd name="T42" fmla="*/ 2147483647 w 653"/>
              <a:gd name="T43" fmla="*/ 2147483647 h 668"/>
              <a:gd name="T44" fmla="*/ 2147483647 w 653"/>
              <a:gd name="T45" fmla="*/ 2147483647 h 668"/>
              <a:gd name="T46" fmla="*/ 2147483647 w 653"/>
              <a:gd name="T47" fmla="*/ 2147483647 h 668"/>
              <a:gd name="T48" fmla="*/ 2147483647 w 653"/>
              <a:gd name="T49" fmla="*/ 2147483647 h 668"/>
              <a:gd name="T50" fmla="*/ 2147483647 w 653"/>
              <a:gd name="T51" fmla="*/ 2147483647 h 668"/>
              <a:gd name="T52" fmla="*/ 2147483647 w 653"/>
              <a:gd name="T53" fmla="*/ 2147483647 h 668"/>
              <a:gd name="T54" fmla="*/ 2147483647 w 653"/>
              <a:gd name="T55" fmla="*/ 2147483647 h 668"/>
              <a:gd name="T56" fmla="*/ 2147483647 w 653"/>
              <a:gd name="T57" fmla="*/ 2147483647 h 668"/>
              <a:gd name="T58" fmla="*/ 2147483647 w 653"/>
              <a:gd name="T59" fmla="*/ 2147483647 h 668"/>
              <a:gd name="T60" fmla="*/ 2147483647 w 653"/>
              <a:gd name="T61" fmla="*/ 2147483647 h 668"/>
              <a:gd name="T62" fmla="*/ 2147483647 w 653"/>
              <a:gd name="T63" fmla="*/ 2147483647 h 668"/>
              <a:gd name="T64" fmla="*/ 2147483647 w 653"/>
              <a:gd name="T65" fmla="*/ 2147483647 h 668"/>
              <a:gd name="T66" fmla="*/ 2147483647 w 653"/>
              <a:gd name="T67" fmla="*/ 2147483647 h 668"/>
              <a:gd name="T68" fmla="*/ 2147483647 w 653"/>
              <a:gd name="T69" fmla="*/ 2147483647 h 668"/>
              <a:gd name="T70" fmla="*/ 2147483647 w 653"/>
              <a:gd name="T71" fmla="*/ 2147483647 h 668"/>
              <a:gd name="T72" fmla="*/ 2147483647 w 653"/>
              <a:gd name="T73" fmla="*/ 2147483647 h 668"/>
              <a:gd name="T74" fmla="*/ 2147483647 w 653"/>
              <a:gd name="T75" fmla="*/ 2147483647 h 668"/>
              <a:gd name="T76" fmla="*/ 2147483647 w 653"/>
              <a:gd name="T77" fmla="*/ 2147483647 h 668"/>
              <a:gd name="T78" fmla="*/ 2147483647 w 653"/>
              <a:gd name="T79" fmla="*/ 2147483647 h 668"/>
              <a:gd name="T80" fmla="*/ 2147483647 w 653"/>
              <a:gd name="T81" fmla="*/ 2147483647 h 668"/>
              <a:gd name="T82" fmla="*/ 2147483647 w 653"/>
              <a:gd name="T83" fmla="*/ 2147483647 h 668"/>
              <a:gd name="T84" fmla="*/ 2147483647 w 653"/>
              <a:gd name="T85" fmla="*/ 2147483647 h 668"/>
              <a:gd name="T86" fmla="*/ 2147483647 w 653"/>
              <a:gd name="T87" fmla="*/ 2147483647 h 668"/>
              <a:gd name="T88" fmla="*/ 2147483647 w 653"/>
              <a:gd name="T89" fmla="*/ 2147483647 h 668"/>
              <a:gd name="T90" fmla="*/ 2147483647 w 653"/>
              <a:gd name="T91" fmla="*/ 2147483647 h 668"/>
              <a:gd name="T92" fmla="*/ 2147483647 w 653"/>
              <a:gd name="T93" fmla="*/ 2147483647 h 668"/>
              <a:gd name="T94" fmla="*/ 2147483647 w 653"/>
              <a:gd name="T95" fmla="*/ 2147483647 h 668"/>
              <a:gd name="T96" fmla="*/ 2147483647 w 653"/>
              <a:gd name="T97" fmla="*/ 0 h 668"/>
              <a:gd name="T98" fmla="*/ 2147483647 w 653"/>
              <a:gd name="T99" fmla="*/ 2147483647 h 668"/>
              <a:gd name="T100" fmla="*/ 2147483647 w 653"/>
              <a:gd name="T101" fmla="*/ 2147483647 h 668"/>
              <a:gd name="T102" fmla="*/ 2147483647 w 653"/>
              <a:gd name="T103" fmla="*/ 2147483647 h 668"/>
              <a:gd name="T104" fmla="*/ 2147483647 w 653"/>
              <a:gd name="T105" fmla="*/ 2147483647 h 668"/>
              <a:gd name="T106" fmla="*/ 2147483647 w 653"/>
              <a:gd name="T107" fmla="*/ 2147483647 h 668"/>
              <a:gd name="T108" fmla="*/ 2147483647 w 653"/>
              <a:gd name="T109" fmla="*/ 2147483647 h 668"/>
              <a:gd name="T110" fmla="*/ 2147483647 w 653"/>
              <a:gd name="T111" fmla="*/ 2147483647 h 668"/>
              <a:gd name="T112" fmla="*/ 2147483647 w 653"/>
              <a:gd name="T113" fmla="*/ 2147483647 h 668"/>
              <a:gd name="T114" fmla="*/ 2147483647 w 653"/>
              <a:gd name="T115" fmla="*/ 2147483647 h 668"/>
              <a:gd name="T116" fmla="*/ 2147483647 w 653"/>
              <a:gd name="T117" fmla="*/ 2147483647 h 6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3"/>
              <a:gd name="T178" fmla="*/ 0 h 668"/>
              <a:gd name="T179" fmla="*/ 653 w 653"/>
              <a:gd name="T180" fmla="*/ 668 h 6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3" h="668">
                <a:moveTo>
                  <a:pt x="5" y="568"/>
                </a:moveTo>
                <a:lnTo>
                  <a:pt x="13" y="567"/>
                </a:lnTo>
                <a:cubicBezTo>
                  <a:pt x="9" y="551"/>
                  <a:pt x="5" y="537"/>
                  <a:pt x="0" y="524"/>
                </a:cubicBezTo>
                <a:lnTo>
                  <a:pt x="17" y="520"/>
                </a:lnTo>
                <a:cubicBezTo>
                  <a:pt x="21" y="520"/>
                  <a:pt x="21" y="521"/>
                  <a:pt x="18" y="524"/>
                </a:cubicBezTo>
                <a:cubicBezTo>
                  <a:pt x="22" y="537"/>
                  <a:pt x="25" y="551"/>
                  <a:pt x="27" y="565"/>
                </a:cubicBezTo>
                <a:lnTo>
                  <a:pt x="42" y="564"/>
                </a:lnTo>
                <a:cubicBezTo>
                  <a:pt x="41" y="552"/>
                  <a:pt x="38" y="539"/>
                  <a:pt x="34" y="524"/>
                </a:cubicBezTo>
                <a:lnTo>
                  <a:pt x="51" y="521"/>
                </a:lnTo>
                <a:cubicBezTo>
                  <a:pt x="54" y="520"/>
                  <a:pt x="55" y="522"/>
                  <a:pt x="52" y="525"/>
                </a:cubicBezTo>
                <a:cubicBezTo>
                  <a:pt x="55" y="547"/>
                  <a:pt x="57" y="567"/>
                  <a:pt x="59" y="587"/>
                </a:cubicBezTo>
                <a:lnTo>
                  <a:pt x="76" y="566"/>
                </a:lnTo>
                <a:lnTo>
                  <a:pt x="62" y="562"/>
                </a:lnTo>
                <a:lnTo>
                  <a:pt x="68" y="549"/>
                </a:lnTo>
                <a:cubicBezTo>
                  <a:pt x="79" y="550"/>
                  <a:pt x="92" y="555"/>
                  <a:pt x="107" y="562"/>
                </a:cubicBezTo>
                <a:lnTo>
                  <a:pt x="101" y="578"/>
                </a:lnTo>
                <a:lnTo>
                  <a:pt x="89" y="572"/>
                </a:lnTo>
                <a:lnTo>
                  <a:pt x="78" y="586"/>
                </a:lnTo>
                <a:lnTo>
                  <a:pt x="141" y="649"/>
                </a:lnTo>
                <a:lnTo>
                  <a:pt x="129" y="661"/>
                </a:lnTo>
                <a:lnTo>
                  <a:pt x="67" y="599"/>
                </a:lnTo>
                <a:lnTo>
                  <a:pt x="48" y="619"/>
                </a:lnTo>
                <a:cubicBezTo>
                  <a:pt x="51" y="622"/>
                  <a:pt x="50" y="623"/>
                  <a:pt x="47" y="623"/>
                </a:cubicBezTo>
                <a:lnTo>
                  <a:pt x="32" y="614"/>
                </a:lnTo>
                <a:lnTo>
                  <a:pt x="45" y="600"/>
                </a:lnTo>
                <a:lnTo>
                  <a:pt x="44" y="580"/>
                </a:lnTo>
                <a:cubicBezTo>
                  <a:pt x="32" y="582"/>
                  <a:pt x="20" y="583"/>
                  <a:pt x="7" y="585"/>
                </a:cubicBezTo>
                <a:lnTo>
                  <a:pt x="5" y="568"/>
                </a:lnTo>
                <a:close/>
                <a:moveTo>
                  <a:pt x="91" y="551"/>
                </a:moveTo>
                <a:cubicBezTo>
                  <a:pt x="98" y="534"/>
                  <a:pt x="103" y="521"/>
                  <a:pt x="103" y="513"/>
                </a:cubicBezTo>
                <a:cubicBezTo>
                  <a:pt x="90" y="513"/>
                  <a:pt x="76" y="509"/>
                  <a:pt x="60" y="503"/>
                </a:cubicBezTo>
                <a:lnTo>
                  <a:pt x="52" y="511"/>
                </a:lnTo>
                <a:lnTo>
                  <a:pt x="41" y="500"/>
                </a:lnTo>
                <a:lnTo>
                  <a:pt x="94" y="448"/>
                </a:lnTo>
                <a:lnTo>
                  <a:pt x="94" y="445"/>
                </a:lnTo>
                <a:lnTo>
                  <a:pt x="110" y="443"/>
                </a:lnTo>
                <a:lnTo>
                  <a:pt x="110" y="448"/>
                </a:lnTo>
                <a:cubicBezTo>
                  <a:pt x="116" y="461"/>
                  <a:pt x="120" y="477"/>
                  <a:pt x="120" y="495"/>
                </a:cubicBezTo>
                <a:cubicBezTo>
                  <a:pt x="130" y="493"/>
                  <a:pt x="144" y="487"/>
                  <a:pt x="163" y="475"/>
                </a:cubicBezTo>
                <a:lnTo>
                  <a:pt x="172" y="492"/>
                </a:lnTo>
                <a:cubicBezTo>
                  <a:pt x="149" y="504"/>
                  <a:pt x="132" y="510"/>
                  <a:pt x="119" y="511"/>
                </a:cubicBezTo>
                <a:cubicBezTo>
                  <a:pt x="118" y="526"/>
                  <a:pt x="114" y="541"/>
                  <a:pt x="107" y="557"/>
                </a:cubicBezTo>
                <a:lnTo>
                  <a:pt x="91" y="551"/>
                </a:lnTo>
                <a:close/>
                <a:moveTo>
                  <a:pt x="156" y="624"/>
                </a:moveTo>
                <a:lnTo>
                  <a:pt x="145" y="614"/>
                </a:lnTo>
                <a:lnTo>
                  <a:pt x="177" y="582"/>
                </a:lnTo>
                <a:lnTo>
                  <a:pt x="152" y="557"/>
                </a:lnTo>
                <a:lnTo>
                  <a:pt x="129" y="581"/>
                </a:lnTo>
                <a:lnTo>
                  <a:pt x="118" y="570"/>
                </a:lnTo>
                <a:lnTo>
                  <a:pt x="141" y="546"/>
                </a:lnTo>
                <a:lnTo>
                  <a:pt x="125" y="530"/>
                </a:lnTo>
                <a:lnTo>
                  <a:pt x="136" y="519"/>
                </a:lnTo>
                <a:cubicBezTo>
                  <a:pt x="140" y="517"/>
                  <a:pt x="141" y="518"/>
                  <a:pt x="140" y="522"/>
                </a:cubicBezTo>
                <a:lnTo>
                  <a:pt x="153" y="535"/>
                </a:lnTo>
                <a:lnTo>
                  <a:pt x="178" y="510"/>
                </a:lnTo>
                <a:lnTo>
                  <a:pt x="189" y="520"/>
                </a:lnTo>
                <a:lnTo>
                  <a:pt x="164" y="546"/>
                </a:lnTo>
                <a:lnTo>
                  <a:pt x="188" y="570"/>
                </a:lnTo>
                <a:lnTo>
                  <a:pt x="219" y="540"/>
                </a:lnTo>
                <a:lnTo>
                  <a:pt x="230" y="551"/>
                </a:lnTo>
                <a:lnTo>
                  <a:pt x="156" y="624"/>
                </a:lnTo>
                <a:close/>
                <a:moveTo>
                  <a:pt x="72" y="492"/>
                </a:moveTo>
                <a:cubicBezTo>
                  <a:pt x="83" y="496"/>
                  <a:pt x="94" y="498"/>
                  <a:pt x="105" y="497"/>
                </a:cubicBezTo>
                <a:cubicBezTo>
                  <a:pt x="105" y="487"/>
                  <a:pt x="103" y="476"/>
                  <a:pt x="99" y="465"/>
                </a:cubicBezTo>
                <a:lnTo>
                  <a:pt x="72" y="492"/>
                </a:lnTo>
                <a:close/>
                <a:moveTo>
                  <a:pt x="77" y="622"/>
                </a:moveTo>
                <a:cubicBezTo>
                  <a:pt x="86" y="632"/>
                  <a:pt x="95" y="645"/>
                  <a:pt x="104" y="661"/>
                </a:cubicBezTo>
                <a:lnTo>
                  <a:pt x="88" y="668"/>
                </a:lnTo>
                <a:cubicBezTo>
                  <a:pt x="80" y="654"/>
                  <a:pt x="70" y="640"/>
                  <a:pt x="60" y="628"/>
                </a:cubicBezTo>
                <a:lnTo>
                  <a:pt x="75" y="618"/>
                </a:lnTo>
                <a:cubicBezTo>
                  <a:pt x="78" y="619"/>
                  <a:pt x="79" y="620"/>
                  <a:pt x="77" y="622"/>
                </a:cubicBezTo>
                <a:close/>
                <a:moveTo>
                  <a:pt x="104" y="583"/>
                </a:moveTo>
                <a:cubicBezTo>
                  <a:pt x="115" y="586"/>
                  <a:pt x="126" y="592"/>
                  <a:pt x="138" y="601"/>
                </a:cubicBezTo>
                <a:lnTo>
                  <a:pt x="130" y="615"/>
                </a:lnTo>
                <a:cubicBezTo>
                  <a:pt x="118" y="606"/>
                  <a:pt x="106" y="600"/>
                  <a:pt x="97" y="596"/>
                </a:cubicBezTo>
                <a:lnTo>
                  <a:pt x="104" y="583"/>
                </a:lnTo>
                <a:close/>
                <a:moveTo>
                  <a:pt x="268" y="500"/>
                </a:moveTo>
                <a:cubicBezTo>
                  <a:pt x="279" y="480"/>
                  <a:pt x="274" y="459"/>
                  <a:pt x="253" y="438"/>
                </a:cubicBezTo>
                <a:lnTo>
                  <a:pt x="239" y="425"/>
                </a:lnTo>
                <a:cubicBezTo>
                  <a:pt x="237" y="430"/>
                  <a:pt x="232" y="437"/>
                  <a:pt x="226" y="447"/>
                </a:cubicBezTo>
                <a:lnTo>
                  <a:pt x="210" y="437"/>
                </a:lnTo>
                <a:cubicBezTo>
                  <a:pt x="225" y="416"/>
                  <a:pt x="234" y="398"/>
                  <a:pt x="238" y="383"/>
                </a:cubicBezTo>
                <a:cubicBezTo>
                  <a:pt x="222" y="385"/>
                  <a:pt x="208" y="384"/>
                  <a:pt x="198" y="381"/>
                </a:cubicBezTo>
                <a:lnTo>
                  <a:pt x="180" y="398"/>
                </a:lnTo>
                <a:lnTo>
                  <a:pt x="169" y="387"/>
                </a:lnTo>
                <a:lnTo>
                  <a:pt x="209" y="348"/>
                </a:lnTo>
                <a:lnTo>
                  <a:pt x="193" y="333"/>
                </a:lnTo>
                <a:lnTo>
                  <a:pt x="204" y="322"/>
                </a:lnTo>
                <a:cubicBezTo>
                  <a:pt x="207" y="319"/>
                  <a:pt x="209" y="320"/>
                  <a:pt x="208" y="325"/>
                </a:cubicBezTo>
                <a:lnTo>
                  <a:pt x="220" y="337"/>
                </a:lnTo>
                <a:lnTo>
                  <a:pt x="263" y="294"/>
                </a:lnTo>
                <a:lnTo>
                  <a:pt x="274" y="304"/>
                </a:lnTo>
                <a:lnTo>
                  <a:pt x="256" y="322"/>
                </a:lnTo>
                <a:cubicBezTo>
                  <a:pt x="259" y="333"/>
                  <a:pt x="260" y="346"/>
                  <a:pt x="259" y="362"/>
                </a:cubicBezTo>
                <a:cubicBezTo>
                  <a:pt x="274" y="356"/>
                  <a:pt x="291" y="344"/>
                  <a:pt x="311" y="329"/>
                </a:cubicBezTo>
                <a:lnTo>
                  <a:pt x="321" y="344"/>
                </a:lnTo>
                <a:cubicBezTo>
                  <a:pt x="315" y="349"/>
                  <a:pt x="307" y="354"/>
                  <a:pt x="297" y="360"/>
                </a:cubicBezTo>
                <a:lnTo>
                  <a:pt x="362" y="425"/>
                </a:lnTo>
                <a:lnTo>
                  <a:pt x="350" y="436"/>
                </a:lnTo>
                <a:lnTo>
                  <a:pt x="322" y="407"/>
                </a:lnTo>
                <a:lnTo>
                  <a:pt x="282" y="447"/>
                </a:lnTo>
                <a:cubicBezTo>
                  <a:pt x="294" y="466"/>
                  <a:pt x="295" y="485"/>
                  <a:pt x="285" y="506"/>
                </a:cubicBezTo>
                <a:lnTo>
                  <a:pt x="268" y="500"/>
                </a:lnTo>
                <a:close/>
                <a:moveTo>
                  <a:pt x="211" y="368"/>
                </a:moveTo>
                <a:cubicBezTo>
                  <a:pt x="221" y="369"/>
                  <a:pt x="231" y="369"/>
                  <a:pt x="242" y="366"/>
                </a:cubicBezTo>
                <a:cubicBezTo>
                  <a:pt x="244" y="351"/>
                  <a:pt x="244" y="341"/>
                  <a:pt x="242" y="336"/>
                </a:cubicBezTo>
                <a:lnTo>
                  <a:pt x="211" y="368"/>
                </a:lnTo>
                <a:close/>
                <a:moveTo>
                  <a:pt x="238" y="526"/>
                </a:moveTo>
                <a:cubicBezTo>
                  <a:pt x="233" y="501"/>
                  <a:pt x="227" y="480"/>
                  <a:pt x="221" y="462"/>
                </a:cubicBezTo>
                <a:lnTo>
                  <a:pt x="237" y="460"/>
                </a:lnTo>
                <a:cubicBezTo>
                  <a:pt x="246" y="481"/>
                  <a:pt x="253" y="500"/>
                  <a:pt x="257" y="518"/>
                </a:cubicBezTo>
                <a:cubicBezTo>
                  <a:pt x="261" y="521"/>
                  <a:pt x="262" y="523"/>
                  <a:pt x="259" y="524"/>
                </a:cubicBezTo>
                <a:lnTo>
                  <a:pt x="238" y="526"/>
                </a:lnTo>
                <a:close/>
                <a:moveTo>
                  <a:pt x="141" y="399"/>
                </a:moveTo>
                <a:cubicBezTo>
                  <a:pt x="152" y="395"/>
                  <a:pt x="163" y="393"/>
                  <a:pt x="173" y="394"/>
                </a:cubicBezTo>
                <a:lnTo>
                  <a:pt x="176" y="414"/>
                </a:lnTo>
                <a:cubicBezTo>
                  <a:pt x="164" y="414"/>
                  <a:pt x="153" y="415"/>
                  <a:pt x="143" y="417"/>
                </a:cubicBezTo>
                <a:lnTo>
                  <a:pt x="141" y="399"/>
                </a:lnTo>
                <a:close/>
                <a:moveTo>
                  <a:pt x="263" y="425"/>
                </a:moveTo>
                <a:cubicBezTo>
                  <a:pt x="268" y="430"/>
                  <a:pt x="272" y="434"/>
                  <a:pt x="273" y="437"/>
                </a:cubicBezTo>
                <a:lnTo>
                  <a:pt x="313" y="398"/>
                </a:lnTo>
                <a:lnTo>
                  <a:pt x="301" y="387"/>
                </a:lnTo>
                <a:lnTo>
                  <a:pt x="263" y="425"/>
                </a:lnTo>
                <a:close/>
                <a:moveTo>
                  <a:pt x="168" y="434"/>
                </a:moveTo>
                <a:cubicBezTo>
                  <a:pt x="180" y="430"/>
                  <a:pt x="192" y="428"/>
                  <a:pt x="203" y="429"/>
                </a:cubicBezTo>
                <a:lnTo>
                  <a:pt x="205" y="449"/>
                </a:lnTo>
                <a:cubicBezTo>
                  <a:pt x="194" y="449"/>
                  <a:pt x="182" y="450"/>
                  <a:pt x="171" y="453"/>
                </a:cubicBezTo>
                <a:lnTo>
                  <a:pt x="168" y="434"/>
                </a:lnTo>
                <a:close/>
                <a:moveTo>
                  <a:pt x="253" y="416"/>
                </a:moveTo>
                <a:lnTo>
                  <a:pt x="292" y="377"/>
                </a:lnTo>
                <a:lnTo>
                  <a:pt x="283" y="368"/>
                </a:lnTo>
                <a:cubicBezTo>
                  <a:pt x="272" y="374"/>
                  <a:pt x="263" y="378"/>
                  <a:pt x="256" y="379"/>
                </a:cubicBezTo>
                <a:cubicBezTo>
                  <a:pt x="253" y="391"/>
                  <a:pt x="250" y="401"/>
                  <a:pt x="246" y="409"/>
                </a:cubicBezTo>
                <a:lnTo>
                  <a:pt x="253" y="416"/>
                </a:lnTo>
                <a:close/>
                <a:moveTo>
                  <a:pt x="392" y="184"/>
                </a:moveTo>
                <a:lnTo>
                  <a:pt x="421" y="156"/>
                </a:lnTo>
                <a:lnTo>
                  <a:pt x="452" y="187"/>
                </a:lnTo>
                <a:lnTo>
                  <a:pt x="441" y="199"/>
                </a:lnTo>
                <a:lnTo>
                  <a:pt x="420" y="178"/>
                </a:lnTo>
                <a:lnTo>
                  <a:pt x="319" y="279"/>
                </a:lnTo>
                <a:lnTo>
                  <a:pt x="341" y="302"/>
                </a:lnTo>
                <a:lnTo>
                  <a:pt x="330" y="313"/>
                </a:lnTo>
                <a:lnTo>
                  <a:pt x="296" y="280"/>
                </a:lnTo>
                <a:lnTo>
                  <a:pt x="380" y="196"/>
                </a:lnTo>
                <a:lnTo>
                  <a:pt x="367" y="159"/>
                </a:lnTo>
                <a:lnTo>
                  <a:pt x="384" y="153"/>
                </a:lnTo>
                <a:cubicBezTo>
                  <a:pt x="388" y="153"/>
                  <a:pt x="388" y="155"/>
                  <a:pt x="386" y="158"/>
                </a:cubicBezTo>
                <a:lnTo>
                  <a:pt x="392" y="184"/>
                </a:lnTo>
                <a:close/>
                <a:moveTo>
                  <a:pt x="333" y="194"/>
                </a:moveTo>
                <a:cubicBezTo>
                  <a:pt x="346" y="196"/>
                  <a:pt x="355" y="198"/>
                  <a:pt x="362" y="200"/>
                </a:cubicBezTo>
                <a:lnTo>
                  <a:pt x="356" y="219"/>
                </a:lnTo>
                <a:cubicBezTo>
                  <a:pt x="346" y="215"/>
                  <a:pt x="337" y="213"/>
                  <a:pt x="328" y="211"/>
                </a:cubicBezTo>
                <a:lnTo>
                  <a:pt x="333" y="194"/>
                </a:lnTo>
                <a:close/>
                <a:moveTo>
                  <a:pt x="395" y="264"/>
                </a:moveTo>
                <a:lnTo>
                  <a:pt x="405" y="255"/>
                </a:lnTo>
                <a:lnTo>
                  <a:pt x="412" y="229"/>
                </a:lnTo>
                <a:lnTo>
                  <a:pt x="351" y="290"/>
                </a:lnTo>
                <a:lnTo>
                  <a:pt x="342" y="280"/>
                </a:lnTo>
                <a:lnTo>
                  <a:pt x="413" y="210"/>
                </a:lnTo>
                <a:lnTo>
                  <a:pt x="413" y="206"/>
                </a:lnTo>
                <a:lnTo>
                  <a:pt x="431" y="206"/>
                </a:lnTo>
                <a:cubicBezTo>
                  <a:pt x="434" y="206"/>
                  <a:pt x="434" y="208"/>
                  <a:pt x="431" y="211"/>
                </a:cubicBezTo>
                <a:cubicBezTo>
                  <a:pt x="427" y="230"/>
                  <a:pt x="422" y="247"/>
                  <a:pt x="415" y="262"/>
                </a:cubicBezTo>
                <a:lnTo>
                  <a:pt x="421" y="268"/>
                </a:lnTo>
                <a:lnTo>
                  <a:pt x="481" y="208"/>
                </a:lnTo>
                <a:lnTo>
                  <a:pt x="492" y="219"/>
                </a:lnTo>
                <a:lnTo>
                  <a:pt x="432" y="279"/>
                </a:lnTo>
                <a:lnTo>
                  <a:pt x="461" y="308"/>
                </a:lnTo>
                <a:cubicBezTo>
                  <a:pt x="467" y="314"/>
                  <a:pt x="467" y="320"/>
                  <a:pt x="461" y="326"/>
                </a:cubicBezTo>
                <a:lnTo>
                  <a:pt x="446" y="342"/>
                </a:lnTo>
                <a:lnTo>
                  <a:pt x="431" y="331"/>
                </a:lnTo>
                <a:lnTo>
                  <a:pt x="444" y="318"/>
                </a:lnTo>
                <a:cubicBezTo>
                  <a:pt x="446" y="317"/>
                  <a:pt x="446" y="315"/>
                  <a:pt x="444" y="314"/>
                </a:cubicBezTo>
                <a:lnTo>
                  <a:pt x="421" y="290"/>
                </a:lnTo>
                <a:lnTo>
                  <a:pt x="361" y="350"/>
                </a:lnTo>
                <a:lnTo>
                  <a:pt x="350" y="339"/>
                </a:lnTo>
                <a:lnTo>
                  <a:pt x="410" y="279"/>
                </a:lnTo>
                <a:lnTo>
                  <a:pt x="395" y="264"/>
                </a:lnTo>
                <a:close/>
                <a:moveTo>
                  <a:pt x="323" y="252"/>
                </a:moveTo>
                <a:cubicBezTo>
                  <a:pt x="313" y="249"/>
                  <a:pt x="304" y="247"/>
                  <a:pt x="296" y="246"/>
                </a:cubicBezTo>
                <a:lnTo>
                  <a:pt x="301" y="229"/>
                </a:lnTo>
                <a:cubicBezTo>
                  <a:pt x="310" y="230"/>
                  <a:pt x="319" y="231"/>
                  <a:pt x="329" y="234"/>
                </a:cubicBezTo>
                <a:lnTo>
                  <a:pt x="323" y="252"/>
                </a:lnTo>
                <a:close/>
                <a:moveTo>
                  <a:pt x="633" y="121"/>
                </a:moveTo>
                <a:lnTo>
                  <a:pt x="618" y="110"/>
                </a:lnTo>
                <a:lnTo>
                  <a:pt x="627" y="101"/>
                </a:lnTo>
                <a:cubicBezTo>
                  <a:pt x="632" y="96"/>
                  <a:pt x="630" y="89"/>
                  <a:pt x="620" y="82"/>
                </a:cubicBezTo>
                <a:cubicBezTo>
                  <a:pt x="608" y="72"/>
                  <a:pt x="593" y="68"/>
                  <a:pt x="577" y="68"/>
                </a:cubicBezTo>
                <a:lnTo>
                  <a:pt x="549" y="19"/>
                </a:lnTo>
                <a:lnTo>
                  <a:pt x="530" y="38"/>
                </a:lnTo>
                <a:lnTo>
                  <a:pt x="642" y="149"/>
                </a:lnTo>
                <a:lnTo>
                  <a:pt x="630" y="161"/>
                </a:lnTo>
                <a:lnTo>
                  <a:pt x="508" y="38"/>
                </a:lnTo>
                <a:lnTo>
                  <a:pt x="542" y="5"/>
                </a:lnTo>
                <a:lnTo>
                  <a:pt x="541" y="2"/>
                </a:lnTo>
                <a:lnTo>
                  <a:pt x="560" y="0"/>
                </a:lnTo>
                <a:lnTo>
                  <a:pt x="560" y="4"/>
                </a:lnTo>
                <a:lnTo>
                  <a:pt x="585" y="55"/>
                </a:lnTo>
                <a:cubicBezTo>
                  <a:pt x="610" y="56"/>
                  <a:pt x="626" y="62"/>
                  <a:pt x="636" y="72"/>
                </a:cubicBezTo>
                <a:cubicBezTo>
                  <a:pt x="651" y="88"/>
                  <a:pt x="653" y="100"/>
                  <a:pt x="643" y="110"/>
                </a:cubicBezTo>
                <a:lnTo>
                  <a:pt x="633" y="121"/>
                </a:lnTo>
                <a:close/>
                <a:moveTo>
                  <a:pt x="500" y="173"/>
                </a:moveTo>
                <a:lnTo>
                  <a:pt x="555" y="119"/>
                </a:lnTo>
                <a:lnTo>
                  <a:pt x="607" y="171"/>
                </a:lnTo>
                <a:lnTo>
                  <a:pt x="596" y="183"/>
                </a:lnTo>
                <a:lnTo>
                  <a:pt x="589" y="176"/>
                </a:lnTo>
                <a:lnTo>
                  <a:pt x="558" y="208"/>
                </a:lnTo>
                <a:lnTo>
                  <a:pt x="567" y="217"/>
                </a:lnTo>
                <a:lnTo>
                  <a:pt x="556" y="229"/>
                </a:lnTo>
                <a:lnTo>
                  <a:pt x="500" y="173"/>
                </a:lnTo>
                <a:close/>
                <a:moveTo>
                  <a:pt x="523" y="173"/>
                </a:moveTo>
                <a:lnTo>
                  <a:pt x="547" y="197"/>
                </a:lnTo>
                <a:lnTo>
                  <a:pt x="579" y="165"/>
                </a:lnTo>
                <a:lnTo>
                  <a:pt x="554" y="141"/>
                </a:lnTo>
                <a:lnTo>
                  <a:pt x="523" y="173"/>
                </a:lnTo>
                <a:close/>
                <a:moveTo>
                  <a:pt x="448" y="79"/>
                </a:moveTo>
                <a:lnTo>
                  <a:pt x="461" y="66"/>
                </a:lnTo>
                <a:cubicBezTo>
                  <a:pt x="465" y="63"/>
                  <a:pt x="467" y="64"/>
                  <a:pt x="466" y="70"/>
                </a:cubicBezTo>
                <a:lnTo>
                  <a:pt x="479" y="83"/>
                </a:lnTo>
                <a:lnTo>
                  <a:pt x="506" y="56"/>
                </a:lnTo>
                <a:lnTo>
                  <a:pt x="516" y="67"/>
                </a:lnTo>
                <a:lnTo>
                  <a:pt x="508" y="75"/>
                </a:lnTo>
                <a:lnTo>
                  <a:pt x="525" y="107"/>
                </a:lnTo>
                <a:lnTo>
                  <a:pt x="546" y="85"/>
                </a:lnTo>
                <a:lnTo>
                  <a:pt x="557" y="96"/>
                </a:lnTo>
                <a:lnTo>
                  <a:pt x="479" y="175"/>
                </a:lnTo>
                <a:lnTo>
                  <a:pt x="468" y="164"/>
                </a:lnTo>
                <a:lnTo>
                  <a:pt x="489" y="142"/>
                </a:lnTo>
                <a:lnTo>
                  <a:pt x="458" y="125"/>
                </a:lnTo>
                <a:lnTo>
                  <a:pt x="451" y="132"/>
                </a:lnTo>
                <a:lnTo>
                  <a:pt x="440" y="121"/>
                </a:lnTo>
                <a:lnTo>
                  <a:pt x="465" y="96"/>
                </a:lnTo>
                <a:lnTo>
                  <a:pt x="448" y="79"/>
                </a:lnTo>
                <a:close/>
                <a:moveTo>
                  <a:pt x="495" y="88"/>
                </a:moveTo>
                <a:lnTo>
                  <a:pt x="472" y="111"/>
                </a:lnTo>
                <a:lnTo>
                  <a:pt x="502" y="130"/>
                </a:lnTo>
                <a:lnTo>
                  <a:pt x="512" y="119"/>
                </a:lnTo>
                <a:lnTo>
                  <a:pt x="495" y="88"/>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3" name="Freeform 82"/>
          <p:cNvSpPr>
            <a:spLocks noEditPoints="1"/>
          </p:cNvSpPr>
          <p:nvPr/>
        </p:nvSpPr>
        <p:spPr bwMode="auto">
          <a:xfrm>
            <a:off x="3124200" y="5903913"/>
            <a:ext cx="309563" cy="306387"/>
          </a:xfrm>
          <a:custGeom>
            <a:avLst/>
            <a:gdLst>
              <a:gd name="T0" fmla="*/ 2147483647 w 519"/>
              <a:gd name="T1" fmla="*/ 2147483647 h 515"/>
              <a:gd name="T2" fmla="*/ 2147483647 w 519"/>
              <a:gd name="T3" fmla="*/ 2147483647 h 515"/>
              <a:gd name="T4" fmla="*/ 2147483647 w 519"/>
              <a:gd name="T5" fmla="*/ 2147483647 h 515"/>
              <a:gd name="T6" fmla="*/ 0 w 519"/>
              <a:gd name="T7" fmla="*/ 2147483647 h 515"/>
              <a:gd name="T8" fmla="*/ 2147483647 w 519"/>
              <a:gd name="T9" fmla="*/ 2147483647 h 515"/>
              <a:gd name="T10" fmla="*/ 2147483647 w 519"/>
              <a:gd name="T11" fmla="*/ 2147483647 h 515"/>
              <a:gd name="T12" fmla="*/ 2147483647 w 519"/>
              <a:gd name="T13" fmla="*/ 2147483647 h 515"/>
              <a:gd name="T14" fmla="*/ 2147483647 w 519"/>
              <a:gd name="T15" fmla="*/ 2147483647 h 515"/>
              <a:gd name="T16" fmla="*/ 2147483647 w 519"/>
              <a:gd name="T17" fmla="*/ 2147483647 h 515"/>
              <a:gd name="T18" fmla="*/ 2147483647 w 519"/>
              <a:gd name="T19" fmla="*/ 2147483647 h 515"/>
              <a:gd name="T20" fmla="*/ 2147483647 w 519"/>
              <a:gd name="T21" fmla="*/ 2147483647 h 515"/>
              <a:gd name="T22" fmla="*/ 2147483647 w 519"/>
              <a:gd name="T23" fmla="*/ 2147483647 h 515"/>
              <a:gd name="T24" fmla="*/ 2147483647 w 519"/>
              <a:gd name="T25" fmla="*/ 2147483647 h 515"/>
              <a:gd name="T26" fmla="*/ 2147483647 w 519"/>
              <a:gd name="T27" fmla="*/ 2147483647 h 515"/>
              <a:gd name="T28" fmla="*/ 2147483647 w 519"/>
              <a:gd name="T29" fmla="*/ 2147483647 h 515"/>
              <a:gd name="T30" fmla="*/ 2147483647 w 519"/>
              <a:gd name="T31" fmla="*/ 2147483647 h 515"/>
              <a:gd name="T32" fmla="*/ 2147483647 w 519"/>
              <a:gd name="T33" fmla="*/ 2147483647 h 515"/>
              <a:gd name="T34" fmla="*/ 2147483647 w 519"/>
              <a:gd name="T35" fmla="*/ 2147483647 h 515"/>
              <a:gd name="T36" fmla="*/ 2147483647 w 519"/>
              <a:gd name="T37" fmla="*/ 2147483647 h 515"/>
              <a:gd name="T38" fmla="*/ 2147483647 w 519"/>
              <a:gd name="T39" fmla="*/ 2147483647 h 515"/>
              <a:gd name="T40" fmla="*/ 2147483647 w 519"/>
              <a:gd name="T41" fmla="*/ 2147483647 h 515"/>
              <a:gd name="T42" fmla="*/ 2147483647 w 519"/>
              <a:gd name="T43" fmla="*/ 2147483647 h 515"/>
              <a:gd name="T44" fmla="*/ 2147483647 w 519"/>
              <a:gd name="T45" fmla="*/ 2147483647 h 515"/>
              <a:gd name="T46" fmla="*/ 2147483647 w 519"/>
              <a:gd name="T47" fmla="*/ 2147483647 h 515"/>
              <a:gd name="T48" fmla="*/ 2147483647 w 519"/>
              <a:gd name="T49" fmla="*/ 2147483647 h 515"/>
              <a:gd name="T50" fmla="*/ 2147483647 w 519"/>
              <a:gd name="T51" fmla="*/ 2147483647 h 515"/>
              <a:gd name="T52" fmla="*/ 2147483647 w 519"/>
              <a:gd name="T53" fmla="*/ 2147483647 h 515"/>
              <a:gd name="T54" fmla="*/ 2147483647 w 519"/>
              <a:gd name="T55" fmla="*/ 2147483647 h 515"/>
              <a:gd name="T56" fmla="*/ 2147483647 w 519"/>
              <a:gd name="T57" fmla="*/ 2147483647 h 515"/>
              <a:gd name="T58" fmla="*/ 2147483647 w 519"/>
              <a:gd name="T59" fmla="*/ 2147483647 h 515"/>
              <a:gd name="T60" fmla="*/ 2147483647 w 519"/>
              <a:gd name="T61" fmla="*/ 2147483647 h 515"/>
              <a:gd name="T62" fmla="*/ 2147483647 w 519"/>
              <a:gd name="T63" fmla="*/ 2147483647 h 515"/>
              <a:gd name="T64" fmla="*/ 2147483647 w 519"/>
              <a:gd name="T65" fmla="*/ 2147483647 h 515"/>
              <a:gd name="T66" fmla="*/ 2147483647 w 519"/>
              <a:gd name="T67" fmla="*/ 2147483647 h 515"/>
              <a:gd name="T68" fmla="*/ 2147483647 w 519"/>
              <a:gd name="T69" fmla="*/ 2147483647 h 515"/>
              <a:gd name="T70" fmla="*/ 2147483647 w 519"/>
              <a:gd name="T71" fmla="*/ 2147483647 h 515"/>
              <a:gd name="T72" fmla="*/ 2147483647 w 519"/>
              <a:gd name="T73" fmla="*/ 2147483647 h 515"/>
              <a:gd name="T74" fmla="*/ 2147483647 w 519"/>
              <a:gd name="T75" fmla="*/ 2147483647 h 515"/>
              <a:gd name="T76" fmla="*/ 2147483647 w 519"/>
              <a:gd name="T77" fmla="*/ 2147483647 h 515"/>
              <a:gd name="T78" fmla="*/ 2147483647 w 519"/>
              <a:gd name="T79" fmla="*/ 2147483647 h 515"/>
              <a:gd name="T80" fmla="*/ 2147483647 w 519"/>
              <a:gd name="T81" fmla="*/ 2147483647 h 515"/>
              <a:gd name="T82" fmla="*/ 2147483647 w 519"/>
              <a:gd name="T83" fmla="*/ 2147483647 h 515"/>
              <a:gd name="T84" fmla="*/ 2147483647 w 519"/>
              <a:gd name="T85" fmla="*/ 0 h 515"/>
              <a:gd name="T86" fmla="*/ 2147483647 w 519"/>
              <a:gd name="T87" fmla="*/ 2147483647 h 515"/>
              <a:gd name="T88" fmla="*/ 2147483647 w 519"/>
              <a:gd name="T89" fmla="*/ 2147483647 h 515"/>
              <a:gd name="T90" fmla="*/ 2147483647 w 519"/>
              <a:gd name="T91" fmla="*/ 2147483647 h 515"/>
              <a:gd name="T92" fmla="*/ 2147483647 w 519"/>
              <a:gd name="T93" fmla="*/ 2147483647 h 515"/>
              <a:gd name="T94" fmla="*/ 2147483647 w 519"/>
              <a:gd name="T95" fmla="*/ 2147483647 h 515"/>
              <a:gd name="T96" fmla="*/ 2147483647 w 519"/>
              <a:gd name="T97" fmla="*/ 2147483647 h 515"/>
              <a:gd name="T98" fmla="*/ 2147483647 w 519"/>
              <a:gd name="T99" fmla="*/ 2147483647 h 515"/>
              <a:gd name="T100" fmla="*/ 2147483647 w 519"/>
              <a:gd name="T101" fmla="*/ 2147483647 h 515"/>
              <a:gd name="T102" fmla="*/ 2147483647 w 519"/>
              <a:gd name="T103" fmla="*/ 2147483647 h 515"/>
              <a:gd name="T104" fmla="*/ 2147483647 w 519"/>
              <a:gd name="T105" fmla="*/ 2147483647 h 515"/>
              <a:gd name="T106" fmla="*/ 2147483647 w 519"/>
              <a:gd name="T107" fmla="*/ 2147483647 h 515"/>
              <a:gd name="T108" fmla="*/ 2147483647 w 519"/>
              <a:gd name="T109" fmla="*/ 2147483647 h 515"/>
              <a:gd name="T110" fmla="*/ 2147483647 w 519"/>
              <a:gd name="T111" fmla="*/ 2147483647 h 515"/>
              <a:gd name="T112" fmla="*/ 2147483647 w 519"/>
              <a:gd name="T113" fmla="*/ 2147483647 h 5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9"/>
              <a:gd name="T172" fmla="*/ 0 h 515"/>
              <a:gd name="T173" fmla="*/ 519 w 519"/>
              <a:gd name="T174" fmla="*/ 515 h 5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9" h="515">
                <a:moveTo>
                  <a:pt x="133" y="454"/>
                </a:moveTo>
                <a:cubicBezTo>
                  <a:pt x="123" y="474"/>
                  <a:pt x="114" y="492"/>
                  <a:pt x="104" y="509"/>
                </a:cubicBezTo>
                <a:cubicBezTo>
                  <a:pt x="106" y="513"/>
                  <a:pt x="106" y="515"/>
                  <a:pt x="103" y="514"/>
                </a:cubicBezTo>
                <a:lnTo>
                  <a:pt x="85" y="505"/>
                </a:lnTo>
                <a:lnTo>
                  <a:pt x="101" y="481"/>
                </a:lnTo>
                <a:lnTo>
                  <a:pt x="70" y="449"/>
                </a:lnTo>
                <a:lnTo>
                  <a:pt x="54" y="465"/>
                </a:lnTo>
                <a:lnTo>
                  <a:pt x="43" y="454"/>
                </a:lnTo>
                <a:lnTo>
                  <a:pt x="59" y="438"/>
                </a:lnTo>
                <a:lnTo>
                  <a:pt x="28" y="408"/>
                </a:lnTo>
                <a:lnTo>
                  <a:pt x="11" y="425"/>
                </a:lnTo>
                <a:lnTo>
                  <a:pt x="0" y="414"/>
                </a:lnTo>
                <a:lnTo>
                  <a:pt x="46" y="368"/>
                </a:lnTo>
                <a:lnTo>
                  <a:pt x="57" y="379"/>
                </a:lnTo>
                <a:lnTo>
                  <a:pt x="40" y="396"/>
                </a:lnTo>
                <a:lnTo>
                  <a:pt x="70" y="427"/>
                </a:lnTo>
                <a:lnTo>
                  <a:pt x="86" y="411"/>
                </a:lnTo>
                <a:lnTo>
                  <a:pt x="97" y="422"/>
                </a:lnTo>
                <a:lnTo>
                  <a:pt x="81" y="438"/>
                </a:lnTo>
                <a:lnTo>
                  <a:pt x="110" y="466"/>
                </a:lnTo>
                <a:cubicBezTo>
                  <a:pt x="113" y="463"/>
                  <a:pt x="117" y="456"/>
                  <a:pt x="122" y="445"/>
                </a:cubicBezTo>
                <a:lnTo>
                  <a:pt x="133" y="454"/>
                </a:lnTo>
                <a:close/>
                <a:moveTo>
                  <a:pt x="151" y="381"/>
                </a:moveTo>
                <a:lnTo>
                  <a:pt x="168" y="398"/>
                </a:lnTo>
                <a:lnTo>
                  <a:pt x="200" y="366"/>
                </a:lnTo>
                <a:lnTo>
                  <a:pt x="211" y="377"/>
                </a:lnTo>
                <a:lnTo>
                  <a:pt x="179" y="409"/>
                </a:lnTo>
                <a:lnTo>
                  <a:pt x="197" y="427"/>
                </a:lnTo>
                <a:lnTo>
                  <a:pt x="235" y="389"/>
                </a:lnTo>
                <a:lnTo>
                  <a:pt x="246" y="400"/>
                </a:lnTo>
                <a:lnTo>
                  <a:pt x="154" y="491"/>
                </a:lnTo>
                <a:lnTo>
                  <a:pt x="143" y="480"/>
                </a:lnTo>
                <a:lnTo>
                  <a:pt x="187" y="436"/>
                </a:lnTo>
                <a:lnTo>
                  <a:pt x="169" y="419"/>
                </a:lnTo>
                <a:lnTo>
                  <a:pt x="138" y="450"/>
                </a:lnTo>
                <a:lnTo>
                  <a:pt x="127" y="439"/>
                </a:lnTo>
                <a:lnTo>
                  <a:pt x="158" y="408"/>
                </a:lnTo>
                <a:lnTo>
                  <a:pt x="142" y="391"/>
                </a:lnTo>
                <a:lnTo>
                  <a:pt x="121" y="412"/>
                </a:lnTo>
                <a:lnTo>
                  <a:pt x="128" y="419"/>
                </a:lnTo>
                <a:lnTo>
                  <a:pt x="119" y="429"/>
                </a:lnTo>
                <a:lnTo>
                  <a:pt x="48" y="358"/>
                </a:lnTo>
                <a:lnTo>
                  <a:pt x="119" y="287"/>
                </a:lnTo>
                <a:lnTo>
                  <a:pt x="188" y="355"/>
                </a:lnTo>
                <a:lnTo>
                  <a:pt x="178" y="365"/>
                </a:lnTo>
                <a:lnTo>
                  <a:pt x="173" y="360"/>
                </a:lnTo>
                <a:lnTo>
                  <a:pt x="151" y="381"/>
                </a:lnTo>
                <a:close/>
                <a:moveTo>
                  <a:pt x="146" y="334"/>
                </a:moveTo>
                <a:lnTo>
                  <a:pt x="125" y="355"/>
                </a:lnTo>
                <a:lnTo>
                  <a:pt x="142" y="372"/>
                </a:lnTo>
                <a:lnTo>
                  <a:pt x="163" y="351"/>
                </a:lnTo>
                <a:lnTo>
                  <a:pt x="146" y="334"/>
                </a:lnTo>
                <a:close/>
                <a:moveTo>
                  <a:pt x="119" y="306"/>
                </a:moveTo>
                <a:lnTo>
                  <a:pt x="97" y="327"/>
                </a:lnTo>
                <a:lnTo>
                  <a:pt x="116" y="346"/>
                </a:lnTo>
                <a:lnTo>
                  <a:pt x="137" y="324"/>
                </a:lnTo>
                <a:lnTo>
                  <a:pt x="119" y="306"/>
                </a:lnTo>
                <a:close/>
                <a:moveTo>
                  <a:pt x="106" y="355"/>
                </a:moveTo>
                <a:lnTo>
                  <a:pt x="88" y="337"/>
                </a:lnTo>
                <a:lnTo>
                  <a:pt x="67" y="358"/>
                </a:lnTo>
                <a:lnTo>
                  <a:pt x="85" y="376"/>
                </a:lnTo>
                <a:lnTo>
                  <a:pt x="106" y="355"/>
                </a:lnTo>
                <a:close/>
                <a:moveTo>
                  <a:pt x="115" y="365"/>
                </a:moveTo>
                <a:lnTo>
                  <a:pt x="95" y="385"/>
                </a:lnTo>
                <a:lnTo>
                  <a:pt x="112" y="403"/>
                </a:lnTo>
                <a:lnTo>
                  <a:pt x="132" y="382"/>
                </a:lnTo>
                <a:lnTo>
                  <a:pt x="115" y="365"/>
                </a:lnTo>
                <a:close/>
                <a:moveTo>
                  <a:pt x="259" y="184"/>
                </a:moveTo>
                <a:lnTo>
                  <a:pt x="287" y="156"/>
                </a:lnTo>
                <a:lnTo>
                  <a:pt x="319" y="188"/>
                </a:lnTo>
                <a:lnTo>
                  <a:pt x="307" y="199"/>
                </a:lnTo>
                <a:lnTo>
                  <a:pt x="286" y="179"/>
                </a:lnTo>
                <a:lnTo>
                  <a:pt x="185" y="280"/>
                </a:lnTo>
                <a:lnTo>
                  <a:pt x="208" y="302"/>
                </a:lnTo>
                <a:lnTo>
                  <a:pt x="196" y="314"/>
                </a:lnTo>
                <a:lnTo>
                  <a:pt x="163" y="280"/>
                </a:lnTo>
                <a:lnTo>
                  <a:pt x="246" y="197"/>
                </a:lnTo>
                <a:lnTo>
                  <a:pt x="233" y="160"/>
                </a:lnTo>
                <a:lnTo>
                  <a:pt x="251" y="153"/>
                </a:lnTo>
                <a:cubicBezTo>
                  <a:pt x="254" y="154"/>
                  <a:pt x="255" y="155"/>
                  <a:pt x="253" y="158"/>
                </a:cubicBezTo>
                <a:lnTo>
                  <a:pt x="259" y="184"/>
                </a:lnTo>
                <a:close/>
                <a:moveTo>
                  <a:pt x="199" y="195"/>
                </a:moveTo>
                <a:cubicBezTo>
                  <a:pt x="212" y="196"/>
                  <a:pt x="222" y="198"/>
                  <a:pt x="228" y="201"/>
                </a:cubicBezTo>
                <a:lnTo>
                  <a:pt x="223" y="219"/>
                </a:lnTo>
                <a:cubicBezTo>
                  <a:pt x="213" y="215"/>
                  <a:pt x="203" y="213"/>
                  <a:pt x="194" y="212"/>
                </a:cubicBezTo>
                <a:lnTo>
                  <a:pt x="199" y="195"/>
                </a:lnTo>
                <a:close/>
                <a:moveTo>
                  <a:pt x="261" y="265"/>
                </a:moveTo>
                <a:lnTo>
                  <a:pt x="271" y="255"/>
                </a:lnTo>
                <a:lnTo>
                  <a:pt x="278" y="229"/>
                </a:lnTo>
                <a:lnTo>
                  <a:pt x="217" y="290"/>
                </a:lnTo>
                <a:lnTo>
                  <a:pt x="208" y="281"/>
                </a:lnTo>
                <a:lnTo>
                  <a:pt x="279" y="210"/>
                </a:lnTo>
                <a:lnTo>
                  <a:pt x="279" y="207"/>
                </a:lnTo>
                <a:lnTo>
                  <a:pt x="298" y="206"/>
                </a:lnTo>
                <a:cubicBezTo>
                  <a:pt x="301" y="206"/>
                  <a:pt x="300" y="208"/>
                  <a:pt x="297" y="211"/>
                </a:cubicBezTo>
                <a:cubicBezTo>
                  <a:pt x="293" y="230"/>
                  <a:pt x="288" y="247"/>
                  <a:pt x="282" y="262"/>
                </a:cubicBezTo>
                <a:lnTo>
                  <a:pt x="288" y="268"/>
                </a:lnTo>
                <a:lnTo>
                  <a:pt x="347" y="208"/>
                </a:lnTo>
                <a:lnTo>
                  <a:pt x="358" y="219"/>
                </a:lnTo>
                <a:lnTo>
                  <a:pt x="298" y="279"/>
                </a:lnTo>
                <a:lnTo>
                  <a:pt x="328" y="308"/>
                </a:lnTo>
                <a:cubicBezTo>
                  <a:pt x="334" y="314"/>
                  <a:pt x="334" y="321"/>
                  <a:pt x="328" y="327"/>
                </a:cubicBezTo>
                <a:lnTo>
                  <a:pt x="312" y="342"/>
                </a:lnTo>
                <a:lnTo>
                  <a:pt x="297" y="332"/>
                </a:lnTo>
                <a:lnTo>
                  <a:pt x="311" y="319"/>
                </a:lnTo>
                <a:cubicBezTo>
                  <a:pt x="312" y="317"/>
                  <a:pt x="312" y="316"/>
                  <a:pt x="311" y="314"/>
                </a:cubicBezTo>
                <a:lnTo>
                  <a:pt x="287" y="291"/>
                </a:lnTo>
                <a:lnTo>
                  <a:pt x="227" y="350"/>
                </a:lnTo>
                <a:lnTo>
                  <a:pt x="216" y="339"/>
                </a:lnTo>
                <a:lnTo>
                  <a:pt x="276" y="280"/>
                </a:lnTo>
                <a:lnTo>
                  <a:pt x="261" y="265"/>
                </a:lnTo>
                <a:close/>
                <a:moveTo>
                  <a:pt x="189" y="253"/>
                </a:moveTo>
                <a:cubicBezTo>
                  <a:pt x="179" y="249"/>
                  <a:pt x="170" y="247"/>
                  <a:pt x="163" y="247"/>
                </a:cubicBezTo>
                <a:lnTo>
                  <a:pt x="167" y="230"/>
                </a:lnTo>
                <a:cubicBezTo>
                  <a:pt x="176" y="230"/>
                  <a:pt x="185" y="232"/>
                  <a:pt x="195" y="234"/>
                </a:cubicBezTo>
                <a:lnTo>
                  <a:pt x="189" y="253"/>
                </a:lnTo>
                <a:close/>
                <a:moveTo>
                  <a:pt x="499" y="121"/>
                </a:moveTo>
                <a:lnTo>
                  <a:pt x="484" y="111"/>
                </a:lnTo>
                <a:lnTo>
                  <a:pt x="493" y="102"/>
                </a:lnTo>
                <a:cubicBezTo>
                  <a:pt x="499" y="96"/>
                  <a:pt x="496" y="90"/>
                  <a:pt x="486" y="82"/>
                </a:cubicBezTo>
                <a:cubicBezTo>
                  <a:pt x="474" y="73"/>
                  <a:pt x="460" y="68"/>
                  <a:pt x="444" y="68"/>
                </a:cubicBezTo>
                <a:lnTo>
                  <a:pt x="416" y="19"/>
                </a:lnTo>
                <a:lnTo>
                  <a:pt x="397" y="38"/>
                </a:lnTo>
                <a:lnTo>
                  <a:pt x="508" y="150"/>
                </a:lnTo>
                <a:lnTo>
                  <a:pt x="497" y="161"/>
                </a:lnTo>
                <a:lnTo>
                  <a:pt x="374" y="39"/>
                </a:lnTo>
                <a:lnTo>
                  <a:pt x="408" y="5"/>
                </a:lnTo>
                <a:lnTo>
                  <a:pt x="408" y="2"/>
                </a:lnTo>
                <a:lnTo>
                  <a:pt x="427" y="0"/>
                </a:lnTo>
                <a:lnTo>
                  <a:pt x="426" y="4"/>
                </a:lnTo>
                <a:lnTo>
                  <a:pt x="452" y="56"/>
                </a:lnTo>
                <a:cubicBezTo>
                  <a:pt x="476" y="57"/>
                  <a:pt x="493" y="62"/>
                  <a:pt x="502" y="73"/>
                </a:cubicBezTo>
                <a:cubicBezTo>
                  <a:pt x="517" y="88"/>
                  <a:pt x="519" y="101"/>
                  <a:pt x="509" y="111"/>
                </a:cubicBezTo>
                <a:lnTo>
                  <a:pt x="499" y="121"/>
                </a:lnTo>
                <a:close/>
                <a:moveTo>
                  <a:pt x="367" y="174"/>
                </a:moveTo>
                <a:lnTo>
                  <a:pt x="421" y="119"/>
                </a:lnTo>
                <a:lnTo>
                  <a:pt x="474" y="172"/>
                </a:lnTo>
                <a:lnTo>
                  <a:pt x="462" y="183"/>
                </a:lnTo>
                <a:lnTo>
                  <a:pt x="456" y="177"/>
                </a:lnTo>
                <a:lnTo>
                  <a:pt x="424" y="208"/>
                </a:lnTo>
                <a:lnTo>
                  <a:pt x="433" y="218"/>
                </a:lnTo>
                <a:lnTo>
                  <a:pt x="422" y="229"/>
                </a:lnTo>
                <a:lnTo>
                  <a:pt x="367" y="174"/>
                </a:lnTo>
                <a:close/>
                <a:moveTo>
                  <a:pt x="389" y="173"/>
                </a:moveTo>
                <a:lnTo>
                  <a:pt x="413" y="197"/>
                </a:lnTo>
                <a:lnTo>
                  <a:pt x="445" y="166"/>
                </a:lnTo>
                <a:lnTo>
                  <a:pt x="421" y="142"/>
                </a:lnTo>
                <a:lnTo>
                  <a:pt x="389" y="173"/>
                </a:lnTo>
                <a:close/>
                <a:moveTo>
                  <a:pt x="315" y="79"/>
                </a:moveTo>
                <a:lnTo>
                  <a:pt x="327" y="66"/>
                </a:lnTo>
                <a:cubicBezTo>
                  <a:pt x="332" y="63"/>
                  <a:pt x="334" y="65"/>
                  <a:pt x="332" y="70"/>
                </a:cubicBezTo>
                <a:lnTo>
                  <a:pt x="345" y="83"/>
                </a:lnTo>
                <a:lnTo>
                  <a:pt x="372" y="56"/>
                </a:lnTo>
                <a:lnTo>
                  <a:pt x="383" y="67"/>
                </a:lnTo>
                <a:lnTo>
                  <a:pt x="375" y="75"/>
                </a:lnTo>
                <a:lnTo>
                  <a:pt x="391" y="107"/>
                </a:lnTo>
                <a:lnTo>
                  <a:pt x="413" y="85"/>
                </a:lnTo>
                <a:lnTo>
                  <a:pt x="424" y="96"/>
                </a:lnTo>
                <a:lnTo>
                  <a:pt x="345" y="175"/>
                </a:lnTo>
                <a:lnTo>
                  <a:pt x="334" y="164"/>
                </a:lnTo>
                <a:lnTo>
                  <a:pt x="356" y="142"/>
                </a:lnTo>
                <a:lnTo>
                  <a:pt x="325" y="125"/>
                </a:lnTo>
                <a:lnTo>
                  <a:pt x="317" y="133"/>
                </a:lnTo>
                <a:lnTo>
                  <a:pt x="307" y="122"/>
                </a:lnTo>
                <a:lnTo>
                  <a:pt x="332" y="96"/>
                </a:lnTo>
                <a:lnTo>
                  <a:pt x="315" y="79"/>
                </a:lnTo>
                <a:close/>
                <a:moveTo>
                  <a:pt x="362" y="88"/>
                </a:moveTo>
                <a:lnTo>
                  <a:pt x="338" y="112"/>
                </a:lnTo>
                <a:lnTo>
                  <a:pt x="368" y="130"/>
                </a:lnTo>
                <a:lnTo>
                  <a:pt x="379" y="119"/>
                </a:lnTo>
                <a:lnTo>
                  <a:pt x="362" y="88"/>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4" name="Freeform 83"/>
          <p:cNvSpPr>
            <a:spLocks noEditPoints="1"/>
          </p:cNvSpPr>
          <p:nvPr/>
        </p:nvSpPr>
        <p:spPr bwMode="auto">
          <a:xfrm>
            <a:off x="3305175" y="5929313"/>
            <a:ext cx="735013" cy="736600"/>
          </a:xfrm>
          <a:custGeom>
            <a:avLst/>
            <a:gdLst>
              <a:gd name="T0" fmla="*/ 2147483647 w 1233"/>
              <a:gd name="T1" fmla="*/ 2147483647 h 1237"/>
              <a:gd name="T2" fmla="*/ 2147483647 w 1233"/>
              <a:gd name="T3" fmla="*/ 2147483647 h 1237"/>
              <a:gd name="T4" fmla="*/ 2147483647 w 1233"/>
              <a:gd name="T5" fmla="*/ 2147483647 h 1237"/>
              <a:gd name="T6" fmla="*/ 2147483647 w 1233"/>
              <a:gd name="T7" fmla="*/ 2147483647 h 1237"/>
              <a:gd name="T8" fmla="*/ 2147483647 w 1233"/>
              <a:gd name="T9" fmla="*/ 2147483647 h 1237"/>
              <a:gd name="T10" fmla="*/ 2147483647 w 1233"/>
              <a:gd name="T11" fmla="*/ 2147483647 h 1237"/>
              <a:gd name="T12" fmla="*/ 2147483647 w 1233"/>
              <a:gd name="T13" fmla="*/ 2147483647 h 1237"/>
              <a:gd name="T14" fmla="*/ 2147483647 w 1233"/>
              <a:gd name="T15" fmla="*/ 2147483647 h 1237"/>
              <a:gd name="T16" fmla="*/ 2147483647 w 1233"/>
              <a:gd name="T17" fmla="*/ 2147483647 h 1237"/>
              <a:gd name="T18" fmla="*/ 2147483647 w 1233"/>
              <a:gd name="T19" fmla="*/ 2147483647 h 1237"/>
              <a:gd name="T20" fmla="*/ 2147483647 w 1233"/>
              <a:gd name="T21" fmla="*/ 2147483647 h 1237"/>
              <a:gd name="T22" fmla="*/ 2147483647 w 1233"/>
              <a:gd name="T23" fmla="*/ 2147483647 h 1237"/>
              <a:gd name="T24" fmla="*/ 2147483647 w 1233"/>
              <a:gd name="T25" fmla="*/ 2147483647 h 1237"/>
              <a:gd name="T26" fmla="*/ 2147483647 w 1233"/>
              <a:gd name="T27" fmla="*/ 2147483647 h 1237"/>
              <a:gd name="T28" fmla="*/ 2147483647 w 1233"/>
              <a:gd name="T29" fmla="*/ 2147483647 h 1237"/>
              <a:gd name="T30" fmla="*/ 2147483647 w 1233"/>
              <a:gd name="T31" fmla="*/ 2147483647 h 1237"/>
              <a:gd name="T32" fmla="*/ 2147483647 w 1233"/>
              <a:gd name="T33" fmla="*/ 2147483647 h 1237"/>
              <a:gd name="T34" fmla="*/ 2147483647 w 1233"/>
              <a:gd name="T35" fmla="*/ 2147483647 h 1237"/>
              <a:gd name="T36" fmla="*/ 2147483647 w 1233"/>
              <a:gd name="T37" fmla="*/ 2147483647 h 1237"/>
              <a:gd name="T38" fmla="*/ 2147483647 w 1233"/>
              <a:gd name="T39" fmla="*/ 2147483647 h 1237"/>
              <a:gd name="T40" fmla="*/ 2147483647 w 1233"/>
              <a:gd name="T41" fmla="*/ 2147483647 h 1237"/>
              <a:gd name="T42" fmla="*/ 2147483647 w 1233"/>
              <a:gd name="T43" fmla="*/ 2147483647 h 1237"/>
              <a:gd name="T44" fmla="*/ 2147483647 w 1233"/>
              <a:gd name="T45" fmla="*/ 2147483647 h 1237"/>
              <a:gd name="T46" fmla="*/ 2147483647 w 1233"/>
              <a:gd name="T47" fmla="*/ 2147483647 h 1237"/>
              <a:gd name="T48" fmla="*/ 2147483647 w 1233"/>
              <a:gd name="T49" fmla="*/ 2147483647 h 1237"/>
              <a:gd name="T50" fmla="*/ 2147483647 w 1233"/>
              <a:gd name="T51" fmla="*/ 2147483647 h 1237"/>
              <a:gd name="T52" fmla="*/ 2147483647 w 1233"/>
              <a:gd name="T53" fmla="*/ 2147483647 h 1237"/>
              <a:gd name="T54" fmla="*/ 2147483647 w 1233"/>
              <a:gd name="T55" fmla="*/ 2147483647 h 1237"/>
              <a:gd name="T56" fmla="*/ 2147483647 w 1233"/>
              <a:gd name="T57" fmla="*/ 2147483647 h 1237"/>
              <a:gd name="T58" fmla="*/ 2147483647 w 1233"/>
              <a:gd name="T59" fmla="*/ 2147483647 h 1237"/>
              <a:gd name="T60" fmla="*/ 2147483647 w 1233"/>
              <a:gd name="T61" fmla="*/ 2147483647 h 1237"/>
              <a:gd name="T62" fmla="*/ 2147483647 w 1233"/>
              <a:gd name="T63" fmla="*/ 2147483647 h 1237"/>
              <a:gd name="T64" fmla="*/ 2147483647 w 1233"/>
              <a:gd name="T65" fmla="*/ 2147483647 h 1237"/>
              <a:gd name="T66" fmla="*/ 2147483647 w 1233"/>
              <a:gd name="T67" fmla="*/ 2147483647 h 1237"/>
              <a:gd name="T68" fmla="*/ 2147483647 w 1233"/>
              <a:gd name="T69" fmla="*/ 2147483647 h 1237"/>
              <a:gd name="T70" fmla="*/ 2147483647 w 1233"/>
              <a:gd name="T71" fmla="*/ 2147483647 h 1237"/>
              <a:gd name="T72" fmla="*/ 2147483647 w 1233"/>
              <a:gd name="T73" fmla="*/ 2147483647 h 1237"/>
              <a:gd name="T74" fmla="*/ 2147483647 w 1233"/>
              <a:gd name="T75" fmla="*/ 2147483647 h 1237"/>
              <a:gd name="T76" fmla="*/ 2147483647 w 1233"/>
              <a:gd name="T77" fmla="*/ 2147483647 h 1237"/>
              <a:gd name="T78" fmla="*/ 2147483647 w 1233"/>
              <a:gd name="T79" fmla="*/ 2147483647 h 1237"/>
              <a:gd name="T80" fmla="*/ 2147483647 w 1233"/>
              <a:gd name="T81" fmla="*/ 2147483647 h 1237"/>
              <a:gd name="T82" fmla="*/ 2147483647 w 1233"/>
              <a:gd name="T83" fmla="*/ 2147483647 h 1237"/>
              <a:gd name="T84" fmla="*/ 2147483647 w 1233"/>
              <a:gd name="T85" fmla="*/ 2147483647 h 1237"/>
              <a:gd name="T86" fmla="*/ 2147483647 w 1233"/>
              <a:gd name="T87" fmla="*/ 2147483647 h 1237"/>
              <a:gd name="T88" fmla="*/ 2147483647 w 1233"/>
              <a:gd name="T89" fmla="*/ 2147483647 h 1237"/>
              <a:gd name="T90" fmla="*/ 2147483647 w 1233"/>
              <a:gd name="T91" fmla="*/ 2147483647 h 1237"/>
              <a:gd name="T92" fmla="*/ 2147483647 w 1233"/>
              <a:gd name="T93" fmla="*/ 2147483647 h 1237"/>
              <a:gd name="T94" fmla="*/ 2147483647 w 1233"/>
              <a:gd name="T95" fmla="*/ 2147483647 h 1237"/>
              <a:gd name="T96" fmla="*/ 2147483647 w 1233"/>
              <a:gd name="T97" fmla="*/ 2147483647 h 1237"/>
              <a:gd name="T98" fmla="*/ 2147483647 w 1233"/>
              <a:gd name="T99" fmla="*/ 2147483647 h 1237"/>
              <a:gd name="T100" fmla="*/ 2147483647 w 1233"/>
              <a:gd name="T101" fmla="*/ 2147483647 h 1237"/>
              <a:gd name="T102" fmla="*/ 2147483647 w 1233"/>
              <a:gd name="T103" fmla="*/ 2147483647 h 1237"/>
              <a:gd name="T104" fmla="*/ 2147483647 w 1233"/>
              <a:gd name="T105" fmla="*/ 2147483647 h 1237"/>
              <a:gd name="T106" fmla="*/ 2147483647 w 1233"/>
              <a:gd name="T107" fmla="*/ 2147483647 h 1237"/>
              <a:gd name="T108" fmla="*/ 2147483647 w 1233"/>
              <a:gd name="T109" fmla="*/ 2147483647 h 1237"/>
              <a:gd name="T110" fmla="*/ 2147483647 w 1233"/>
              <a:gd name="T111" fmla="*/ 2147483647 h 12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33"/>
              <a:gd name="T169" fmla="*/ 0 h 1237"/>
              <a:gd name="T170" fmla="*/ 1233 w 1233"/>
              <a:gd name="T171" fmla="*/ 1237 h 12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33" h="1237">
                <a:moveTo>
                  <a:pt x="140" y="1124"/>
                </a:moveTo>
                <a:cubicBezTo>
                  <a:pt x="148" y="1141"/>
                  <a:pt x="143" y="1164"/>
                  <a:pt x="126" y="1191"/>
                </a:cubicBezTo>
                <a:lnTo>
                  <a:pt x="108" y="1184"/>
                </a:lnTo>
                <a:cubicBezTo>
                  <a:pt x="128" y="1158"/>
                  <a:pt x="132" y="1137"/>
                  <a:pt x="119" y="1121"/>
                </a:cubicBezTo>
                <a:lnTo>
                  <a:pt x="81" y="1159"/>
                </a:lnTo>
                <a:lnTo>
                  <a:pt x="70" y="1148"/>
                </a:lnTo>
                <a:lnTo>
                  <a:pt x="110" y="1108"/>
                </a:lnTo>
                <a:lnTo>
                  <a:pt x="95" y="1093"/>
                </a:lnTo>
                <a:lnTo>
                  <a:pt x="78" y="1109"/>
                </a:lnTo>
                <a:cubicBezTo>
                  <a:pt x="78" y="1119"/>
                  <a:pt x="77" y="1128"/>
                  <a:pt x="73" y="1137"/>
                </a:cubicBezTo>
                <a:lnTo>
                  <a:pt x="57" y="1133"/>
                </a:lnTo>
                <a:cubicBezTo>
                  <a:pt x="64" y="1114"/>
                  <a:pt x="64" y="1097"/>
                  <a:pt x="57" y="1082"/>
                </a:cubicBezTo>
                <a:lnTo>
                  <a:pt x="72" y="1075"/>
                </a:lnTo>
                <a:cubicBezTo>
                  <a:pt x="74" y="1076"/>
                  <a:pt x="75" y="1077"/>
                  <a:pt x="73" y="1079"/>
                </a:cubicBezTo>
                <a:lnTo>
                  <a:pt x="76" y="1090"/>
                </a:lnTo>
                <a:lnTo>
                  <a:pt x="127" y="1039"/>
                </a:lnTo>
                <a:lnTo>
                  <a:pt x="138" y="1050"/>
                </a:lnTo>
                <a:lnTo>
                  <a:pt x="106" y="1081"/>
                </a:lnTo>
                <a:lnTo>
                  <a:pt x="122" y="1097"/>
                </a:lnTo>
                <a:lnTo>
                  <a:pt x="168" y="1050"/>
                </a:lnTo>
                <a:lnTo>
                  <a:pt x="179" y="1061"/>
                </a:lnTo>
                <a:lnTo>
                  <a:pt x="131" y="1109"/>
                </a:lnTo>
                <a:lnTo>
                  <a:pt x="134" y="1112"/>
                </a:lnTo>
                <a:cubicBezTo>
                  <a:pt x="158" y="1100"/>
                  <a:pt x="180" y="1093"/>
                  <a:pt x="199" y="1089"/>
                </a:cubicBezTo>
                <a:lnTo>
                  <a:pt x="203" y="1108"/>
                </a:lnTo>
                <a:cubicBezTo>
                  <a:pt x="179" y="1112"/>
                  <a:pt x="158" y="1118"/>
                  <a:pt x="140" y="1124"/>
                </a:cubicBezTo>
                <a:close/>
                <a:moveTo>
                  <a:pt x="226" y="1097"/>
                </a:moveTo>
                <a:lnTo>
                  <a:pt x="237" y="1108"/>
                </a:lnTo>
                <a:lnTo>
                  <a:pt x="126" y="1218"/>
                </a:lnTo>
                <a:lnTo>
                  <a:pt x="134" y="1226"/>
                </a:lnTo>
                <a:lnTo>
                  <a:pt x="122" y="1237"/>
                </a:lnTo>
                <a:lnTo>
                  <a:pt x="0" y="1115"/>
                </a:lnTo>
                <a:lnTo>
                  <a:pt x="118" y="997"/>
                </a:lnTo>
                <a:lnTo>
                  <a:pt x="128" y="1008"/>
                </a:lnTo>
                <a:lnTo>
                  <a:pt x="22" y="1114"/>
                </a:lnTo>
                <a:lnTo>
                  <a:pt x="115" y="1208"/>
                </a:lnTo>
                <a:lnTo>
                  <a:pt x="226" y="1097"/>
                </a:lnTo>
                <a:close/>
                <a:moveTo>
                  <a:pt x="254" y="893"/>
                </a:moveTo>
                <a:lnTo>
                  <a:pt x="282" y="865"/>
                </a:lnTo>
                <a:lnTo>
                  <a:pt x="314" y="896"/>
                </a:lnTo>
                <a:lnTo>
                  <a:pt x="303" y="908"/>
                </a:lnTo>
                <a:lnTo>
                  <a:pt x="282" y="887"/>
                </a:lnTo>
                <a:lnTo>
                  <a:pt x="181" y="988"/>
                </a:lnTo>
                <a:lnTo>
                  <a:pt x="203" y="1011"/>
                </a:lnTo>
                <a:lnTo>
                  <a:pt x="192" y="1022"/>
                </a:lnTo>
                <a:lnTo>
                  <a:pt x="158" y="989"/>
                </a:lnTo>
                <a:lnTo>
                  <a:pt x="242" y="905"/>
                </a:lnTo>
                <a:lnTo>
                  <a:pt x="228" y="868"/>
                </a:lnTo>
                <a:lnTo>
                  <a:pt x="246" y="862"/>
                </a:lnTo>
                <a:cubicBezTo>
                  <a:pt x="250" y="862"/>
                  <a:pt x="250" y="864"/>
                  <a:pt x="248" y="867"/>
                </a:cubicBezTo>
                <a:lnTo>
                  <a:pt x="254" y="893"/>
                </a:lnTo>
                <a:close/>
                <a:moveTo>
                  <a:pt x="195" y="903"/>
                </a:moveTo>
                <a:cubicBezTo>
                  <a:pt x="208" y="905"/>
                  <a:pt x="217" y="907"/>
                  <a:pt x="224" y="909"/>
                </a:cubicBezTo>
                <a:lnTo>
                  <a:pt x="218" y="928"/>
                </a:lnTo>
                <a:cubicBezTo>
                  <a:pt x="208" y="924"/>
                  <a:pt x="199" y="921"/>
                  <a:pt x="190" y="920"/>
                </a:cubicBezTo>
                <a:lnTo>
                  <a:pt x="195" y="903"/>
                </a:lnTo>
                <a:close/>
                <a:moveTo>
                  <a:pt x="257" y="973"/>
                </a:moveTo>
                <a:lnTo>
                  <a:pt x="267" y="964"/>
                </a:lnTo>
                <a:lnTo>
                  <a:pt x="274" y="938"/>
                </a:lnTo>
                <a:lnTo>
                  <a:pt x="213" y="998"/>
                </a:lnTo>
                <a:lnTo>
                  <a:pt x="204" y="989"/>
                </a:lnTo>
                <a:lnTo>
                  <a:pt x="274" y="919"/>
                </a:lnTo>
                <a:lnTo>
                  <a:pt x="274" y="915"/>
                </a:lnTo>
                <a:lnTo>
                  <a:pt x="293" y="915"/>
                </a:lnTo>
                <a:cubicBezTo>
                  <a:pt x="296" y="915"/>
                  <a:pt x="296" y="917"/>
                  <a:pt x="293" y="920"/>
                </a:cubicBezTo>
                <a:cubicBezTo>
                  <a:pt x="289" y="938"/>
                  <a:pt x="283" y="956"/>
                  <a:pt x="277" y="971"/>
                </a:cubicBezTo>
                <a:lnTo>
                  <a:pt x="283" y="977"/>
                </a:lnTo>
                <a:lnTo>
                  <a:pt x="343" y="917"/>
                </a:lnTo>
                <a:lnTo>
                  <a:pt x="354" y="928"/>
                </a:lnTo>
                <a:lnTo>
                  <a:pt x="294" y="988"/>
                </a:lnTo>
                <a:lnTo>
                  <a:pt x="323" y="1017"/>
                </a:lnTo>
                <a:cubicBezTo>
                  <a:pt x="329" y="1023"/>
                  <a:pt x="329" y="1029"/>
                  <a:pt x="323" y="1035"/>
                </a:cubicBezTo>
                <a:lnTo>
                  <a:pt x="308" y="1051"/>
                </a:lnTo>
                <a:lnTo>
                  <a:pt x="293" y="1040"/>
                </a:lnTo>
                <a:lnTo>
                  <a:pt x="306" y="1027"/>
                </a:lnTo>
                <a:cubicBezTo>
                  <a:pt x="307" y="1026"/>
                  <a:pt x="307" y="1024"/>
                  <a:pt x="306" y="1023"/>
                </a:cubicBezTo>
                <a:lnTo>
                  <a:pt x="282" y="999"/>
                </a:lnTo>
                <a:lnTo>
                  <a:pt x="223" y="1059"/>
                </a:lnTo>
                <a:lnTo>
                  <a:pt x="212" y="1048"/>
                </a:lnTo>
                <a:lnTo>
                  <a:pt x="271" y="988"/>
                </a:lnTo>
                <a:lnTo>
                  <a:pt x="257" y="973"/>
                </a:lnTo>
                <a:close/>
                <a:moveTo>
                  <a:pt x="185" y="961"/>
                </a:moveTo>
                <a:cubicBezTo>
                  <a:pt x="174" y="958"/>
                  <a:pt x="166" y="956"/>
                  <a:pt x="158" y="955"/>
                </a:cubicBezTo>
                <a:lnTo>
                  <a:pt x="163" y="938"/>
                </a:lnTo>
                <a:cubicBezTo>
                  <a:pt x="172" y="938"/>
                  <a:pt x="181" y="940"/>
                  <a:pt x="190" y="943"/>
                </a:cubicBezTo>
                <a:lnTo>
                  <a:pt x="185" y="961"/>
                </a:lnTo>
                <a:close/>
                <a:moveTo>
                  <a:pt x="494" y="830"/>
                </a:moveTo>
                <a:lnTo>
                  <a:pt x="479" y="819"/>
                </a:lnTo>
                <a:lnTo>
                  <a:pt x="489" y="810"/>
                </a:lnTo>
                <a:cubicBezTo>
                  <a:pt x="494" y="805"/>
                  <a:pt x="492" y="798"/>
                  <a:pt x="482" y="790"/>
                </a:cubicBezTo>
                <a:cubicBezTo>
                  <a:pt x="470" y="781"/>
                  <a:pt x="455" y="777"/>
                  <a:pt x="439" y="777"/>
                </a:cubicBezTo>
                <a:lnTo>
                  <a:pt x="411" y="728"/>
                </a:lnTo>
                <a:lnTo>
                  <a:pt x="392" y="747"/>
                </a:lnTo>
                <a:lnTo>
                  <a:pt x="504" y="858"/>
                </a:lnTo>
                <a:lnTo>
                  <a:pt x="492" y="870"/>
                </a:lnTo>
                <a:lnTo>
                  <a:pt x="370" y="747"/>
                </a:lnTo>
                <a:lnTo>
                  <a:pt x="404" y="713"/>
                </a:lnTo>
                <a:lnTo>
                  <a:pt x="403" y="711"/>
                </a:lnTo>
                <a:lnTo>
                  <a:pt x="422" y="709"/>
                </a:lnTo>
                <a:lnTo>
                  <a:pt x="421" y="713"/>
                </a:lnTo>
                <a:lnTo>
                  <a:pt x="447" y="764"/>
                </a:lnTo>
                <a:cubicBezTo>
                  <a:pt x="471" y="765"/>
                  <a:pt x="488" y="771"/>
                  <a:pt x="498" y="781"/>
                </a:cubicBezTo>
                <a:cubicBezTo>
                  <a:pt x="512" y="797"/>
                  <a:pt x="515" y="809"/>
                  <a:pt x="505" y="819"/>
                </a:cubicBezTo>
                <a:lnTo>
                  <a:pt x="494" y="830"/>
                </a:lnTo>
                <a:close/>
                <a:moveTo>
                  <a:pt x="362" y="882"/>
                </a:moveTo>
                <a:lnTo>
                  <a:pt x="417" y="828"/>
                </a:lnTo>
                <a:lnTo>
                  <a:pt x="469" y="880"/>
                </a:lnTo>
                <a:lnTo>
                  <a:pt x="458" y="892"/>
                </a:lnTo>
                <a:lnTo>
                  <a:pt x="451" y="885"/>
                </a:lnTo>
                <a:lnTo>
                  <a:pt x="420" y="917"/>
                </a:lnTo>
                <a:lnTo>
                  <a:pt x="429" y="926"/>
                </a:lnTo>
                <a:lnTo>
                  <a:pt x="417" y="938"/>
                </a:lnTo>
                <a:lnTo>
                  <a:pt x="362" y="882"/>
                </a:lnTo>
                <a:close/>
                <a:moveTo>
                  <a:pt x="385" y="882"/>
                </a:moveTo>
                <a:lnTo>
                  <a:pt x="409" y="906"/>
                </a:lnTo>
                <a:lnTo>
                  <a:pt x="440" y="874"/>
                </a:lnTo>
                <a:lnTo>
                  <a:pt x="416" y="850"/>
                </a:lnTo>
                <a:lnTo>
                  <a:pt x="385" y="882"/>
                </a:lnTo>
                <a:close/>
                <a:moveTo>
                  <a:pt x="310" y="788"/>
                </a:moveTo>
                <a:lnTo>
                  <a:pt x="323" y="775"/>
                </a:lnTo>
                <a:cubicBezTo>
                  <a:pt x="327" y="772"/>
                  <a:pt x="329" y="773"/>
                  <a:pt x="328" y="779"/>
                </a:cubicBezTo>
                <a:lnTo>
                  <a:pt x="340" y="792"/>
                </a:lnTo>
                <a:lnTo>
                  <a:pt x="367" y="765"/>
                </a:lnTo>
                <a:lnTo>
                  <a:pt x="378" y="776"/>
                </a:lnTo>
                <a:lnTo>
                  <a:pt x="370" y="784"/>
                </a:lnTo>
                <a:lnTo>
                  <a:pt x="386" y="816"/>
                </a:lnTo>
                <a:lnTo>
                  <a:pt x="408" y="794"/>
                </a:lnTo>
                <a:lnTo>
                  <a:pt x="419" y="805"/>
                </a:lnTo>
                <a:lnTo>
                  <a:pt x="340" y="884"/>
                </a:lnTo>
                <a:lnTo>
                  <a:pt x="330" y="873"/>
                </a:lnTo>
                <a:lnTo>
                  <a:pt x="351" y="851"/>
                </a:lnTo>
                <a:lnTo>
                  <a:pt x="320" y="834"/>
                </a:lnTo>
                <a:lnTo>
                  <a:pt x="313" y="841"/>
                </a:lnTo>
                <a:lnTo>
                  <a:pt x="302" y="830"/>
                </a:lnTo>
                <a:lnTo>
                  <a:pt x="327" y="805"/>
                </a:lnTo>
                <a:lnTo>
                  <a:pt x="310" y="788"/>
                </a:lnTo>
                <a:close/>
                <a:moveTo>
                  <a:pt x="357" y="797"/>
                </a:moveTo>
                <a:lnTo>
                  <a:pt x="334" y="820"/>
                </a:lnTo>
                <a:lnTo>
                  <a:pt x="363" y="839"/>
                </a:lnTo>
                <a:lnTo>
                  <a:pt x="374" y="828"/>
                </a:lnTo>
                <a:lnTo>
                  <a:pt x="357" y="797"/>
                </a:lnTo>
                <a:close/>
                <a:moveTo>
                  <a:pt x="482" y="679"/>
                </a:moveTo>
                <a:cubicBezTo>
                  <a:pt x="477" y="666"/>
                  <a:pt x="475" y="650"/>
                  <a:pt x="476" y="631"/>
                </a:cubicBezTo>
                <a:lnTo>
                  <a:pt x="488" y="630"/>
                </a:lnTo>
                <a:cubicBezTo>
                  <a:pt x="487" y="649"/>
                  <a:pt x="489" y="664"/>
                  <a:pt x="493" y="676"/>
                </a:cubicBezTo>
                <a:cubicBezTo>
                  <a:pt x="498" y="689"/>
                  <a:pt x="506" y="701"/>
                  <a:pt x="519" y="713"/>
                </a:cubicBezTo>
                <a:cubicBezTo>
                  <a:pt x="529" y="724"/>
                  <a:pt x="541" y="731"/>
                  <a:pt x="554" y="736"/>
                </a:cubicBezTo>
                <a:cubicBezTo>
                  <a:pt x="566" y="741"/>
                  <a:pt x="582" y="744"/>
                  <a:pt x="602" y="744"/>
                </a:cubicBezTo>
                <a:lnTo>
                  <a:pt x="602" y="757"/>
                </a:lnTo>
                <a:cubicBezTo>
                  <a:pt x="582" y="756"/>
                  <a:pt x="565" y="753"/>
                  <a:pt x="551" y="748"/>
                </a:cubicBezTo>
                <a:cubicBezTo>
                  <a:pt x="535" y="743"/>
                  <a:pt x="522" y="734"/>
                  <a:pt x="510" y="722"/>
                </a:cubicBezTo>
                <a:cubicBezTo>
                  <a:pt x="497" y="709"/>
                  <a:pt x="487" y="694"/>
                  <a:pt x="482" y="679"/>
                </a:cubicBezTo>
                <a:close/>
                <a:moveTo>
                  <a:pt x="671" y="610"/>
                </a:moveTo>
                <a:cubicBezTo>
                  <a:pt x="674" y="629"/>
                  <a:pt x="673" y="652"/>
                  <a:pt x="667" y="679"/>
                </a:cubicBezTo>
                <a:lnTo>
                  <a:pt x="647" y="671"/>
                </a:lnTo>
                <a:cubicBezTo>
                  <a:pt x="656" y="647"/>
                  <a:pt x="659" y="622"/>
                  <a:pt x="655" y="595"/>
                </a:cubicBezTo>
                <a:lnTo>
                  <a:pt x="613" y="636"/>
                </a:lnTo>
                <a:lnTo>
                  <a:pt x="602" y="625"/>
                </a:lnTo>
                <a:lnTo>
                  <a:pt x="644" y="583"/>
                </a:lnTo>
                <a:lnTo>
                  <a:pt x="627" y="566"/>
                </a:lnTo>
                <a:lnTo>
                  <a:pt x="610" y="583"/>
                </a:lnTo>
                <a:lnTo>
                  <a:pt x="615" y="588"/>
                </a:lnTo>
                <a:lnTo>
                  <a:pt x="603" y="600"/>
                </a:lnTo>
                <a:lnTo>
                  <a:pt x="556" y="552"/>
                </a:lnTo>
                <a:lnTo>
                  <a:pt x="624" y="484"/>
                </a:lnTo>
                <a:lnTo>
                  <a:pt x="671" y="531"/>
                </a:lnTo>
                <a:lnTo>
                  <a:pt x="659" y="543"/>
                </a:lnTo>
                <a:lnTo>
                  <a:pt x="655" y="538"/>
                </a:lnTo>
                <a:lnTo>
                  <a:pt x="639" y="554"/>
                </a:lnTo>
                <a:lnTo>
                  <a:pt x="656" y="572"/>
                </a:lnTo>
                <a:lnTo>
                  <a:pt x="698" y="530"/>
                </a:lnTo>
                <a:lnTo>
                  <a:pt x="709" y="541"/>
                </a:lnTo>
                <a:lnTo>
                  <a:pt x="668" y="581"/>
                </a:lnTo>
                <a:cubicBezTo>
                  <a:pt x="693" y="586"/>
                  <a:pt x="720" y="582"/>
                  <a:pt x="746" y="571"/>
                </a:cubicBezTo>
                <a:lnTo>
                  <a:pt x="755" y="588"/>
                </a:lnTo>
                <a:cubicBezTo>
                  <a:pt x="733" y="598"/>
                  <a:pt x="709" y="602"/>
                  <a:pt x="682" y="598"/>
                </a:cubicBezTo>
                <a:lnTo>
                  <a:pt x="722" y="638"/>
                </a:lnTo>
                <a:lnTo>
                  <a:pt x="711" y="650"/>
                </a:lnTo>
                <a:lnTo>
                  <a:pt x="671" y="610"/>
                </a:lnTo>
                <a:close/>
                <a:moveTo>
                  <a:pt x="548" y="562"/>
                </a:moveTo>
                <a:cubicBezTo>
                  <a:pt x="556" y="571"/>
                  <a:pt x="562" y="584"/>
                  <a:pt x="569" y="601"/>
                </a:cubicBezTo>
                <a:lnTo>
                  <a:pt x="572" y="600"/>
                </a:lnTo>
                <a:cubicBezTo>
                  <a:pt x="575" y="600"/>
                  <a:pt x="575" y="602"/>
                  <a:pt x="573" y="605"/>
                </a:cubicBezTo>
                <a:lnTo>
                  <a:pt x="664" y="696"/>
                </a:lnTo>
                <a:lnTo>
                  <a:pt x="653" y="708"/>
                </a:lnTo>
                <a:lnTo>
                  <a:pt x="580" y="635"/>
                </a:lnTo>
                <a:cubicBezTo>
                  <a:pt x="582" y="643"/>
                  <a:pt x="583" y="651"/>
                  <a:pt x="583" y="660"/>
                </a:cubicBezTo>
                <a:lnTo>
                  <a:pt x="564" y="656"/>
                </a:lnTo>
                <a:cubicBezTo>
                  <a:pt x="564" y="628"/>
                  <a:pt x="553" y="598"/>
                  <a:pt x="530" y="565"/>
                </a:cubicBezTo>
                <a:lnTo>
                  <a:pt x="547" y="557"/>
                </a:lnTo>
                <a:cubicBezTo>
                  <a:pt x="550" y="557"/>
                  <a:pt x="551" y="559"/>
                  <a:pt x="548" y="562"/>
                </a:cubicBezTo>
                <a:close/>
                <a:moveTo>
                  <a:pt x="578" y="552"/>
                </a:moveTo>
                <a:lnTo>
                  <a:pt x="599" y="572"/>
                </a:lnTo>
                <a:lnTo>
                  <a:pt x="644" y="527"/>
                </a:lnTo>
                <a:lnTo>
                  <a:pt x="623" y="507"/>
                </a:lnTo>
                <a:lnTo>
                  <a:pt x="578" y="552"/>
                </a:lnTo>
                <a:close/>
                <a:moveTo>
                  <a:pt x="768" y="431"/>
                </a:moveTo>
                <a:lnTo>
                  <a:pt x="783" y="446"/>
                </a:lnTo>
                <a:cubicBezTo>
                  <a:pt x="798" y="461"/>
                  <a:pt x="809" y="477"/>
                  <a:pt x="815" y="494"/>
                </a:cubicBezTo>
                <a:cubicBezTo>
                  <a:pt x="828" y="495"/>
                  <a:pt x="841" y="489"/>
                  <a:pt x="853" y="476"/>
                </a:cubicBezTo>
                <a:lnTo>
                  <a:pt x="899" y="430"/>
                </a:lnTo>
                <a:lnTo>
                  <a:pt x="908" y="444"/>
                </a:lnTo>
                <a:lnTo>
                  <a:pt x="864" y="488"/>
                </a:lnTo>
                <a:cubicBezTo>
                  <a:pt x="848" y="503"/>
                  <a:pt x="833" y="510"/>
                  <a:pt x="819" y="508"/>
                </a:cubicBezTo>
                <a:cubicBezTo>
                  <a:pt x="820" y="521"/>
                  <a:pt x="819" y="533"/>
                  <a:pt x="817" y="545"/>
                </a:cubicBezTo>
                <a:lnTo>
                  <a:pt x="801" y="541"/>
                </a:lnTo>
                <a:cubicBezTo>
                  <a:pt x="804" y="529"/>
                  <a:pt x="805" y="517"/>
                  <a:pt x="803" y="506"/>
                </a:cubicBezTo>
                <a:cubicBezTo>
                  <a:pt x="786" y="501"/>
                  <a:pt x="771" y="494"/>
                  <a:pt x="759" y="485"/>
                </a:cubicBezTo>
                <a:lnTo>
                  <a:pt x="766" y="474"/>
                </a:lnTo>
                <a:cubicBezTo>
                  <a:pt x="775" y="481"/>
                  <a:pt x="786" y="486"/>
                  <a:pt x="798" y="490"/>
                </a:cubicBezTo>
                <a:cubicBezTo>
                  <a:pt x="792" y="478"/>
                  <a:pt x="783" y="466"/>
                  <a:pt x="770" y="452"/>
                </a:cubicBezTo>
                <a:lnTo>
                  <a:pt x="758" y="464"/>
                </a:lnTo>
                <a:lnTo>
                  <a:pt x="760" y="473"/>
                </a:lnTo>
                <a:lnTo>
                  <a:pt x="745" y="479"/>
                </a:lnTo>
                <a:lnTo>
                  <a:pt x="725" y="419"/>
                </a:lnTo>
                <a:lnTo>
                  <a:pt x="709" y="436"/>
                </a:lnTo>
                <a:lnTo>
                  <a:pt x="698" y="425"/>
                </a:lnTo>
                <a:lnTo>
                  <a:pt x="719" y="404"/>
                </a:lnTo>
                <a:lnTo>
                  <a:pt x="718" y="399"/>
                </a:lnTo>
                <a:lnTo>
                  <a:pt x="734" y="396"/>
                </a:lnTo>
                <a:cubicBezTo>
                  <a:pt x="736" y="396"/>
                  <a:pt x="736" y="398"/>
                  <a:pt x="734" y="402"/>
                </a:cubicBezTo>
                <a:lnTo>
                  <a:pt x="751" y="449"/>
                </a:lnTo>
                <a:lnTo>
                  <a:pt x="768" y="431"/>
                </a:lnTo>
                <a:close/>
                <a:moveTo>
                  <a:pt x="811" y="408"/>
                </a:moveTo>
                <a:lnTo>
                  <a:pt x="821" y="417"/>
                </a:lnTo>
                <a:lnTo>
                  <a:pt x="842" y="395"/>
                </a:lnTo>
                <a:lnTo>
                  <a:pt x="852" y="404"/>
                </a:lnTo>
                <a:lnTo>
                  <a:pt x="830" y="426"/>
                </a:lnTo>
                <a:lnTo>
                  <a:pt x="840" y="436"/>
                </a:lnTo>
                <a:lnTo>
                  <a:pt x="866" y="410"/>
                </a:lnTo>
                <a:lnTo>
                  <a:pt x="875" y="419"/>
                </a:lnTo>
                <a:lnTo>
                  <a:pt x="849" y="445"/>
                </a:lnTo>
                <a:lnTo>
                  <a:pt x="863" y="459"/>
                </a:lnTo>
                <a:lnTo>
                  <a:pt x="853" y="469"/>
                </a:lnTo>
                <a:lnTo>
                  <a:pt x="839" y="455"/>
                </a:lnTo>
                <a:lnTo>
                  <a:pt x="818" y="476"/>
                </a:lnTo>
                <a:lnTo>
                  <a:pt x="809" y="467"/>
                </a:lnTo>
                <a:lnTo>
                  <a:pt x="830" y="446"/>
                </a:lnTo>
                <a:lnTo>
                  <a:pt x="820" y="436"/>
                </a:lnTo>
                <a:lnTo>
                  <a:pt x="802" y="454"/>
                </a:lnTo>
                <a:lnTo>
                  <a:pt x="792" y="445"/>
                </a:lnTo>
                <a:lnTo>
                  <a:pt x="811" y="427"/>
                </a:lnTo>
                <a:lnTo>
                  <a:pt x="802" y="418"/>
                </a:lnTo>
                <a:lnTo>
                  <a:pt x="783" y="437"/>
                </a:lnTo>
                <a:lnTo>
                  <a:pt x="774" y="427"/>
                </a:lnTo>
                <a:lnTo>
                  <a:pt x="792" y="408"/>
                </a:lnTo>
                <a:lnTo>
                  <a:pt x="783" y="399"/>
                </a:lnTo>
                <a:lnTo>
                  <a:pt x="758" y="423"/>
                </a:lnTo>
                <a:lnTo>
                  <a:pt x="749" y="414"/>
                </a:lnTo>
                <a:lnTo>
                  <a:pt x="774" y="390"/>
                </a:lnTo>
                <a:lnTo>
                  <a:pt x="765" y="381"/>
                </a:lnTo>
                <a:lnTo>
                  <a:pt x="746" y="400"/>
                </a:lnTo>
                <a:lnTo>
                  <a:pt x="737" y="391"/>
                </a:lnTo>
                <a:lnTo>
                  <a:pt x="756" y="372"/>
                </a:lnTo>
                <a:lnTo>
                  <a:pt x="743" y="359"/>
                </a:lnTo>
                <a:lnTo>
                  <a:pt x="752" y="350"/>
                </a:lnTo>
                <a:cubicBezTo>
                  <a:pt x="756" y="347"/>
                  <a:pt x="757" y="348"/>
                  <a:pt x="756" y="353"/>
                </a:cubicBezTo>
                <a:lnTo>
                  <a:pt x="765" y="362"/>
                </a:lnTo>
                <a:lnTo>
                  <a:pt x="787" y="340"/>
                </a:lnTo>
                <a:lnTo>
                  <a:pt x="805" y="358"/>
                </a:lnTo>
                <a:lnTo>
                  <a:pt x="813" y="350"/>
                </a:lnTo>
                <a:lnTo>
                  <a:pt x="822" y="359"/>
                </a:lnTo>
                <a:lnTo>
                  <a:pt x="814" y="367"/>
                </a:lnTo>
                <a:lnTo>
                  <a:pt x="833" y="386"/>
                </a:lnTo>
                <a:lnTo>
                  <a:pt x="811" y="408"/>
                </a:lnTo>
                <a:close/>
                <a:moveTo>
                  <a:pt x="792" y="389"/>
                </a:moveTo>
                <a:lnTo>
                  <a:pt x="802" y="399"/>
                </a:lnTo>
                <a:lnTo>
                  <a:pt x="814" y="387"/>
                </a:lnTo>
                <a:lnTo>
                  <a:pt x="805" y="377"/>
                </a:lnTo>
                <a:lnTo>
                  <a:pt x="792" y="389"/>
                </a:lnTo>
                <a:close/>
                <a:moveTo>
                  <a:pt x="775" y="371"/>
                </a:moveTo>
                <a:lnTo>
                  <a:pt x="783" y="380"/>
                </a:lnTo>
                <a:lnTo>
                  <a:pt x="795" y="368"/>
                </a:lnTo>
                <a:lnTo>
                  <a:pt x="787" y="359"/>
                </a:lnTo>
                <a:lnTo>
                  <a:pt x="775" y="371"/>
                </a:lnTo>
                <a:close/>
                <a:moveTo>
                  <a:pt x="807" y="552"/>
                </a:moveTo>
                <a:lnTo>
                  <a:pt x="795" y="563"/>
                </a:lnTo>
                <a:lnTo>
                  <a:pt x="725" y="493"/>
                </a:lnTo>
                <a:cubicBezTo>
                  <a:pt x="728" y="504"/>
                  <a:pt x="730" y="513"/>
                  <a:pt x="730" y="522"/>
                </a:cubicBezTo>
                <a:lnTo>
                  <a:pt x="713" y="517"/>
                </a:lnTo>
                <a:cubicBezTo>
                  <a:pt x="709" y="487"/>
                  <a:pt x="695" y="457"/>
                  <a:pt x="671" y="426"/>
                </a:cubicBezTo>
                <a:lnTo>
                  <a:pt x="688" y="417"/>
                </a:lnTo>
                <a:cubicBezTo>
                  <a:pt x="691" y="417"/>
                  <a:pt x="691" y="418"/>
                  <a:pt x="689" y="421"/>
                </a:cubicBezTo>
                <a:cubicBezTo>
                  <a:pt x="699" y="437"/>
                  <a:pt x="707" y="449"/>
                  <a:pt x="712" y="459"/>
                </a:cubicBezTo>
                <a:lnTo>
                  <a:pt x="715" y="457"/>
                </a:lnTo>
                <a:cubicBezTo>
                  <a:pt x="717" y="457"/>
                  <a:pt x="718" y="459"/>
                  <a:pt x="717" y="462"/>
                </a:cubicBezTo>
                <a:lnTo>
                  <a:pt x="807" y="552"/>
                </a:lnTo>
                <a:close/>
                <a:moveTo>
                  <a:pt x="922" y="225"/>
                </a:moveTo>
                <a:lnTo>
                  <a:pt x="950" y="197"/>
                </a:lnTo>
                <a:lnTo>
                  <a:pt x="982" y="229"/>
                </a:lnTo>
                <a:lnTo>
                  <a:pt x="970" y="240"/>
                </a:lnTo>
                <a:lnTo>
                  <a:pt x="949" y="219"/>
                </a:lnTo>
                <a:lnTo>
                  <a:pt x="848" y="321"/>
                </a:lnTo>
                <a:lnTo>
                  <a:pt x="871" y="343"/>
                </a:lnTo>
                <a:lnTo>
                  <a:pt x="859" y="354"/>
                </a:lnTo>
                <a:lnTo>
                  <a:pt x="826" y="321"/>
                </a:lnTo>
                <a:lnTo>
                  <a:pt x="909" y="238"/>
                </a:lnTo>
                <a:lnTo>
                  <a:pt x="896" y="201"/>
                </a:lnTo>
                <a:lnTo>
                  <a:pt x="914" y="194"/>
                </a:lnTo>
                <a:cubicBezTo>
                  <a:pt x="917" y="195"/>
                  <a:pt x="918" y="196"/>
                  <a:pt x="915" y="199"/>
                </a:cubicBezTo>
                <a:lnTo>
                  <a:pt x="922" y="225"/>
                </a:lnTo>
                <a:close/>
                <a:moveTo>
                  <a:pt x="862" y="236"/>
                </a:moveTo>
                <a:cubicBezTo>
                  <a:pt x="875" y="237"/>
                  <a:pt x="885" y="239"/>
                  <a:pt x="891" y="242"/>
                </a:cubicBezTo>
                <a:lnTo>
                  <a:pt x="886" y="260"/>
                </a:lnTo>
                <a:cubicBezTo>
                  <a:pt x="876" y="256"/>
                  <a:pt x="866" y="254"/>
                  <a:pt x="857" y="253"/>
                </a:cubicBezTo>
                <a:lnTo>
                  <a:pt x="862" y="236"/>
                </a:lnTo>
                <a:close/>
                <a:moveTo>
                  <a:pt x="924" y="306"/>
                </a:moveTo>
                <a:lnTo>
                  <a:pt x="934" y="296"/>
                </a:lnTo>
                <a:lnTo>
                  <a:pt x="941" y="270"/>
                </a:lnTo>
                <a:lnTo>
                  <a:pt x="880" y="331"/>
                </a:lnTo>
                <a:lnTo>
                  <a:pt x="871" y="322"/>
                </a:lnTo>
                <a:lnTo>
                  <a:pt x="942" y="251"/>
                </a:lnTo>
                <a:lnTo>
                  <a:pt x="942" y="248"/>
                </a:lnTo>
                <a:lnTo>
                  <a:pt x="961" y="247"/>
                </a:lnTo>
                <a:cubicBezTo>
                  <a:pt x="964" y="247"/>
                  <a:pt x="963" y="249"/>
                  <a:pt x="960" y="252"/>
                </a:cubicBezTo>
                <a:cubicBezTo>
                  <a:pt x="956" y="271"/>
                  <a:pt x="951" y="288"/>
                  <a:pt x="945" y="303"/>
                </a:cubicBezTo>
                <a:lnTo>
                  <a:pt x="950" y="309"/>
                </a:lnTo>
                <a:lnTo>
                  <a:pt x="1010" y="249"/>
                </a:lnTo>
                <a:lnTo>
                  <a:pt x="1021" y="260"/>
                </a:lnTo>
                <a:lnTo>
                  <a:pt x="961" y="320"/>
                </a:lnTo>
                <a:lnTo>
                  <a:pt x="991" y="349"/>
                </a:lnTo>
                <a:cubicBezTo>
                  <a:pt x="997" y="355"/>
                  <a:pt x="997" y="362"/>
                  <a:pt x="991" y="368"/>
                </a:cubicBezTo>
                <a:lnTo>
                  <a:pt x="975" y="383"/>
                </a:lnTo>
                <a:lnTo>
                  <a:pt x="960" y="373"/>
                </a:lnTo>
                <a:lnTo>
                  <a:pt x="973" y="360"/>
                </a:lnTo>
                <a:cubicBezTo>
                  <a:pt x="975" y="358"/>
                  <a:pt x="975" y="357"/>
                  <a:pt x="973" y="355"/>
                </a:cubicBezTo>
                <a:lnTo>
                  <a:pt x="950" y="332"/>
                </a:lnTo>
                <a:lnTo>
                  <a:pt x="890" y="391"/>
                </a:lnTo>
                <a:lnTo>
                  <a:pt x="879" y="380"/>
                </a:lnTo>
                <a:lnTo>
                  <a:pt x="939" y="321"/>
                </a:lnTo>
                <a:lnTo>
                  <a:pt x="924" y="306"/>
                </a:lnTo>
                <a:close/>
                <a:moveTo>
                  <a:pt x="852" y="294"/>
                </a:moveTo>
                <a:cubicBezTo>
                  <a:pt x="842" y="290"/>
                  <a:pt x="833" y="288"/>
                  <a:pt x="826" y="288"/>
                </a:cubicBezTo>
                <a:lnTo>
                  <a:pt x="830" y="271"/>
                </a:lnTo>
                <a:cubicBezTo>
                  <a:pt x="839" y="271"/>
                  <a:pt x="848" y="273"/>
                  <a:pt x="858" y="275"/>
                </a:cubicBezTo>
                <a:lnTo>
                  <a:pt x="852" y="294"/>
                </a:lnTo>
                <a:close/>
                <a:moveTo>
                  <a:pt x="1114" y="246"/>
                </a:moveTo>
                <a:lnTo>
                  <a:pt x="1103" y="258"/>
                </a:lnTo>
                <a:lnTo>
                  <a:pt x="1044" y="199"/>
                </a:lnTo>
                <a:cubicBezTo>
                  <a:pt x="1048" y="213"/>
                  <a:pt x="1051" y="228"/>
                  <a:pt x="1052" y="245"/>
                </a:cubicBezTo>
                <a:lnTo>
                  <a:pt x="1034" y="244"/>
                </a:lnTo>
                <a:cubicBezTo>
                  <a:pt x="1034" y="212"/>
                  <a:pt x="1029" y="188"/>
                  <a:pt x="1018" y="174"/>
                </a:cubicBezTo>
                <a:lnTo>
                  <a:pt x="995" y="196"/>
                </a:lnTo>
                <a:lnTo>
                  <a:pt x="984" y="186"/>
                </a:lnTo>
                <a:lnTo>
                  <a:pt x="1007" y="163"/>
                </a:lnTo>
                <a:lnTo>
                  <a:pt x="990" y="145"/>
                </a:lnTo>
                <a:cubicBezTo>
                  <a:pt x="984" y="154"/>
                  <a:pt x="978" y="161"/>
                  <a:pt x="973" y="168"/>
                </a:cubicBezTo>
                <a:lnTo>
                  <a:pt x="960" y="160"/>
                </a:lnTo>
                <a:cubicBezTo>
                  <a:pt x="975" y="142"/>
                  <a:pt x="988" y="122"/>
                  <a:pt x="998" y="103"/>
                </a:cubicBezTo>
                <a:lnTo>
                  <a:pt x="1013" y="107"/>
                </a:lnTo>
                <a:cubicBezTo>
                  <a:pt x="1016" y="109"/>
                  <a:pt x="1016" y="111"/>
                  <a:pt x="1011" y="114"/>
                </a:cubicBezTo>
                <a:cubicBezTo>
                  <a:pt x="1007" y="120"/>
                  <a:pt x="1003" y="126"/>
                  <a:pt x="999" y="132"/>
                </a:cubicBezTo>
                <a:lnTo>
                  <a:pt x="1019" y="151"/>
                </a:lnTo>
                <a:lnTo>
                  <a:pt x="1042" y="128"/>
                </a:lnTo>
                <a:lnTo>
                  <a:pt x="1053" y="139"/>
                </a:lnTo>
                <a:lnTo>
                  <a:pt x="1030" y="162"/>
                </a:lnTo>
                <a:lnTo>
                  <a:pt x="1040" y="172"/>
                </a:lnTo>
                <a:cubicBezTo>
                  <a:pt x="1055" y="169"/>
                  <a:pt x="1067" y="166"/>
                  <a:pt x="1077" y="165"/>
                </a:cubicBezTo>
                <a:lnTo>
                  <a:pt x="1082" y="183"/>
                </a:lnTo>
                <a:cubicBezTo>
                  <a:pt x="1073" y="182"/>
                  <a:pt x="1063" y="182"/>
                  <a:pt x="1051" y="183"/>
                </a:cubicBezTo>
                <a:lnTo>
                  <a:pt x="1114" y="246"/>
                </a:lnTo>
                <a:close/>
                <a:moveTo>
                  <a:pt x="1129" y="138"/>
                </a:moveTo>
                <a:lnTo>
                  <a:pt x="1048" y="57"/>
                </a:lnTo>
                <a:lnTo>
                  <a:pt x="1058" y="46"/>
                </a:lnTo>
                <a:cubicBezTo>
                  <a:pt x="1062" y="43"/>
                  <a:pt x="1063" y="44"/>
                  <a:pt x="1063" y="49"/>
                </a:cubicBezTo>
                <a:lnTo>
                  <a:pt x="1138" y="124"/>
                </a:lnTo>
                <a:lnTo>
                  <a:pt x="1152" y="103"/>
                </a:lnTo>
                <a:lnTo>
                  <a:pt x="1165" y="113"/>
                </a:lnTo>
                <a:lnTo>
                  <a:pt x="1149" y="136"/>
                </a:lnTo>
                <a:lnTo>
                  <a:pt x="1187" y="174"/>
                </a:lnTo>
                <a:lnTo>
                  <a:pt x="1176" y="185"/>
                </a:lnTo>
                <a:lnTo>
                  <a:pt x="1140" y="149"/>
                </a:lnTo>
                <a:lnTo>
                  <a:pt x="1106" y="199"/>
                </a:lnTo>
                <a:lnTo>
                  <a:pt x="1092" y="189"/>
                </a:lnTo>
                <a:lnTo>
                  <a:pt x="1129" y="138"/>
                </a:lnTo>
                <a:close/>
                <a:moveTo>
                  <a:pt x="1038" y="103"/>
                </a:moveTo>
                <a:cubicBezTo>
                  <a:pt x="1049" y="98"/>
                  <a:pt x="1060" y="95"/>
                  <a:pt x="1069" y="94"/>
                </a:cubicBezTo>
                <a:lnTo>
                  <a:pt x="1073" y="111"/>
                </a:lnTo>
                <a:cubicBezTo>
                  <a:pt x="1058" y="114"/>
                  <a:pt x="1048" y="117"/>
                  <a:pt x="1043" y="119"/>
                </a:cubicBezTo>
                <a:lnTo>
                  <a:pt x="1038" y="103"/>
                </a:lnTo>
                <a:close/>
                <a:moveTo>
                  <a:pt x="1067" y="137"/>
                </a:moveTo>
                <a:cubicBezTo>
                  <a:pt x="1076" y="134"/>
                  <a:pt x="1086" y="131"/>
                  <a:pt x="1098" y="129"/>
                </a:cubicBezTo>
                <a:lnTo>
                  <a:pt x="1102" y="147"/>
                </a:lnTo>
                <a:cubicBezTo>
                  <a:pt x="1091" y="148"/>
                  <a:pt x="1081" y="151"/>
                  <a:pt x="1071" y="154"/>
                </a:cubicBezTo>
                <a:lnTo>
                  <a:pt x="1067" y="137"/>
                </a:lnTo>
                <a:close/>
                <a:moveTo>
                  <a:pt x="1223" y="75"/>
                </a:moveTo>
                <a:cubicBezTo>
                  <a:pt x="1228" y="89"/>
                  <a:pt x="1231" y="107"/>
                  <a:pt x="1233" y="127"/>
                </a:cubicBezTo>
                <a:lnTo>
                  <a:pt x="1220" y="127"/>
                </a:lnTo>
                <a:cubicBezTo>
                  <a:pt x="1219" y="107"/>
                  <a:pt x="1216" y="91"/>
                  <a:pt x="1212" y="79"/>
                </a:cubicBezTo>
                <a:cubicBezTo>
                  <a:pt x="1207" y="65"/>
                  <a:pt x="1199" y="53"/>
                  <a:pt x="1189" y="43"/>
                </a:cubicBezTo>
                <a:cubicBezTo>
                  <a:pt x="1177" y="31"/>
                  <a:pt x="1164" y="22"/>
                  <a:pt x="1151" y="18"/>
                </a:cubicBezTo>
                <a:cubicBezTo>
                  <a:pt x="1139" y="14"/>
                  <a:pt x="1124" y="12"/>
                  <a:pt x="1106" y="13"/>
                </a:cubicBezTo>
                <a:lnTo>
                  <a:pt x="1106" y="1"/>
                </a:lnTo>
                <a:cubicBezTo>
                  <a:pt x="1125" y="0"/>
                  <a:pt x="1141" y="2"/>
                  <a:pt x="1154" y="6"/>
                </a:cubicBezTo>
                <a:cubicBezTo>
                  <a:pt x="1170" y="12"/>
                  <a:pt x="1184" y="21"/>
                  <a:pt x="1198" y="34"/>
                </a:cubicBezTo>
                <a:cubicBezTo>
                  <a:pt x="1209" y="46"/>
                  <a:pt x="1218" y="60"/>
                  <a:pt x="1223" y="75"/>
                </a:cubicBez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5" name="Freeform 85"/>
          <p:cNvSpPr>
            <a:spLocks noEditPoints="1"/>
          </p:cNvSpPr>
          <p:nvPr/>
        </p:nvSpPr>
        <p:spPr bwMode="auto">
          <a:xfrm>
            <a:off x="4730750" y="5911850"/>
            <a:ext cx="573088" cy="573088"/>
          </a:xfrm>
          <a:custGeom>
            <a:avLst/>
            <a:gdLst>
              <a:gd name="T0" fmla="*/ 2147483647 w 961"/>
              <a:gd name="T1" fmla="*/ 2147483647 h 963"/>
              <a:gd name="T2" fmla="*/ 2147483647 w 961"/>
              <a:gd name="T3" fmla="*/ 2147483647 h 963"/>
              <a:gd name="T4" fmla="*/ 2147483647 w 961"/>
              <a:gd name="T5" fmla="*/ 2147483647 h 963"/>
              <a:gd name="T6" fmla="*/ 2147483647 w 961"/>
              <a:gd name="T7" fmla="*/ 2147483647 h 963"/>
              <a:gd name="T8" fmla="*/ 2147483647 w 961"/>
              <a:gd name="T9" fmla="*/ 2147483647 h 963"/>
              <a:gd name="T10" fmla="*/ 2147483647 w 961"/>
              <a:gd name="T11" fmla="*/ 2147483647 h 963"/>
              <a:gd name="T12" fmla="*/ 0 w 961"/>
              <a:gd name="T13" fmla="*/ 2147483647 h 963"/>
              <a:gd name="T14" fmla="*/ 2147483647 w 961"/>
              <a:gd name="T15" fmla="*/ 2147483647 h 963"/>
              <a:gd name="T16" fmla="*/ 2147483647 w 961"/>
              <a:gd name="T17" fmla="*/ 2147483647 h 963"/>
              <a:gd name="T18" fmla="*/ 2147483647 w 961"/>
              <a:gd name="T19" fmla="*/ 2147483647 h 963"/>
              <a:gd name="T20" fmla="*/ 2147483647 w 961"/>
              <a:gd name="T21" fmla="*/ 2147483647 h 963"/>
              <a:gd name="T22" fmla="*/ 2147483647 w 961"/>
              <a:gd name="T23" fmla="*/ 2147483647 h 963"/>
              <a:gd name="T24" fmla="*/ 2147483647 w 961"/>
              <a:gd name="T25" fmla="*/ 2147483647 h 963"/>
              <a:gd name="T26" fmla="*/ 2147483647 w 961"/>
              <a:gd name="T27" fmla="*/ 2147483647 h 963"/>
              <a:gd name="T28" fmla="*/ 2147483647 w 961"/>
              <a:gd name="T29" fmla="*/ 2147483647 h 963"/>
              <a:gd name="T30" fmla="*/ 2147483647 w 961"/>
              <a:gd name="T31" fmla="*/ 2147483647 h 963"/>
              <a:gd name="T32" fmla="*/ 2147483647 w 961"/>
              <a:gd name="T33" fmla="*/ 2147483647 h 963"/>
              <a:gd name="T34" fmla="*/ 2147483647 w 961"/>
              <a:gd name="T35" fmla="*/ 2147483647 h 963"/>
              <a:gd name="T36" fmla="*/ 2147483647 w 961"/>
              <a:gd name="T37" fmla="*/ 2147483647 h 963"/>
              <a:gd name="T38" fmla="*/ 2147483647 w 961"/>
              <a:gd name="T39" fmla="*/ 2147483647 h 963"/>
              <a:gd name="T40" fmla="*/ 2147483647 w 961"/>
              <a:gd name="T41" fmla="*/ 2147483647 h 963"/>
              <a:gd name="T42" fmla="*/ 2147483647 w 961"/>
              <a:gd name="T43" fmla="*/ 2147483647 h 963"/>
              <a:gd name="T44" fmla="*/ 2147483647 w 961"/>
              <a:gd name="T45" fmla="*/ 2147483647 h 963"/>
              <a:gd name="T46" fmla="*/ 2147483647 w 961"/>
              <a:gd name="T47" fmla="*/ 2147483647 h 963"/>
              <a:gd name="T48" fmla="*/ 2147483647 w 961"/>
              <a:gd name="T49" fmla="*/ 2147483647 h 963"/>
              <a:gd name="T50" fmla="*/ 2147483647 w 961"/>
              <a:gd name="T51" fmla="*/ 2147483647 h 963"/>
              <a:gd name="T52" fmla="*/ 2147483647 w 961"/>
              <a:gd name="T53" fmla="*/ 2147483647 h 963"/>
              <a:gd name="T54" fmla="*/ 2147483647 w 961"/>
              <a:gd name="T55" fmla="*/ 2147483647 h 963"/>
              <a:gd name="T56" fmla="*/ 2147483647 w 961"/>
              <a:gd name="T57" fmla="*/ 2147483647 h 963"/>
              <a:gd name="T58" fmla="*/ 2147483647 w 961"/>
              <a:gd name="T59" fmla="*/ 2147483647 h 963"/>
              <a:gd name="T60" fmla="*/ 2147483647 w 961"/>
              <a:gd name="T61" fmla="*/ 2147483647 h 963"/>
              <a:gd name="T62" fmla="*/ 2147483647 w 961"/>
              <a:gd name="T63" fmla="*/ 2147483647 h 963"/>
              <a:gd name="T64" fmla="*/ 2147483647 w 961"/>
              <a:gd name="T65" fmla="*/ 2147483647 h 963"/>
              <a:gd name="T66" fmla="*/ 2147483647 w 961"/>
              <a:gd name="T67" fmla="*/ 2147483647 h 963"/>
              <a:gd name="T68" fmla="*/ 2147483647 w 961"/>
              <a:gd name="T69" fmla="*/ 2147483647 h 963"/>
              <a:gd name="T70" fmla="*/ 2147483647 w 961"/>
              <a:gd name="T71" fmla="*/ 2147483647 h 963"/>
              <a:gd name="T72" fmla="*/ 2147483647 w 961"/>
              <a:gd name="T73" fmla="*/ 2147483647 h 963"/>
              <a:gd name="T74" fmla="*/ 2147483647 w 961"/>
              <a:gd name="T75" fmla="*/ 2147483647 h 963"/>
              <a:gd name="T76" fmla="*/ 2147483647 w 961"/>
              <a:gd name="T77" fmla="*/ 2147483647 h 963"/>
              <a:gd name="T78" fmla="*/ 2147483647 w 961"/>
              <a:gd name="T79" fmla="*/ 2147483647 h 963"/>
              <a:gd name="T80" fmla="*/ 2147483647 w 961"/>
              <a:gd name="T81" fmla="*/ 2147483647 h 963"/>
              <a:gd name="T82" fmla="*/ 2147483647 w 961"/>
              <a:gd name="T83" fmla="*/ 2147483647 h 963"/>
              <a:gd name="T84" fmla="*/ 2147483647 w 961"/>
              <a:gd name="T85" fmla="*/ 2147483647 h 963"/>
              <a:gd name="T86" fmla="*/ 2147483647 w 961"/>
              <a:gd name="T87" fmla="*/ 2147483647 h 963"/>
              <a:gd name="T88" fmla="*/ 2147483647 w 961"/>
              <a:gd name="T89" fmla="*/ 2147483647 h 963"/>
              <a:gd name="T90" fmla="*/ 2147483647 w 961"/>
              <a:gd name="T91" fmla="*/ 2147483647 h 963"/>
              <a:gd name="T92" fmla="*/ 2147483647 w 961"/>
              <a:gd name="T93" fmla="*/ 2147483647 h 963"/>
              <a:gd name="T94" fmla="*/ 2147483647 w 961"/>
              <a:gd name="T95" fmla="*/ 0 h 963"/>
              <a:gd name="T96" fmla="*/ 2147483647 w 961"/>
              <a:gd name="T97" fmla="*/ 2147483647 h 963"/>
              <a:gd name="T98" fmla="*/ 2147483647 w 961"/>
              <a:gd name="T99" fmla="*/ 2147483647 h 963"/>
              <a:gd name="T100" fmla="*/ 2147483647 w 961"/>
              <a:gd name="T101" fmla="*/ 2147483647 h 963"/>
              <a:gd name="T102" fmla="*/ 2147483647 w 961"/>
              <a:gd name="T103" fmla="*/ 2147483647 h 963"/>
              <a:gd name="T104" fmla="*/ 2147483647 w 961"/>
              <a:gd name="T105" fmla="*/ 2147483647 h 963"/>
              <a:gd name="T106" fmla="*/ 2147483647 w 961"/>
              <a:gd name="T107" fmla="*/ 2147483647 h 963"/>
              <a:gd name="T108" fmla="*/ 2147483647 w 961"/>
              <a:gd name="T109" fmla="*/ 2147483647 h 9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1"/>
              <a:gd name="T166" fmla="*/ 0 h 963"/>
              <a:gd name="T167" fmla="*/ 961 w 961"/>
              <a:gd name="T168" fmla="*/ 963 h 9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1" h="963">
                <a:moveTo>
                  <a:pt x="211" y="889"/>
                </a:moveTo>
                <a:lnTo>
                  <a:pt x="199" y="901"/>
                </a:lnTo>
                <a:lnTo>
                  <a:pt x="170" y="871"/>
                </a:lnTo>
                <a:cubicBezTo>
                  <a:pt x="171" y="891"/>
                  <a:pt x="167" y="910"/>
                  <a:pt x="157" y="928"/>
                </a:cubicBezTo>
                <a:lnTo>
                  <a:pt x="141" y="921"/>
                </a:lnTo>
                <a:cubicBezTo>
                  <a:pt x="154" y="898"/>
                  <a:pt x="159" y="877"/>
                  <a:pt x="155" y="859"/>
                </a:cubicBezTo>
                <a:lnTo>
                  <a:pt x="133" y="880"/>
                </a:lnTo>
                <a:lnTo>
                  <a:pt x="103" y="851"/>
                </a:lnTo>
                <a:lnTo>
                  <a:pt x="165" y="789"/>
                </a:lnTo>
                <a:lnTo>
                  <a:pt x="193" y="817"/>
                </a:lnTo>
                <a:lnTo>
                  <a:pt x="211" y="816"/>
                </a:lnTo>
                <a:cubicBezTo>
                  <a:pt x="213" y="817"/>
                  <a:pt x="213" y="819"/>
                  <a:pt x="210" y="820"/>
                </a:cubicBezTo>
                <a:cubicBezTo>
                  <a:pt x="207" y="830"/>
                  <a:pt x="204" y="839"/>
                  <a:pt x="200" y="847"/>
                </a:cubicBezTo>
                <a:cubicBezTo>
                  <a:pt x="212" y="844"/>
                  <a:pt x="224" y="839"/>
                  <a:pt x="236" y="832"/>
                </a:cubicBezTo>
                <a:lnTo>
                  <a:pt x="244" y="848"/>
                </a:lnTo>
                <a:cubicBezTo>
                  <a:pt x="223" y="858"/>
                  <a:pt x="202" y="863"/>
                  <a:pt x="183" y="861"/>
                </a:cubicBezTo>
                <a:lnTo>
                  <a:pt x="211" y="889"/>
                </a:lnTo>
                <a:close/>
                <a:moveTo>
                  <a:pt x="188" y="848"/>
                </a:moveTo>
                <a:cubicBezTo>
                  <a:pt x="189" y="843"/>
                  <a:pt x="191" y="834"/>
                  <a:pt x="192" y="821"/>
                </a:cubicBezTo>
                <a:lnTo>
                  <a:pt x="166" y="847"/>
                </a:lnTo>
                <a:cubicBezTo>
                  <a:pt x="174" y="848"/>
                  <a:pt x="181" y="848"/>
                  <a:pt x="188" y="848"/>
                </a:cubicBezTo>
                <a:close/>
                <a:moveTo>
                  <a:pt x="75" y="847"/>
                </a:moveTo>
                <a:lnTo>
                  <a:pt x="161" y="760"/>
                </a:lnTo>
                <a:lnTo>
                  <a:pt x="170" y="770"/>
                </a:lnTo>
                <a:lnTo>
                  <a:pt x="84" y="856"/>
                </a:lnTo>
                <a:lnTo>
                  <a:pt x="75" y="847"/>
                </a:lnTo>
                <a:close/>
                <a:moveTo>
                  <a:pt x="95" y="870"/>
                </a:moveTo>
                <a:lnTo>
                  <a:pt x="81" y="884"/>
                </a:lnTo>
                <a:lnTo>
                  <a:pt x="114" y="916"/>
                </a:lnTo>
                <a:lnTo>
                  <a:pt x="124" y="894"/>
                </a:lnTo>
                <a:lnTo>
                  <a:pt x="137" y="902"/>
                </a:lnTo>
                <a:lnTo>
                  <a:pt x="113" y="959"/>
                </a:lnTo>
                <a:cubicBezTo>
                  <a:pt x="115" y="961"/>
                  <a:pt x="114" y="963"/>
                  <a:pt x="111" y="963"/>
                </a:cubicBezTo>
                <a:lnTo>
                  <a:pt x="93" y="955"/>
                </a:lnTo>
                <a:lnTo>
                  <a:pt x="106" y="932"/>
                </a:lnTo>
                <a:lnTo>
                  <a:pt x="70" y="895"/>
                </a:lnTo>
                <a:lnTo>
                  <a:pt x="56" y="909"/>
                </a:lnTo>
                <a:lnTo>
                  <a:pt x="45" y="898"/>
                </a:lnTo>
                <a:lnTo>
                  <a:pt x="59" y="884"/>
                </a:lnTo>
                <a:lnTo>
                  <a:pt x="27" y="852"/>
                </a:lnTo>
                <a:lnTo>
                  <a:pt x="11" y="868"/>
                </a:lnTo>
                <a:lnTo>
                  <a:pt x="0" y="857"/>
                </a:lnTo>
                <a:lnTo>
                  <a:pt x="43" y="814"/>
                </a:lnTo>
                <a:lnTo>
                  <a:pt x="54" y="825"/>
                </a:lnTo>
                <a:lnTo>
                  <a:pt x="38" y="841"/>
                </a:lnTo>
                <a:lnTo>
                  <a:pt x="71" y="873"/>
                </a:lnTo>
                <a:lnTo>
                  <a:pt x="84" y="859"/>
                </a:lnTo>
                <a:lnTo>
                  <a:pt x="95" y="870"/>
                </a:lnTo>
                <a:close/>
                <a:moveTo>
                  <a:pt x="165" y="807"/>
                </a:moveTo>
                <a:lnTo>
                  <a:pt x="122" y="850"/>
                </a:lnTo>
                <a:lnTo>
                  <a:pt x="134" y="862"/>
                </a:lnTo>
                <a:lnTo>
                  <a:pt x="176" y="819"/>
                </a:lnTo>
                <a:lnTo>
                  <a:pt x="165" y="807"/>
                </a:lnTo>
                <a:close/>
                <a:moveTo>
                  <a:pt x="148" y="760"/>
                </a:moveTo>
                <a:lnTo>
                  <a:pt x="75" y="833"/>
                </a:lnTo>
                <a:lnTo>
                  <a:pt x="41" y="800"/>
                </a:lnTo>
                <a:lnTo>
                  <a:pt x="115" y="726"/>
                </a:lnTo>
                <a:lnTo>
                  <a:pt x="148" y="760"/>
                </a:lnTo>
                <a:close/>
                <a:moveTo>
                  <a:pt x="114" y="745"/>
                </a:moveTo>
                <a:lnTo>
                  <a:pt x="103" y="757"/>
                </a:lnTo>
                <a:lnTo>
                  <a:pt x="118" y="772"/>
                </a:lnTo>
                <a:lnTo>
                  <a:pt x="129" y="760"/>
                </a:lnTo>
                <a:lnTo>
                  <a:pt x="114" y="745"/>
                </a:lnTo>
                <a:close/>
                <a:moveTo>
                  <a:pt x="93" y="767"/>
                </a:moveTo>
                <a:lnTo>
                  <a:pt x="81" y="778"/>
                </a:lnTo>
                <a:lnTo>
                  <a:pt x="96" y="793"/>
                </a:lnTo>
                <a:lnTo>
                  <a:pt x="108" y="782"/>
                </a:lnTo>
                <a:lnTo>
                  <a:pt x="93" y="767"/>
                </a:lnTo>
                <a:close/>
                <a:moveTo>
                  <a:pt x="72" y="788"/>
                </a:moveTo>
                <a:lnTo>
                  <a:pt x="60" y="799"/>
                </a:lnTo>
                <a:lnTo>
                  <a:pt x="75" y="814"/>
                </a:lnTo>
                <a:lnTo>
                  <a:pt x="87" y="803"/>
                </a:lnTo>
                <a:lnTo>
                  <a:pt x="72" y="788"/>
                </a:lnTo>
                <a:close/>
                <a:moveTo>
                  <a:pt x="280" y="749"/>
                </a:moveTo>
                <a:cubicBezTo>
                  <a:pt x="264" y="777"/>
                  <a:pt x="254" y="796"/>
                  <a:pt x="250" y="804"/>
                </a:cubicBezTo>
                <a:cubicBezTo>
                  <a:pt x="252" y="808"/>
                  <a:pt x="251" y="809"/>
                  <a:pt x="247" y="807"/>
                </a:cubicBezTo>
                <a:lnTo>
                  <a:pt x="232" y="799"/>
                </a:lnTo>
                <a:cubicBezTo>
                  <a:pt x="238" y="790"/>
                  <a:pt x="243" y="782"/>
                  <a:pt x="247" y="775"/>
                </a:cubicBezTo>
                <a:lnTo>
                  <a:pt x="197" y="725"/>
                </a:lnTo>
                <a:lnTo>
                  <a:pt x="181" y="741"/>
                </a:lnTo>
                <a:lnTo>
                  <a:pt x="170" y="731"/>
                </a:lnTo>
                <a:lnTo>
                  <a:pt x="187" y="714"/>
                </a:lnTo>
                <a:lnTo>
                  <a:pt x="157" y="685"/>
                </a:lnTo>
                <a:lnTo>
                  <a:pt x="168" y="674"/>
                </a:lnTo>
                <a:cubicBezTo>
                  <a:pt x="172" y="672"/>
                  <a:pt x="173" y="672"/>
                  <a:pt x="172" y="677"/>
                </a:cubicBezTo>
                <a:lnTo>
                  <a:pt x="198" y="703"/>
                </a:lnTo>
                <a:lnTo>
                  <a:pt x="212" y="689"/>
                </a:lnTo>
                <a:lnTo>
                  <a:pt x="217" y="693"/>
                </a:lnTo>
                <a:lnTo>
                  <a:pt x="241" y="670"/>
                </a:lnTo>
                <a:lnTo>
                  <a:pt x="219" y="662"/>
                </a:lnTo>
                <a:lnTo>
                  <a:pt x="209" y="672"/>
                </a:lnTo>
                <a:lnTo>
                  <a:pt x="200" y="663"/>
                </a:lnTo>
                <a:lnTo>
                  <a:pt x="229" y="635"/>
                </a:lnTo>
                <a:lnTo>
                  <a:pt x="213" y="619"/>
                </a:lnTo>
                <a:lnTo>
                  <a:pt x="224" y="608"/>
                </a:lnTo>
                <a:cubicBezTo>
                  <a:pt x="227" y="605"/>
                  <a:pt x="229" y="606"/>
                  <a:pt x="228" y="611"/>
                </a:cubicBezTo>
                <a:lnTo>
                  <a:pt x="240" y="623"/>
                </a:lnTo>
                <a:lnTo>
                  <a:pt x="273" y="590"/>
                </a:lnTo>
                <a:lnTo>
                  <a:pt x="282" y="600"/>
                </a:lnTo>
                <a:lnTo>
                  <a:pt x="268" y="614"/>
                </a:lnTo>
                <a:lnTo>
                  <a:pt x="276" y="635"/>
                </a:lnTo>
                <a:lnTo>
                  <a:pt x="304" y="606"/>
                </a:lnTo>
                <a:lnTo>
                  <a:pt x="313" y="616"/>
                </a:lnTo>
                <a:lnTo>
                  <a:pt x="226" y="702"/>
                </a:lnTo>
                <a:lnTo>
                  <a:pt x="223" y="699"/>
                </a:lnTo>
                <a:lnTo>
                  <a:pt x="209" y="714"/>
                </a:lnTo>
                <a:lnTo>
                  <a:pt x="256" y="760"/>
                </a:lnTo>
                <a:cubicBezTo>
                  <a:pt x="261" y="751"/>
                  <a:pt x="265" y="744"/>
                  <a:pt x="269" y="738"/>
                </a:cubicBezTo>
                <a:lnTo>
                  <a:pt x="280" y="749"/>
                </a:lnTo>
                <a:close/>
                <a:moveTo>
                  <a:pt x="322" y="706"/>
                </a:moveTo>
                <a:lnTo>
                  <a:pt x="310" y="718"/>
                </a:lnTo>
                <a:cubicBezTo>
                  <a:pt x="331" y="741"/>
                  <a:pt x="328" y="766"/>
                  <a:pt x="301" y="795"/>
                </a:cubicBezTo>
                <a:lnTo>
                  <a:pt x="287" y="786"/>
                </a:lnTo>
                <a:cubicBezTo>
                  <a:pt x="309" y="762"/>
                  <a:pt x="313" y="744"/>
                  <a:pt x="299" y="730"/>
                </a:cubicBezTo>
                <a:lnTo>
                  <a:pt x="292" y="736"/>
                </a:lnTo>
                <a:lnTo>
                  <a:pt x="286" y="743"/>
                </a:lnTo>
                <a:lnTo>
                  <a:pt x="243" y="700"/>
                </a:lnTo>
                <a:lnTo>
                  <a:pt x="308" y="636"/>
                </a:lnTo>
                <a:lnTo>
                  <a:pt x="350" y="678"/>
                </a:lnTo>
                <a:lnTo>
                  <a:pt x="334" y="695"/>
                </a:lnTo>
                <a:lnTo>
                  <a:pt x="351" y="712"/>
                </a:lnTo>
                <a:cubicBezTo>
                  <a:pt x="354" y="715"/>
                  <a:pt x="357" y="714"/>
                  <a:pt x="360" y="711"/>
                </a:cubicBezTo>
                <a:lnTo>
                  <a:pt x="366" y="705"/>
                </a:lnTo>
                <a:cubicBezTo>
                  <a:pt x="368" y="703"/>
                  <a:pt x="368" y="701"/>
                  <a:pt x="366" y="698"/>
                </a:cubicBezTo>
                <a:lnTo>
                  <a:pt x="362" y="689"/>
                </a:lnTo>
                <a:lnTo>
                  <a:pt x="377" y="680"/>
                </a:lnTo>
                <a:lnTo>
                  <a:pt x="384" y="693"/>
                </a:lnTo>
                <a:cubicBezTo>
                  <a:pt x="387" y="700"/>
                  <a:pt x="385" y="708"/>
                  <a:pt x="378" y="714"/>
                </a:cubicBezTo>
                <a:lnTo>
                  <a:pt x="365" y="728"/>
                </a:lnTo>
                <a:cubicBezTo>
                  <a:pt x="358" y="735"/>
                  <a:pt x="351" y="735"/>
                  <a:pt x="343" y="728"/>
                </a:cubicBezTo>
                <a:lnTo>
                  <a:pt x="322" y="706"/>
                </a:lnTo>
                <a:close/>
                <a:moveTo>
                  <a:pt x="233" y="649"/>
                </a:moveTo>
                <a:lnTo>
                  <a:pt x="253" y="657"/>
                </a:lnTo>
                <a:lnTo>
                  <a:pt x="263" y="647"/>
                </a:lnTo>
                <a:lnTo>
                  <a:pt x="254" y="628"/>
                </a:lnTo>
                <a:lnTo>
                  <a:pt x="233" y="649"/>
                </a:lnTo>
                <a:close/>
                <a:moveTo>
                  <a:pt x="280" y="713"/>
                </a:moveTo>
                <a:lnTo>
                  <a:pt x="288" y="722"/>
                </a:lnTo>
                <a:lnTo>
                  <a:pt x="330" y="681"/>
                </a:lnTo>
                <a:lnTo>
                  <a:pt x="321" y="672"/>
                </a:lnTo>
                <a:lnTo>
                  <a:pt x="280" y="713"/>
                </a:lnTo>
                <a:close/>
                <a:moveTo>
                  <a:pt x="264" y="698"/>
                </a:moveTo>
                <a:lnTo>
                  <a:pt x="273" y="706"/>
                </a:lnTo>
                <a:lnTo>
                  <a:pt x="314" y="665"/>
                </a:lnTo>
                <a:lnTo>
                  <a:pt x="305" y="656"/>
                </a:lnTo>
                <a:lnTo>
                  <a:pt x="264" y="698"/>
                </a:lnTo>
                <a:close/>
                <a:moveTo>
                  <a:pt x="427" y="600"/>
                </a:moveTo>
                <a:cubicBezTo>
                  <a:pt x="418" y="620"/>
                  <a:pt x="408" y="639"/>
                  <a:pt x="399" y="655"/>
                </a:cubicBezTo>
                <a:cubicBezTo>
                  <a:pt x="400" y="659"/>
                  <a:pt x="400" y="661"/>
                  <a:pt x="397" y="660"/>
                </a:cubicBezTo>
                <a:lnTo>
                  <a:pt x="380" y="651"/>
                </a:lnTo>
                <a:lnTo>
                  <a:pt x="396" y="627"/>
                </a:lnTo>
                <a:lnTo>
                  <a:pt x="364" y="595"/>
                </a:lnTo>
                <a:lnTo>
                  <a:pt x="349" y="611"/>
                </a:lnTo>
                <a:lnTo>
                  <a:pt x="338" y="600"/>
                </a:lnTo>
                <a:lnTo>
                  <a:pt x="353" y="585"/>
                </a:lnTo>
                <a:lnTo>
                  <a:pt x="323" y="554"/>
                </a:lnTo>
                <a:lnTo>
                  <a:pt x="305" y="571"/>
                </a:lnTo>
                <a:lnTo>
                  <a:pt x="295" y="560"/>
                </a:lnTo>
                <a:lnTo>
                  <a:pt x="341" y="514"/>
                </a:lnTo>
                <a:lnTo>
                  <a:pt x="351" y="525"/>
                </a:lnTo>
                <a:lnTo>
                  <a:pt x="334" y="543"/>
                </a:lnTo>
                <a:lnTo>
                  <a:pt x="365" y="573"/>
                </a:lnTo>
                <a:lnTo>
                  <a:pt x="380" y="558"/>
                </a:lnTo>
                <a:lnTo>
                  <a:pt x="391" y="568"/>
                </a:lnTo>
                <a:lnTo>
                  <a:pt x="376" y="584"/>
                </a:lnTo>
                <a:lnTo>
                  <a:pt x="404" y="613"/>
                </a:lnTo>
                <a:cubicBezTo>
                  <a:pt x="407" y="609"/>
                  <a:pt x="411" y="602"/>
                  <a:pt x="416" y="591"/>
                </a:cubicBezTo>
                <a:lnTo>
                  <a:pt x="427" y="600"/>
                </a:lnTo>
                <a:close/>
                <a:moveTo>
                  <a:pt x="446" y="528"/>
                </a:moveTo>
                <a:lnTo>
                  <a:pt x="462" y="544"/>
                </a:lnTo>
                <a:lnTo>
                  <a:pt x="495" y="512"/>
                </a:lnTo>
                <a:lnTo>
                  <a:pt x="505" y="523"/>
                </a:lnTo>
                <a:lnTo>
                  <a:pt x="473" y="555"/>
                </a:lnTo>
                <a:lnTo>
                  <a:pt x="491" y="573"/>
                </a:lnTo>
                <a:lnTo>
                  <a:pt x="529" y="535"/>
                </a:lnTo>
                <a:lnTo>
                  <a:pt x="540" y="546"/>
                </a:lnTo>
                <a:lnTo>
                  <a:pt x="449" y="637"/>
                </a:lnTo>
                <a:lnTo>
                  <a:pt x="438" y="627"/>
                </a:lnTo>
                <a:lnTo>
                  <a:pt x="481" y="583"/>
                </a:lnTo>
                <a:lnTo>
                  <a:pt x="463" y="565"/>
                </a:lnTo>
                <a:lnTo>
                  <a:pt x="432" y="596"/>
                </a:lnTo>
                <a:lnTo>
                  <a:pt x="422" y="585"/>
                </a:lnTo>
                <a:lnTo>
                  <a:pt x="453" y="554"/>
                </a:lnTo>
                <a:lnTo>
                  <a:pt x="436" y="537"/>
                </a:lnTo>
                <a:lnTo>
                  <a:pt x="415" y="558"/>
                </a:lnTo>
                <a:lnTo>
                  <a:pt x="423" y="566"/>
                </a:lnTo>
                <a:lnTo>
                  <a:pt x="413" y="575"/>
                </a:lnTo>
                <a:lnTo>
                  <a:pt x="342" y="505"/>
                </a:lnTo>
                <a:lnTo>
                  <a:pt x="414" y="433"/>
                </a:lnTo>
                <a:lnTo>
                  <a:pt x="482" y="502"/>
                </a:lnTo>
                <a:lnTo>
                  <a:pt x="472" y="512"/>
                </a:lnTo>
                <a:lnTo>
                  <a:pt x="467" y="506"/>
                </a:lnTo>
                <a:lnTo>
                  <a:pt x="446" y="528"/>
                </a:lnTo>
                <a:close/>
                <a:moveTo>
                  <a:pt x="441" y="480"/>
                </a:moveTo>
                <a:lnTo>
                  <a:pt x="419" y="501"/>
                </a:lnTo>
                <a:lnTo>
                  <a:pt x="436" y="519"/>
                </a:lnTo>
                <a:lnTo>
                  <a:pt x="458" y="497"/>
                </a:lnTo>
                <a:lnTo>
                  <a:pt x="441" y="480"/>
                </a:lnTo>
                <a:close/>
                <a:moveTo>
                  <a:pt x="413" y="452"/>
                </a:moveTo>
                <a:lnTo>
                  <a:pt x="392" y="474"/>
                </a:lnTo>
                <a:lnTo>
                  <a:pt x="410" y="492"/>
                </a:lnTo>
                <a:lnTo>
                  <a:pt x="431" y="471"/>
                </a:lnTo>
                <a:lnTo>
                  <a:pt x="413" y="452"/>
                </a:lnTo>
                <a:close/>
                <a:moveTo>
                  <a:pt x="400" y="502"/>
                </a:moveTo>
                <a:lnTo>
                  <a:pt x="382" y="483"/>
                </a:lnTo>
                <a:lnTo>
                  <a:pt x="361" y="504"/>
                </a:lnTo>
                <a:lnTo>
                  <a:pt x="380" y="523"/>
                </a:lnTo>
                <a:lnTo>
                  <a:pt x="400" y="502"/>
                </a:lnTo>
                <a:close/>
                <a:moveTo>
                  <a:pt x="409" y="511"/>
                </a:moveTo>
                <a:lnTo>
                  <a:pt x="389" y="532"/>
                </a:lnTo>
                <a:lnTo>
                  <a:pt x="406" y="549"/>
                </a:lnTo>
                <a:lnTo>
                  <a:pt x="427" y="528"/>
                </a:lnTo>
                <a:lnTo>
                  <a:pt x="409" y="511"/>
                </a:lnTo>
                <a:close/>
                <a:moveTo>
                  <a:pt x="590" y="450"/>
                </a:moveTo>
                <a:lnTo>
                  <a:pt x="519" y="379"/>
                </a:lnTo>
                <a:lnTo>
                  <a:pt x="473" y="424"/>
                </a:lnTo>
                <a:lnTo>
                  <a:pt x="461" y="412"/>
                </a:lnTo>
                <a:lnTo>
                  <a:pt x="565" y="308"/>
                </a:lnTo>
                <a:lnTo>
                  <a:pt x="577" y="320"/>
                </a:lnTo>
                <a:lnTo>
                  <a:pt x="532" y="366"/>
                </a:lnTo>
                <a:lnTo>
                  <a:pt x="603" y="437"/>
                </a:lnTo>
                <a:lnTo>
                  <a:pt x="659" y="381"/>
                </a:lnTo>
                <a:lnTo>
                  <a:pt x="672" y="393"/>
                </a:lnTo>
                <a:lnTo>
                  <a:pt x="547" y="519"/>
                </a:lnTo>
                <a:lnTo>
                  <a:pt x="534" y="506"/>
                </a:lnTo>
                <a:lnTo>
                  <a:pt x="590" y="450"/>
                </a:lnTo>
                <a:close/>
                <a:moveTo>
                  <a:pt x="700" y="184"/>
                </a:moveTo>
                <a:lnTo>
                  <a:pt x="728" y="155"/>
                </a:lnTo>
                <a:lnTo>
                  <a:pt x="760" y="187"/>
                </a:lnTo>
                <a:lnTo>
                  <a:pt x="748" y="199"/>
                </a:lnTo>
                <a:lnTo>
                  <a:pt x="728" y="178"/>
                </a:lnTo>
                <a:lnTo>
                  <a:pt x="627" y="279"/>
                </a:lnTo>
                <a:lnTo>
                  <a:pt x="649" y="301"/>
                </a:lnTo>
                <a:lnTo>
                  <a:pt x="638" y="313"/>
                </a:lnTo>
                <a:lnTo>
                  <a:pt x="604" y="280"/>
                </a:lnTo>
                <a:lnTo>
                  <a:pt x="688" y="196"/>
                </a:lnTo>
                <a:lnTo>
                  <a:pt x="674" y="159"/>
                </a:lnTo>
                <a:lnTo>
                  <a:pt x="692" y="153"/>
                </a:lnTo>
                <a:cubicBezTo>
                  <a:pt x="696" y="153"/>
                  <a:pt x="696" y="155"/>
                  <a:pt x="694" y="158"/>
                </a:cubicBezTo>
                <a:lnTo>
                  <a:pt x="700" y="184"/>
                </a:lnTo>
                <a:close/>
                <a:moveTo>
                  <a:pt x="640" y="194"/>
                </a:moveTo>
                <a:cubicBezTo>
                  <a:pt x="653" y="195"/>
                  <a:pt x="663" y="198"/>
                  <a:pt x="670" y="200"/>
                </a:cubicBezTo>
                <a:lnTo>
                  <a:pt x="664" y="219"/>
                </a:lnTo>
                <a:cubicBezTo>
                  <a:pt x="654" y="215"/>
                  <a:pt x="645" y="212"/>
                  <a:pt x="636" y="211"/>
                </a:cubicBezTo>
                <a:lnTo>
                  <a:pt x="640" y="194"/>
                </a:lnTo>
                <a:close/>
                <a:moveTo>
                  <a:pt x="702" y="264"/>
                </a:moveTo>
                <a:lnTo>
                  <a:pt x="713" y="255"/>
                </a:lnTo>
                <a:lnTo>
                  <a:pt x="720" y="228"/>
                </a:lnTo>
                <a:lnTo>
                  <a:pt x="659" y="289"/>
                </a:lnTo>
                <a:lnTo>
                  <a:pt x="650" y="280"/>
                </a:lnTo>
                <a:lnTo>
                  <a:pt x="720" y="209"/>
                </a:lnTo>
                <a:lnTo>
                  <a:pt x="720" y="206"/>
                </a:lnTo>
                <a:lnTo>
                  <a:pt x="739" y="205"/>
                </a:lnTo>
                <a:cubicBezTo>
                  <a:pt x="742" y="206"/>
                  <a:pt x="742" y="208"/>
                  <a:pt x="739" y="211"/>
                </a:cubicBezTo>
                <a:cubicBezTo>
                  <a:pt x="734" y="229"/>
                  <a:pt x="729" y="246"/>
                  <a:pt x="723" y="262"/>
                </a:cubicBezTo>
                <a:lnTo>
                  <a:pt x="729" y="267"/>
                </a:lnTo>
                <a:lnTo>
                  <a:pt x="789" y="208"/>
                </a:lnTo>
                <a:lnTo>
                  <a:pt x="800" y="219"/>
                </a:lnTo>
                <a:lnTo>
                  <a:pt x="740" y="278"/>
                </a:lnTo>
                <a:lnTo>
                  <a:pt x="769" y="308"/>
                </a:lnTo>
                <a:cubicBezTo>
                  <a:pt x="775" y="314"/>
                  <a:pt x="775" y="320"/>
                  <a:pt x="769" y="326"/>
                </a:cubicBezTo>
                <a:lnTo>
                  <a:pt x="754" y="342"/>
                </a:lnTo>
                <a:lnTo>
                  <a:pt x="739" y="331"/>
                </a:lnTo>
                <a:lnTo>
                  <a:pt x="752" y="318"/>
                </a:lnTo>
                <a:cubicBezTo>
                  <a:pt x="753" y="316"/>
                  <a:pt x="753" y="315"/>
                  <a:pt x="752" y="313"/>
                </a:cubicBezTo>
                <a:lnTo>
                  <a:pt x="728" y="290"/>
                </a:lnTo>
                <a:lnTo>
                  <a:pt x="669" y="350"/>
                </a:lnTo>
                <a:lnTo>
                  <a:pt x="658" y="339"/>
                </a:lnTo>
                <a:lnTo>
                  <a:pt x="717" y="279"/>
                </a:lnTo>
                <a:lnTo>
                  <a:pt x="702" y="264"/>
                </a:lnTo>
                <a:close/>
                <a:moveTo>
                  <a:pt x="631" y="252"/>
                </a:moveTo>
                <a:cubicBezTo>
                  <a:pt x="620" y="248"/>
                  <a:pt x="612" y="247"/>
                  <a:pt x="604" y="246"/>
                </a:cubicBezTo>
                <a:lnTo>
                  <a:pt x="609" y="229"/>
                </a:lnTo>
                <a:cubicBezTo>
                  <a:pt x="618" y="229"/>
                  <a:pt x="627" y="231"/>
                  <a:pt x="636" y="234"/>
                </a:cubicBezTo>
                <a:lnTo>
                  <a:pt x="631" y="252"/>
                </a:lnTo>
                <a:close/>
                <a:moveTo>
                  <a:pt x="940" y="120"/>
                </a:moveTo>
                <a:lnTo>
                  <a:pt x="925" y="110"/>
                </a:lnTo>
                <a:lnTo>
                  <a:pt x="935" y="101"/>
                </a:lnTo>
                <a:cubicBezTo>
                  <a:pt x="940" y="95"/>
                  <a:pt x="938" y="89"/>
                  <a:pt x="928" y="81"/>
                </a:cubicBezTo>
                <a:cubicBezTo>
                  <a:pt x="915" y="72"/>
                  <a:pt x="901" y="68"/>
                  <a:pt x="885" y="68"/>
                </a:cubicBezTo>
                <a:lnTo>
                  <a:pt x="857" y="19"/>
                </a:lnTo>
                <a:lnTo>
                  <a:pt x="838" y="38"/>
                </a:lnTo>
                <a:lnTo>
                  <a:pt x="950" y="149"/>
                </a:lnTo>
                <a:lnTo>
                  <a:pt x="938" y="161"/>
                </a:lnTo>
                <a:lnTo>
                  <a:pt x="816" y="38"/>
                </a:lnTo>
                <a:lnTo>
                  <a:pt x="850" y="4"/>
                </a:lnTo>
                <a:lnTo>
                  <a:pt x="849" y="1"/>
                </a:lnTo>
                <a:lnTo>
                  <a:pt x="868" y="0"/>
                </a:lnTo>
                <a:lnTo>
                  <a:pt x="867" y="4"/>
                </a:lnTo>
                <a:lnTo>
                  <a:pt x="893" y="55"/>
                </a:lnTo>
                <a:cubicBezTo>
                  <a:pt x="917" y="56"/>
                  <a:pt x="934" y="62"/>
                  <a:pt x="944" y="72"/>
                </a:cubicBezTo>
                <a:cubicBezTo>
                  <a:pt x="958" y="87"/>
                  <a:pt x="961" y="100"/>
                  <a:pt x="951" y="110"/>
                </a:cubicBezTo>
                <a:lnTo>
                  <a:pt x="940" y="120"/>
                </a:lnTo>
                <a:close/>
                <a:moveTo>
                  <a:pt x="808" y="173"/>
                </a:moveTo>
                <a:lnTo>
                  <a:pt x="863" y="119"/>
                </a:lnTo>
                <a:lnTo>
                  <a:pt x="915" y="171"/>
                </a:lnTo>
                <a:lnTo>
                  <a:pt x="904" y="182"/>
                </a:lnTo>
                <a:lnTo>
                  <a:pt x="897" y="176"/>
                </a:lnTo>
                <a:lnTo>
                  <a:pt x="866" y="208"/>
                </a:lnTo>
                <a:lnTo>
                  <a:pt x="875" y="217"/>
                </a:lnTo>
                <a:lnTo>
                  <a:pt x="863" y="228"/>
                </a:lnTo>
                <a:lnTo>
                  <a:pt x="808" y="173"/>
                </a:lnTo>
                <a:close/>
                <a:moveTo>
                  <a:pt x="831" y="173"/>
                </a:moveTo>
                <a:lnTo>
                  <a:pt x="855" y="197"/>
                </a:lnTo>
                <a:lnTo>
                  <a:pt x="886" y="165"/>
                </a:lnTo>
                <a:lnTo>
                  <a:pt x="862" y="141"/>
                </a:lnTo>
                <a:lnTo>
                  <a:pt x="831" y="173"/>
                </a:lnTo>
                <a:close/>
                <a:moveTo>
                  <a:pt x="756" y="78"/>
                </a:moveTo>
                <a:lnTo>
                  <a:pt x="769" y="66"/>
                </a:lnTo>
                <a:cubicBezTo>
                  <a:pt x="773" y="63"/>
                  <a:pt x="775" y="64"/>
                  <a:pt x="774" y="70"/>
                </a:cubicBezTo>
                <a:lnTo>
                  <a:pt x="786" y="82"/>
                </a:lnTo>
                <a:lnTo>
                  <a:pt x="813" y="55"/>
                </a:lnTo>
                <a:lnTo>
                  <a:pt x="824" y="66"/>
                </a:lnTo>
                <a:lnTo>
                  <a:pt x="816" y="74"/>
                </a:lnTo>
                <a:lnTo>
                  <a:pt x="832" y="107"/>
                </a:lnTo>
                <a:lnTo>
                  <a:pt x="854" y="85"/>
                </a:lnTo>
                <a:lnTo>
                  <a:pt x="865" y="96"/>
                </a:lnTo>
                <a:lnTo>
                  <a:pt x="786" y="174"/>
                </a:lnTo>
                <a:lnTo>
                  <a:pt x="775" y="163"/>
                </a:lnTo>
                <a:lnTo>
                  <a:pt x="797" y="142"/>
                </a:lnTo>
                <a:lnTo>
                  <a:pt x="766" y="124"/>
                </a:lnTo>
                <a:lnTo>
                  <a:pt x="759" y="132"/>
                </a:lnTo>
                <a:lnTo>
                  <a:pt x="748" y="121"/>
                </a:lnTo>
                <a:lnTo>
                  <a:pt x="773" y="96"/>
                </a:lnTo>
                <a:lnTo>
                  <a:pt x="756" y="78"/>
                </a:lnTo>
                <a:close/>
                <a:moveTo>
                  <a:pt x="803" y="88"/>
                </a:moveTo>
                <a:lnTo>
                  <a:pt x="779" y="111"/>
                </a:lnTo>
                <a:lnTo>
                  <a:pt x="809" y="130"/>
                </a:lnTo>
                <a:lnTo>
                  <a:pt x="820" y="119"/>
                </a:lnTo>
                <a:lnTo>
                  <a:pt x="803" y="88"/>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6" name="Freeform 86"/>
          <p:cNvSpPr>
            <a:spLocks noEditPoints="1"/>
          </p:cNvSpPr>
          <p:nvPr/>
        </p:nvSpPr>
        <p:spPr bwMode="auto">
          <a:xfrm>
            <a:off x="5634038" y="5903913"/>
            <a:ext cx="301625" cy="315912"/>
          </a:xfrm>
          <a:custGeom>
            <a:avLst/>
            <a:gdLst>
              <a:gd name="T0" fmla="*/ 2147483647 w 507"/>
              <a:gd name="T1" fmla="*/ 2147483647 h 531"/>
              <a:gd name="T2" fmla="*/ 2147483647 w 507"/>
              <a:gd name="T3" fmla="*/ 2147483647 h 531"/>
              <a:gd name="T4" fmla="*/ 2147483647 w 507"/>
              <a:gd name="T5" fmla="*/ 2147483647 h 531"/>
              <a:gd name="T6" fmla="*/ 2147483647 w 507"/>
              <a:gd name="T7" fmla="*/ 2147483647 h 531"/>
              <a:gd name="T8" fmla="*/ 2147483647 w 507"/>
              <a:gd name="T9" fmla="*/ 2147483647 h 531"/>
              <a:gd name="T10" fmla="*/ 2147483647 w 507"/>
              <a:gd name="T11" fmla="*/ 2147483647 h 531"/>
              <a:gd name="T12" fmla="*/ 2147483647 w 507"/>
              <a:gd name="T13" fmla="*/ 2147483647 h 531"/>
              <a:gd name="T14" fmla="*/ 2147483647 w 507"/>
              <a:gd name="T15" fmla="*/ 2147483647 h 531"/>
              <a:gd name="T16" fmla="*/ 2147483647 w 507"/>
              <a:gd name="T17" fmla="*/ 2147483647 h 531"/>
              <a:gd name="T18" fmla="*/ 2147483647 w 507"/>
              <a:gd name="T19" fmla="*/ 2147483647 h 531"/>
              <a:gd name="T20" fmla="*/ 2147483647 w 507"/>
              <a:gd name="T21" fmla="*/ 2147483647 h 531"/>
              <a:gd name="T22" fmla="*/ 2147483647 w 507"/>
              <a:gd name="T23" fmla="*/ 2147483647 h 531"/>
              <a:gd name="T24" fmla="*/ 2147483647 w 507"/>
              <a:gd name="T25" fmla="*/ 2147483647 h 531"/>
              <a:gd name="T26" fmla="*/ 2147483647 w 507"/>
              <a:gd name="T27" fmla="*/ 2147483647 h 531"/>
              <a:gd name="T28" fmla="*/ 2147483647 w 507"/>
              <a:gd name="T29" fmla="*/ 2147483647 h 531"/>
              <a:gd name="T30" fmla="*/ 2147483647 w 507"/>
              <a:gd name="T31" fmla="*/ 2147483647 h 531"/>
              <a:gd name="T32" fmla="*/ 2147483647 w 507"/>
              <a:gd name="T33" fmla="*/ 2147483647 h 531"/>
              <a:gd name="T34" fmla="*/ 2147483647 w 507"/>
              <a:gd name="T35" fmla="*/ 2147483647 h 531"/>
              <a:gd name="T36" fmla="*/ 2147483647 w 507"/>
              <a:gd name="T37" fmla="*/ 2147483647 h 531"/>
              <a:gd name="T38" fmla="*/ 2147483647 w 507"/>
              <a:gd name="T39" fmla="*/ 2147483647 h 531"/>
              <a:gd name="T40" fmla="*/ 2147483647 w 507"/>
              <a:gd name="T41" fmla="*/ 2147483647 h 531"/>
              <a:gd name="T42" fmla="*/ 2147483647 w 507"/>
              <a:gd name="T43" fmla="*/ 2147483647 h 531"/>
              <a:gd name="T44" fmla="*/ 2147483647 w 507"/>
              <a:gd name="T45" fmla="*/ 2147483647 h 531"/>
              <a:gd name="T46" fmla="*/ 2147483647 w 507"/>
              <a:gd name="T47" fmla="*/ 2147483647 h 531"/>
              <a:gd name="T48" fmla="*/ 2147483647 w 507"/>
              <a:gd name="T49" fmla="*/ 2147483647 h 531"/>
              <a:gd name="T50" fmla="*/ 2147483647 w 507"/>
              <a:gd name="T51" fmla="*/ 2147483647 h 531"/>
              <a:gd name="T52" fmla="*/ 2147483647 w 507"/>
              <a:gd name="T53" fmla="*/ 2147483647 h 531"/>
              <a:gd name="T54" fmla="*/ 2147483647 w 507"/>
              <a:gd name="T55" fmla="*/ 2147483647 h 531"/>
              <a:gd name="T56" fmla="*/ 2147483647 w 507"/>
              <a:gd name="T57" fmla="*/ 2147483647 h 531"/>
              <a:gd name="T58" fmla="*/ 2147483647 w 507"/>
              <a:gd name="T59" fmla="*/ 2147483647 h 531"/>
              <a:gd name="T60" fmla="*/ 2147483647 w 507"/>
              <a:gd name="T61" fmla="*/ 2147483647 h 531"/>
              <a:gd name="T62" fmla="*/ 2147483647 w 507"/>
              <a:gd name="T63" fmla="*/ 2147483647 h 531"/>
              <a:gd name="T64" fmla="*/ 2147483647 w 507"/>
              <a:gd name="T65" fmla="*/ 2147483647 h 531"/>
              <a:gd name="T66" fmla="*/ 2147483647 w 507"/>
              <a:gd name="T67" fmla="*/ 2147483647 h 531"/>
              <a:gd name="T68" fmla="*/ 2147483647 w 507"/>
              <a:gd name="T69" fmla="*/ 2147483647 h 531"/>
              <a:gd name="T70" fmla="*/ 2147483647 w 507"/>
              <a:gd name="T71" fmla="*/ 2147483647 h 531"/>
              <a:gd name="T72" fmla="*/ 2147483647 w 507"/>
              <a:gd name="T73" fmla="*/ 2147483647 h 531"/>
              <a:gd name="T74" fmla="*/ 2147483647 w 507"/>
              <a:gd name="T75" fmla="*/ 2147483647 h 531"/>
              <a:gd name="T76" fmla="*/ 2147483647 w 507"/>
              <a:gd name="T77" fmla="*/ 2147483647 h 531"/>
              <a:gd name="T78" fmla="*/ 2147483647 w 507"/>
              <a:gd name="T79" fmla="*/ 2147483647 h 531"/>
              <a:gd name="T80" fmla="*/ 2147483647 w 507"/>
              <a:gd name="T81" fmla="*/ 2147483647 h 531"/>
              <a:gd name="T82" fmla="*/ 2147483647 w 507"/>
              <a:gd name="T83" fmla="*/ 2147483647 h 531"/>
              <a:gd name="T84" fmla="*/ 2147483647 w 507"/>
              <a:gd name="T85" fmla="*/ 2147483647 h 531"/>
              <a:gd name="T86" fmla="*/ 2147483647 w 507"/>
              <a:gd name="T87" fmla="*/ 2147483647 h 531"/>
              <a:gd name="T88" fmla="*/ 2147483647 w 507"/>
              <a:gd name="T89" fmla="*/ 2147483647 h 531"/>
              <a:gd name="T90" fmla="*/ 2147483647 w 507"/>
              <a:gd name="T91" fmla="*/ 2147483647 h 531"/>
              <a:gd name="T92" fmla="*/ 2147483647 w 507"/>
              <a:gd name="T93" fmla="*/ 2147483647 h 531"/>
              <a:gd name="T94" fmla="*/ 2147483647 w 507"/>
              <a:gd name="T95" fmla="*/ 2147483647 h 531"/>
              <a:gd name="T96" fmla="*/ 2147483647 w 507"/>
              <a:gd name="T97" fmla="*/ 2147483647 h 531"/>
              <a:gd name="T98" fmla="*/ 2147483647 w 507"/>
              <a:gd name="T99" fmla="*/ 2147483647 h 531"/>
              <a:gd name="T100" fmla="*/ 2147483647 w 507"/>
              <a:gd name="T101" fmla="*/ 2147483647 h 531"/>
              <a:gd name="T102" fmla="*/ 2147483647 w 507"/>
              <a:gd name="T103" fmla="*/ 2147483647 h 531"/>
              <a:gd name="T104" fmla="*/ 2147483647 w 507"/>
              <a:gd name="T105" fmla="*/ 2147483647 h 531"/>
              <a:gd name="T106" fmla="*/ 2147483647 w 507"/>
              <a:gd name="T107" fmla="*/ 2147483647 h 531"/>
              <a:gd name="T108" fmla="*/ 2147483647 w 507"/>
              <a:gd name="T109" fmla="*/ 2147483647 h 531"/>
              <a:gd name="T110" fmla="*/ 2147483647 w 507"/>
              <a:gd name="T111" fmla="*/ 2147483647 h 531"/>
              <a:gd name="T112" fmla="*/ 2147483647 w 507"/>
              <a:gd name="T113" fmla="*/ 2147483647 h 531"/>
              <a:gd name="T114" fmla="*/ 2147483647 w 507"/>
              <a:gd name="T115" fmla="*/ 2147483647 h 531"/>
              <a:gd name="T116" fmla="*/ 2147483647 w 507"/>
              <a:gd name="T117" fmla="*/ 2147483647 h 531"/>
              <a:gd name="T118" fmla="*/ 2147483647 w 507"/>
              <a:gd name="T119" fmla="*/ 2147483647 h 531"/>
              <a:gd name="T120" fmla="*/ 2147483647 w 507"/>
              <a:gd name="T121" fmla="*/ 2147483647 h 5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7"/>
              <a:gd name="T184" fmla="*/ 0 h 531"/>
              <a:gd name="T185" fmla="*/ 507 w 507"/>
              <a:gd name="T186" fmla="*/ 531 h 5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7" h="531">
                <a:moveTo>
                  <a:pt x="233" y="413"/>
                </a:moveTo>
                <a:cubicBezTo>
                  <a:pt x="204" y="438"/>
                  <a:pt x="172" y="445"/>
                  <a:pt x="136" y="435"/>
                </a:cubicBezTo>
                <a:lnTo>
                  <a:pt x="122" y="449"/>
                </a:lnTo>
                <a:lnTo>
                  <a:pt x="146" y="472"/>
                </a:lnTo>
                <a:lnTo>
                  <a:pt x="168" y="442"/>
                </a:lnTo>
                <a:lnTo>
                  <a:pt x="178" y="448"/>
                </a:lnTo>
                <a:lnTo>
                  <a:pt x="137" y="509"/>
                </a:lnTo>
                <a:cubicBezTo>
                  <a:pt x="139" y="512"/>
                  <a:pt x="139" y="513"/>
                  <a:pt x="136" y="513"/>
                </a:cubicBezTo>
                <a:lnTo>
                  <a:pt x="119" y="504"/>
                </a:lnTo>
                <a:lnTo>
                  <a:pt x="136" y="485"/>
                </a:lnTo>
                <a:lnTo>
                  <a:pt x="111" y="460"/>
                </a:lnTo>
                <a:lnTo>
                  <a:pt x="91" y="480"/>
                </a:lnTo>
                <a:cubicBezTo>
                  <a:pt x="102" y="491"/>
                  <a:pt x="109" y="508"/>
                  <a:pt x="113" y="530"/>
                </a:cubicBezTo>
                <a:lnTo>
                  <a:pt x="98" y="531"/>
                </a:lnTo>
                <a:cubicBezTo>
                  <a:pt x="96" y="512"/>
                  <a:pt x="89" y="496"/>
                  <a:pt x="76" y="484"/>
                </a:cubicBezTo>
                <a:lnTo>
                  <a:pt x="43" y="451"/>
                </a:lnTo>
                <a:lnTo>
                  <a:pt x="156" y="338"/>
                </a:lnTo>
                <a:lnTo>
                  <a:pt x="165" y="347"/>
                </a:lnTo>
                <a:lnTo>
                  <a:pt x="62" y="450"/>
                </a:lnTo>
                <a:lnTo>
                  <a:pt x="82" y="470"/>
                </a:lnTo>
                <a:lnTo>
                  <a:pt x="188" y="365"/>
                </a:lnTo>
                <a:lnTo>
                  <a:pt x="197" y="374"/>
                </a:lnTo>
                <a:lnTo>
                  <a:pt x="146" y="425"/>
                </a:lnTo>
                <a:cubicBezTo>
                  <a:pt x="156" y="427"/>
                  <a:pt x="164" y="428"/>
                  <a:pt x="171" y="426"/>
                </a:cubicBezTo>
                <a:lnTo>
                  <a:pt x="178" y="395"/>
                </a:lnTo>
                <a:lnTo>
                  <a:pt x="193" y="395"/>
                </a:lnTo>
                <a:cubicBezTo>
                  <a:pt x="195" y="397"/>
                  <a:pt x="195" y="398"/>
                  <a:pt x="192" y="400"/>
                </a:cubicBezTo>
                <a:lnTo>
                  <a:pt x="184" y="423"/>
                </a:lnTo>
                <a:cubicBezTo>
                  <a:pt x="193" y="422"/>
                  <a:pt x="207" y="414"/>
                  <a:pt x="227" y="397"/>
                </a:cubicBezTo>
                <a:lnTo>
                  <a:pt x="233" y="413"/>
                </a:lnTo>
                <a:close/>
                <a:moveTo>
                  <a:pt x="164" y="374"/>
                </a:moveTo>
                <a:lnTo>
                  <a:pt x="87" y="452"/>
                </a:lnTo>
                <a:lnTo>
                  <a:pt x="80" y="445"/>
                </a:lnTo>
                <a:lnTo>
                  <a:pt x="157" y="368"/>
                </a:lnTo>
                <a:lnTo>
                  <a:pt x="164" y="374"/>
                </a:lnTo>
                <a:close/>
                <a:moveTo>
                  <a:pt x="43" y="422"/>
                </a:moveTo>
                <a:lnTo>
                  <a:pt x="63" y="403"/>
                </a:lnTo>
                <a:lnTo>
                  <a:pt x="53" y="393"/>
                </a:lnTo>
                <a:lnTo>
                  <a:pt x="33" y="412"/>
                </a:lnTo>
                <a:lnTo>
                  <a:pt x="43" y="422"/>
                </a:lnTo>
                <a:close/>
                <a:moveTo>
                  <a:pt x="26" y="405"/>
                </a:moveTo>
                <a:lnTo>
                  <a:pt x="46" y="386"/>
                </a:lnTo>
                <a:lnTo>
                  <a:pt x="36" y="376"/>
                </a:lnTo>
                <a:lnTo>
                  <a:pt x="17" y="396"/>
                </a:lnTo>
                <a:lnTo>
                  <a:pt x="26" y="405"/>
                </a:lnTo>
                <a:close/>
                <a:moveTo>
                  <a:pt x="56" y="376"/>
                </a:moveTo>
                <a:lnTo>
                  <a:pt x="74" y="358"/>
                </a:lnTo>
                <a:lnTo>
                  <a:pt x="64" y="348"/>
                </a:lnTo>
                <a:lnTo>
                  <a:pt x="46" y="366"/>
                </a:lnTo>
                <a:lnTo>
                  <a:pt x="56" y="376"/>
                </a:lnTo>
                <a:close/>
                <a:moveTo>
                  <a:pt x="72" y="393"/>
                </a:moveTo>
                <a:lnTo>
                  <a:pt x="91" y="374"/>
                </a:lnTo>
                <a:lnTo>
                  <a:pt x="81" y="365"/>
                </a:lnTo>
                <a:lnTo>
                  <a:pt x="63" y="383"/>
                </a:lnTo>
                <a:lnTo>
                  <a:pt x="72" y="393"/>
                </a:lnTo>
                <a:close/>
                <a:moveTo>
                  <a:pt x="100" y="365"/>
                </a:moveTo>
                <a:lnTo>
                  <a:pt x="121" y="345"/>
                </a:lnTo>
                <a:lnTo>
                  <a:pt x="111" y="335"/>
                </a:lnTo>
                <a:lnTo>
                  <a:pt x="91" y="355"/>
                </a:lnTo>
                <a:lnTo>
                  <a:pt x="100" y="365"/>
                </a:lnTo>
                <a:close/>
                <a:moveTo>
                  <a:pt x="84" y="348"/>
                </a:moveTo>
                <a:lnTo>
                  <a:pt x="104" y="328"/>
                </a:lnTo>
                <a:lnTo>
                  <a:pt x="94" y="318"/>
                </a:lnTo>
                <a:lnTo>
                  <a:pt x="74" y="338"/>
                </a:lnTo>
                <a:lnTo>
                  <a:pt x="84" y="348"/>
                </a:lnTo>
                <a:close/>
                <a:moveTo>
                  <a:pt x="40" y="439"/>
                </a:moveTo>
                <a:lnTo>
                  <a:pt x="0" y="399"/>
                </a:lnTo>
                <a:lnTo>
                  <a:pt x="29" y="369"/>
                </a:lnTo>
                <a:lnTo>
                  <a:pt x="19" y="359"/>
                </a:lnTo>
                <a:lnTo>
                  <a:pt x="28" y="350"/>
                </a:lnTo>
                <a:cubicBezTo>
                  <a:pt x="32" y="347"/>
                  <a:pt x="33" y="348"/>
                  <a:pt x="32" y="353"/>
                </a:cubicBezTo>
                <a:lnTo>
                  <a:pt x="39" y="359"/>
                </a:lnTo>
                <a:lnTo>
                  <a:pt x="57" y="341"/>
                </a:lnTo>
                <a:lnTo>
                  <a:pt x="47" y="331"/>
                </a:lnTo>
                <a:lnTo>
                  <a:pt x="56" y="322"/>
                </a:lnTo>
                <a:cubicBezTo>
                  <a:pt x="60" y="319"/>
                  <a:pt x="61" y="320"/>
                  <a:pt x="60" y="324"/>
                </a:cubicBezTo>
                <a:lnTo>
                  <a:pt x="67" y="331"/>
                </a:lnTo>
                <a:lnTo>
                  <a:pt x="97" y="301"/>
                </a:lnTo>
                <a:lnTo>
                  <a:pt x="137" y="342"/>
                </a:lnTo>
                <a:lnTo>
                  <a:pt x="40" y="439"/>
                </a:lnTo>
                <a:close/>
                <a:moveTo>
                  <a:pt x="246" y="184"/>
                </a:moveTo>
                <a:lnTo>
                  <a:pt x="275" y="156"/>
                </a:lnTo>
                <a:lnTo>
                  <a:pt x="306" y="188"/>
                </a:lnTo>
                <a:lnTo>
                  <a:pt x="295" y="199"/>
                </a:lnTo>
                <a:lnTo>
                  <a:pt x="274" y="179"/>
                </a:lnTo>
                <a:lnTo>
                  <a:pt x="173" y="280"/>
                </a:lnTo>
                <a:lnTo>
                  <a:pt x="195" y="302"/>
                </a:lnTo>
                <a:lnTo>
                  <a:pt x="184" y="314"/>
                </a:lnTo>
                <a:lnTo>
                  <a:pt x="150" y="280"/>
                </a:lnTo>
                <a:lnTo>
                  <a:pt x="234" y="197"/>
                </a:lnTo>
                <a:lnTo>
                  <a:pt x="221" y="160"/>
                </a:lnTo>
                <a:lnTo>
                  <a:pt x="238" y="153"/>
                </a:lnTo>
                <a:cubicBezTo>
                  <a:pt x="242" y="154"/>
                  <a:pt x="242" y="155"/>
                  <a:pt x="240" y="158"/>
                </a:cubicBezTo>
                <a:lnTo>
                  <a:pt x="246" y="184"/>
                </a:lnTo>
                <a:close/>
                <a:moveTo>
                  <a:pt x="187" y="195"/>
                </a:moveTo>
                <a:cubicBezTo>
                  <a:pt x="200" y="196"/>
                  <a:pt x="209" y="198"/>
                  <a:pt x="216" y="201"/>
                </a:cubicBezTo>
                <a:lnTo>
                  <a:pt x="210" y="219"/>
                </a:lnTo>
                <a:cubicBezTo>
                  <a:pt x="200" y="215"/>
                  <a:pt x="191" y="213"/>
                  <a:pt x="182" y="212"/>
                </a:cubicBezTo>
                <a:lnTo>
                  <a:pt x="187" y="195"/>
                </a:lnTo>
                <a:close/>
                <a:moveTo>
                  <a:pt x="249" y="265"/>
                </a:moveTo>
                <a:lnTo>
                  <a:pt x="259" y="255"/>
                </a:lnTo>
                <a:lnTo>
                  <a:pt x="266" y="229"/>
                </a:lnTo>
                <a:lnTo>
                  <a:pt x="205" y="290"/>
                </a:lnTo>
                <a:lnTo>
                  <a:pt x="196" y="281"/>
                </a:lnTo>
                <a:lnTo>
                  <a:pt x="267" y="210"/>
                </a:lnTo>
                <a:lnTo>
                  <a:pt x="267" y="207"/>
                </a:lnTo>
                <a:lnTo>
                  <a:pt x="285" y="206"/>
                </a:lnTo>
                <a:cubicBezTo>
                  <a:pt x="288" y="206"/>
                  <a:pt x="288" y="208"/>
                  <a:pt x="285" y="211"/>
                </a:cubicBezTo>
                <a:cubicBezTo>
                  <a:pt x="281" y="230"/>
                  <a:pt x="276" y="247"/>
                  <a:pt x="269" y="262"/>
                </a:cubicBezTo>
                <a:lnTo>
                  <a:pt x="275" y="268"/>
                </a:lnTo>
                <a:lnTo>
                  <a:pt x="335" y="208"/>
                </a:lnTo>
                <a:lnTo>
                  <a:pt x="346" y="219"/>
                </a:lnTo>
                <a:lnTo>
                  <a:pt x="286" y="279"/>
                </a:lnTo>
                <a:lnTo>
                  <a:pt x="315" y="308"/>
                </a:lnTo>
                <a:cubicBezTo>
                  <a:pt x="321" y="314"/>
                  <a:pt x="321" y="321"/>
                  <a:pt x="315" y="327"/>
                </a:cubicBezTo>
                <a:lnTo>
                  <a:pt x="300" y="342"/>
                </a:lnTo>
                <a:lnTo>
                  <a:pt x="285" y="332"/>
                </a:lnTo>
                <a:lnTo>
                  <a:pt x="298" y="319"/>
                </a:lnTo>
                <a:cubicBezTo>
                  <a:pt x="300" y="317"/>
                  <a:pt x="300" y="316"/>
                  <a:pt x="298" y="314"/>
                </a:cubicBezTo>
                <a:lnTo>
                  <a:pt x="275" y="291"/>
                </a:lnTo>
                <a:lnTo>
                  <a:pt x="215" y="350"/>
                </a:lnTo>
                <a:lnTo>
                  <a:pt x="204" y="339"/>
                </a:lnTo>
                <a:lnTo>
                  <a:pt x="264" y="280"/>
                </a:lnTo>
                <a:lnTo>
                  <a:pt x="249" y="265"/>
                </a:lnTo>
                <a:close/>
                <a:moveTo>
                  <a:pt x="177" y="253"/>
                </a:moveTo>
                <a:cubicBezTo>
                  <a:pt x="167" y="249"/>
                  <a:pt x="158" y="247"/>
                  <a:pt x="150" y="247"/>
                </a:cubicBezTo>
                <a:lnTo>
                  <a:pt x="155" y="230"/>
                </a:lnTo>
                <a:cubicBezTo>
                  <a:pt x="164" y="230"/>
                  <a:pt x="173" y="232"/>
                  <a:pt x="183" y="234"/>
                </a:cubicBezTo>
                <a:lnTo>
                  <a:pt x="177" y="253"/>
                </a:lnTo>
                <a:close/>
                <a:moveTo>
                  <a:pt x="487" y="121"/>
                </a:moveTo>
                <a:lnTo>
                  <a:pt x="472" y="111"/>
                </a:lnTo>
                <a:lnTo>
                  <a:pt x="481" y="102"/>
                </a:lnTo>
                <a:cubicBezTo>
                  <a:pt x="486" y="96"/>
                  <a:pt x="484" y="90"/>
                  <a:pt x="474" y="82"/>
                </a:cubicBezTo>
                <a:cubicBezTo>
                  <a:pt x="462" y="73"/>
                  <a:pt x="447" y="68"/>
                  <a:pt x="431" y="68"/>
                </a:cubicBezTo>
                <a:lnTo>
                  <a:pt x="403" y="19"/>
                </a:lnTo>
                <a:lnTo>
                  <a:pt x="384" y="38"/>
                </a:lnTo>
                <a:lnTo>
                  <a:pt x="496" y="150"/>
                </a:lnTo>
                <a:lnTo>
                  <a:pt x="484" y="161"/>
                </a:lnTo>
                <a:lnTo>
                  <a:pt x="362" y="39"/>
                </a:lnTo>
                <a:lnTo>
                  <a:pt x="396" y="5"/>
                </a:lnTo>
                <a:lnTo>
                  <a:pt x="395" y="2"/>
                </a:lnTo>
                <a:lnTo>
                  <a:pt x="414" y="0"/>
                </a:lnTo>
                <a:lnTo>
                  <a:pt x="414" y="4"/>
                </a:lnTo>
                <a:lnTo>
                  <a:pt x="439" y="56"/>
                </a:lnTo>
                <a:cubicBezTo>
                  <a:pt x="464" y="57"/>
                  <a:pt x="480" y="62"/>
                  <a:pt x="490" y="73"/>
                </a:cubicBezTo>
                <a:cubicBezTo>
                  <a:pt x="505" y="88"/>
                  <a:pt x="507" y="101"/>
                  <a:pt x="497" y="111"/>
                </a:cubicBezTo>
                <a:lnTo>
                  <a:pt x="487" y="121"/>
                </a:lnTo>
                <a:close/>
                <a:moveTo>
                  <a:pt x="354" y="174"/>
                </a:moveTo>
                <a:lnTo>
                  <a:pt x="409" y="119"/>
                </a:lnTo>
                <a:lnTo>
                  <a:pt x="461" y="172"/>
                </a:lnTo>
                <a:lnTo>
                  <a:pt x="450" y="183"/>
                </a:lnTo>
                <a:lnTo>
                  <a:pt x="443" y="177"/>
                </a:lnTo>
                <a:lnTo>
                  <a:pt x="412" y="208"/>
                </a:lnTo>
                <a:lnTo>
                  <a:pt x="421" y="218"/>
                </a:lnTo>
                <a:lnTo>
                  <a:pt x="410" y="229"/>
                </a:lnTo>
                <a:lnTo>
                  <a:pt x="354" y="174"/>
                </a:lnTo>
                <a:close/>
                <a:moveTo>
                  <a:pt x="377" y="173"/>
                </a:moveTo>
                <a:lnTo>
                  <a:pt x="401" y="197"/>
                </a:lnTo>
                <a:lnTo>
                  <a:pt x="433" y="166"/>
                </a:lnTo>
                <a:lnTo>
                  <a:pt x="408" y="142"/>
                </a:lnTo>
                <a:lnTo>
                  <a:pt x="377" y="173"/>
                </a:lnTo>
                <a:close/>
                <a:moveTo>
                  <a:pt x="302" y="79"/>
                </a:moveTo>
                <a:lnTo>
                  <a:pt x="315" y="66"/>
                </a:lnTo>
                <a:cubicBezTo>
                  <a:pt x="319" y="63"/>
                  <a:pt x="321" y="65"/>
                  <a:pt x="320" y="70"/>
                </a:cubicBezTo>
                <a:lnTo>
                  <a:pt x="333" y="83"/>
                </a:lnTo>
                <a:lnTo>
                  <a:pt x="360" y="56"/>
                </a:lnTo>
                <a:lnTo>
                  <a:pt x="371" y="67"/>
                </a:lnTo>
                <a:lnTo>
                  <a:pt x="362" y="75"/>
                </a:lnTo>
                <a:lnTo>
                  <a:pt x="379" y="107"/>
                </a:lnTo>
                <a:lnTo>
                  <a:pt x="400" y="85"/>
                </a:lnTo>
                <a:lnTo>
                  <a:pt x="411" y="96"/>
                </a:lnTo>
                <a:lnTo>
                  <a:pt x="333" y="175"/>
                </a:lnTo>
                <a:lnTo>
                  <a:pt x="322" y="164"/>
                </a:lnTo>
                <a:lnTo>
                  <a:pt x="343" y="142"/>
                </a:lnTo>
                <a:lnTo>
                  <a:pt x="312" y="125"/>
                </a:lnTo>
                <a:lnTo>
                  <a:pt x="305" y="133"/>
                </a:lnTo>
                <a:lnTo>
                  <a:pt x="294" y="122"/>
                </a:lnTo>
                <a:lnTo>
                  <a:pt x="319" y="96"/>
                </a:lnTo>
                <a:lnTo>
                  <a:pt x="302" y="79"/>
                </a:lnTo>
                <a:close/>
                <a:moveTo>
                  <a:pt x="349" y="88"/>
                </a:moveTo>
                <a:lnTo>
                  <a:pt x="326" y="112"/>
                </a:lnTo>
                <a:lnTo>
                  <a:pt x="356" y="130"/>
                </a:lnTo>
                <a:lnTo>
                  <a:pt x="366" y="119"/>
                </a:lnTo>
                <a:lnTo>
                  <a:pt x="349" y="88"/>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4847" name="Rectangle 53"/>
          <p:cNvSpPr>
            <a:spLocks noChangeArrowheads="1"/>
          </p:cNvSpPr>
          <p:nvPr/>
        </p:nvSpPr>
        <p:spPr bwMode="auto">
          <a:xfrm>
            <a:off x="711200" y="2641600"/>
            <a:ext cx="3209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altLang="ja-JP" sz="1400" b="1" dirty="0" smtClean="0">
                <a:solidFill>
                  <a:srgbClr val="363636"/>
                </a:solidFill>
                <a:latin typeface="Calibri" charset="0"/>
              </a:rPr>
              <a:t>88.1</a:t>
            </a:r>
            <a:endParaRPr lang="ja-JP" sz="1400" b="1" dirty="0"/>
          </a:p>
        </p:txBody>
      </p:sp>
      <p:sp>
        <p:nvSpPr>
          <p:cNvPr id="34848" name="Rectangle 54"/>
          <p:cNvSpPr>
            <a:spLocks noChangeArrowheads="1"/>
          </p:cNvSpPr>
          <p:nvPr/>
        </p:nvSpPr>
        <p:spPr bwMode="auto">
          <a:xfrm>
            <a:off x="1352550" y="2641600"/>
            <a:ext cx="3209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altLang="ja-JP" sz="1400" b="1" dirty="0" smtClean="0">
                <a:solidFill>
                  <a:srgbClr val="363636"/>
                </a:solidFill>
                <a:latin typeface="Calibri" charset="0"/>
              </a:rPr>
              <a:t>94.1</a:t>
            </a:r>
            <a:endParaRPr lang="ja-JP" sz="1400" b="1" dirty="0"/>
          </a:p>
        </p:txBody>
      </p:sp>
      <p:sp>
        <p:nvSpPr>
          <p:cNvPr id="34849" name="Rectangle 55"/>
          <p:cNvSpPr>
            <a:spLocks noChangeArrowheads="1"/>
          </p:cNvSpPr>
          <p:nvPr/>
        </p:nvSpPr>
        <p:spPr bwMode="auto">
          <a:xfrm>
            <a:off x="2043113" y="2641600"/>
            <a:ext cx="3209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altLang="ja-JP" sz="1400" b="1" dirty="0" smtClean="0">
                <a:solidFill>
                  <a:srgbClr val="363636"/>
                </a:solidFill>
                <a:latin typeface="Calibri" charset="0"/>
              </a:rPr>
              <a:t>80.9</a:t>
            </a:r>
            <a:endParaRPr lang="ja-JP" sz="1400" b="1" dirty="0"/>
          </a:p>
        </p:txBody>
      </p:sp>
      <p:sp>
        <p:nvSpPr>
          <p:cNvPr id="34850" name="Rectangle 56"/>
          <p:cNvSpPr>
            <a:spLocks noChangeArrowheads="1"/>
          </p:cNvSpPr>
          <p:nvPr/>
        </p:nvSpPr>
        <p:spPr bwMode="auto">
          <a:xfrm>
            <a:off x="2638425" y="2641600"/>
            <a:ext cx="3209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altLang="ja-JP" sz="1400" b="1" dirty="0" smtClean="0">
                <a:solidFill>
                  <a:srgbClr val="363636"/>
                </a:solidFill>
                <a:latin typeface="Calibri" charset="0"/>
              </a:rPr>
              <a:t>94.4</a:t>
            </a:r>
            <a:endParaRPr lang="ja-JP" sz="1400" b="1" dirty="0"/>
          </a:p>
        </p:txBody>
      </p:sp>
      <p:sp>
        <p:nvSpPr>
          <p:cNvPr id="34851" name="Rectangle 57"/>
          <p:cNvSpPr>
            <a:spLocks noChangeArrowheads="1"/>
          </p:cNvSpPr>
          <p:nvPr/>
        </p:nvSpPr>
        <p:spPr bwMode="auto">
          <a:xfrm>
            <a:off x="3309938" y="2641600"/>
            <a:ext cx="3209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altLang="ja-JP" sz="1400" b="1" dirty="0" smtClean="0">
                <a:solidFill>
                  <a:srgbClr val="363636"/>
                </a:solidFill>
                <a:latin typeface="Calibri" charset="0"/>
              </a:rPr>
              <a:t>77.3</a:t>
            </a:r>
            <a:endParaRPr lang="ja-JP" sz="1400" b="1" dirty="0"/>
          </a:p>
        </p:txBody>
      </p:sp>
      <p:sp>
        <p:nvSpPr>
          <p:cNvPr id="34852" name="Rectangle 58"/>
          <p:cNvSpPr>
            <a:spLocks noChangeArrowheads="1"/>
          </p:cNvSpPr>
          <p:nvPr/>
        </p:nvSpPr>
        <p:spPr bwMode="auto">
          <a:xfrm>
            <a:off x="3932238" y="2641600"/>
            <a:ext cx="3209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altLang="ja-JP" sz="1400" b="1" dirty="0" smtClean="0">
                <a:solidFill>
                  <a:srgbClr val="363636"/>
                </a:solidFill>
                <a:latin typeface="Calibri" charset="0"/>
              </a:rPr>
              <a:t>98.1</a:t>
            </a:r>
            <a:endParaRPr lang="ja-JP" sz="1400" b="1" dirty="0"/>
          </a:p>
        </p:txBody>
      </p:sp>
      <p:sp>
        <p:nvSpPr>
          <p:cNvPr id="34853" name="Rectangle 59"/>
          <p:cNvSpPr>
            <a:spLocks noChangeArrowheads="1"/>
          </p:cNvSpPr>
          <p:nvPr/>
        </p:nvSpPr>
        <p:spPr bwMode="auto">
          <a:xfrm>
            <a:off x="4565650" y="2641600"/>
            <a:ext cx="3334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400" b="1" dirty="0" smtClean="0">
                <a:solidFill>
                  <a:srgbClr val="FF0000"/>
                </a:solidFill>
                <a:latin typeface="Calibri" charset="0"/>
              </a:rPr>
              <a:t>9</a:t>
            </a:r>
            <a:r>
              <a:rPr lang="en-US" altLang="ja-JP" sz="1400" b="1" dirty="0" smtClean="0">
                <a:solidFill>
                  <a:srgbClr val="FF0000"/>
                </a:solidFill>
                <a:latin typeface="Calibri" charset="0"/>
              </a:rPr>
              <a:t>4.2</a:t>
            </a:r>
            <a:endParaRPr lang="ja-JP" sz="1400" b="1" dirty="0">
              <a:solidFill>
                <a:srgbClr val="FF0000"/>
              </a:solidFill>
            </a:endParaRPr>
          </a:p>
        </p:txBody>
      </p:sp>
      <p:sp>
        <p:nvSpPr>
          <p:cNvPr id="34854" name="Rectangle 60"/>
          <p:cNvSpPr>
            <a:spLocks noChangeArrowheads="1"/>
          </p:cNvSpPr>
          <p:nvPr/>
        </p:nvSpPr>
        <p:spPr bwMode="auto">
          <a:xfrm>
            <a:off x="5218113" y="2641600"/>
            <a:ext cx="3209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altLang="ja-JP" sz="1400" b="1" dirty="0" smtClean="0">
                <a:solidFill>
                  <a:srgbClr val="363636"/>
                </a:solidFill>
                <a:latin typeface="Calibri" charset="0"/>
              </a:rPr>
              <a:t>98.8</a:t>
            </a:r>
          </a:p>
        </p:txBody>
      </p:sp>
      <p:sp>
        <p:nvSpPr>
          <p:cNvPr id="34855" name="Rectangle 61"/>
          <p:cNvSpPr>
            <a:spLocks noChangeArrowheads="1"/>
          </p:cNvSpPr>
          <p:nvPr/>
        </p:nvSpPr>
        <p:spPr bwMode="auto">
          <a:xfrm>
            <a:off x="5840413" y="2641600"/>
            <a:ext cx="3334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400" b="1" dirty="0" smtClean="0">
                <a:solidFill>
                  <a:srgbClr val="363636"/>
                </a:solidFill>
                <a:latin typeface="Calibri" charset="0"/>
              </a:rPr>
              <a:t>8</a:t>
            </a:r>
            <a:r>
              <a:rPr lang="en-US" altLang="ja-JP" sz="1400" b="1" dirty="0" smtClean="0">
                <a:solidFill>
                  <a:srgbClr val="363636"/>
                </a:solidFill>
                <a:latin typeface="Calibri" charset="0"/>
              </a:rPr>
              <a:t>9.3</a:t>
            </a:r>
            <a:endParaRPr lang="ja-JP" sz="1400" b="1" dirty="0"/>
          </a:p>
        </p:txBody>
      </p:sp>
      <p:pic>
        <p:nvPicPr>
          <p:cNvPr id="2" name="図 1"/>
          <p:cNvPicPr>
            <a:picLocks noChangeAspect="1"/>
          </p:cNvPicPr>
          <p:nvPr/>
        </p:nvPicPr>
        <p:blipFill>
          <a:blip r:embed="rId4"/>
          <a:stretch>
            <a:fillRect/>
          </a:stretch>
        </p:blipFill>
        <p:spPr>
          <a:xfrm>
            <a:off x="6406262" y="880893"/>
            <a:ext cx="2636138" cy="2395707"/>
          </a:xfrm>
          <a:prstGeom prst="rect">
            <a:avLst/>
          </a:prstGeom>
        </p:spPr>
      </p:pic>
      <p:sp>
        <p:nvSpPr>
          <p:cNvPr id="51" name="正方形/長方形 50"/>
          <p:cNvSpPr>
            <a:spLocks noChangeArrowheads="1"/>
          </p:cNvSpPr>
          <p:nvPr/>
        </p:nvSpPr>
        <p:spPr bwMode="auto">
          <a:xfrm>
            <a:off x="4516966" y="3107267"/>
            <a:ext cx="258234" cy="2743730"/>
          </a:xfrm>
          <a:prstGeom prst="rect">
            <a:avLst/>
          </a:prstGeom>
          <a:solidFill>
            <a:srgbClr val="FF6600"/>
          </a:solidFill>
          <a:ln w="9525">
            <a:solidFill>
              <a:srgbClr val="FF6600"/>
            </a:solidFill>
            <a:miter lim="800000"/>
            <a:headEnd/>
            <a:tailEnd/>
          </a:ln>
          <a:effectLst>
            <a:outerShdw blurRad="63500" dist="23000" dir="5400000" rotWithShape="0">
              <a:srgbClr val="000000">
                <a:alpha val="34999"/>
              </a:srgbClr>
            </a:outerShdw>
          </a:effectLst>
        </p:spPr>
        <p:txBody>
          <a:bodyPr anchor="ctr"/>
          <a:lstStyle/>
          <a:p>
            <a:pPr algn="ctr">
              <a:defRPr/>
            </a:pPr>
            <a:endParaRPr lang="ja-JP" altLang="en-US">
              <a:solidFill>
                <a:schemeClr val="lt1"/>
              </a:solidFill>
              <a:latin typeface="+mn-lt"/>
              <a:ea typeface="+mn-ea"/>
              <a:cs typeface="+mn-cs"/>
            </a:endParaRPr>
          </a:p>
        </p:txBody>
      </p:sp>
      <p:pic>
        <p:nvPicPr>
          <p:cNvPr id="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475" y="5208588"/>
            <a:ext cx="21240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5354" y="3705225"/>
            <a:ext cx="20637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4923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工学部卒業生の就職先</a:t>
            </a:r>
          </a:p>
        </p:txBody>
      </p:sp>
      <p:pic>
        <p:nvPicPr>
          <p:cNvPr id="368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475" y="5208588"/>
            <a:ext cx="21240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5229225"/>
            <a:ext cx="2081212"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888" y="5229225"/>
            <a:ext cx="20637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6"/>
          <a:stretch>
            <a:fillRect/>
          </a:stretch>
        </p:blipFill>
        <p:spPr>
          <a:xfrm>
            <a:off x="334433" y="948267"/>
            <a:ext cx="4237566" cy="4130162"/>
          </a:xfrm>
          <a:prstGeom prst="rect">
            <a:avLst/>
          </a:prstGeom>
        </p:spPr>
      </p:pic>
      <p:pic>
        <p:nvPicPr>
          <p:cNvPr id="3" name="図 2"/>
          <p:cNvPicPr>
            <a:picLocks noChangeAspect="1"/>
          </p:cNvPicPr>
          <p:nvPr/>
        </p:nvPicPr>
        <p:blipFill>
          <a:blip r:embed="rId7"/>
          <a:stretch>
            <a:fillRect/>
          </a:stretch>
        </p:blipFill>
        <p:spPr>
          <a:xfrm>
            <a:off x="4690533" y="956734"/>
            <a:ext cx="3704167" cy="3953774"/>
          </a:xfrm>
          <a:prstGeom prst="rect">
            <a:avLst/>
          </a:prstGeom>
        </p:spPr>
      </p:pic>
    </p:spTree>
    <p:extLst>
      <p:ext uri="{BB962C8B-B14F-4D97-AF65-F5344CB8AC3E}">
        <p14:creationId xmlns:p14="http://schemas.microsoft.com/office/powerpoint/2010/main" val="35346597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岡山大学の所在地</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mtClean="0"/>
              <a:t>岡山駅</a:t>
            </a:r>
            <a:r>
              <a:rPr lang="ja-JP" altLang="en-US" sz="2400" smtClean="0"/>
              <a:t>（のぞみ停車駅）</a:t>
            </a:r>
          </a:p>
          <a:p>
            <a:pPr eaLnBrk="1" hangingPunct="1">
              <a:defRPr/>
            </a:pPr>
            <a:r>
              <a:rPr lang="ja-JP" altLang="en-US" smtClean="0"/>
              <a:t>名物</a:t>
            </a:r>
          </a:p>
          <a:p>
            <a:pPr lvl="1" eaLnBrk="1" hangingPunct="1">
              <a:defRPr/>
            </a:pPr>
            <a:r>
              <a:rPr lang="ja-JP" altLang="en-US" smtClean="0"/>
              <a:t>桃太郎･吉備団子･桃</a:t>
            </a:r>
            <a:endParaRPr lang="en-US" altLang="ja-JP" smtClean="0"/>
          </a:p>
          <a:p>
            <a:pPr lvl="1" eaLnBrk="1" hangingPunct="1">
              <a:defRPr/>
            </a:pPr>
            <a:r>
              <a:rPr lang="ja-JP" altLang="en-US" smtClean="0"/>
              <a:t>後楽園</a:t>
            </a:r>
          </a:p>
          <a:p>
            <a:pPr eaLnBrk="1" hangingPunct="1">
              <a:defRPr/>
            </a:pPr>
            <a:r>
              <a:rPr lang="ja-JP" altLang="en-US" smtClean="0"/>
              <a:t>晴れの国</a:t>
            </a:r>
          </a:p>
        </p:txBody>
      </p:sp>
      <p:pic>
        <p:nvPicPr>
          <p:cNvPr id="61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4268788"/>
            <a:ext cx="3668712"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4256088"/>
            <a:ext cx="13430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9" name="図形グループ 18"/>
          <p:cNvGrpSpPr>
            <a:grpSpLocks/>
          </p:cNvGrpSpPr>
          <p:nvPr/>
        </p:nvGrpSpPr>
        <p:grpSpPr bwMode="auto">
          <a:xfrm>
            <a:off x="5291138" y="976313"/>
            <a:ext cx="3571875" cy="5476875"/>
            <a:chOff x="5291138" y="976313"/>
            <a:chExt cx="3571875" cy="5476875"/>
          </a:xfrm>
        </p:grpSpPr>
        <p:pic>
          <p:nvPicPr>
            <p:cNvPr id="6151"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976313"/>
              <a:ext cx="357187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2" name="図形グループ 12"/>
            <p:cNvGrpSpPr>
              <a:grpSpLocks/>
            </p:cNvGrpSpPr>
            <p:nvPr/>
          </p:nvGrpSpPr>
          <p:grpSpPr bwMode="auto">
            <a:xfrm>
              <a:off x="7702550" y="1739900"/>
              <a:ext cx="146050" cy="146050"/>
              <a:chOff x="7664450" y="1720850"/>
              <a:chExt cx="146050" cy="146050"/>
            </a:xfrm>
          </p:grpSpPr>
          <p:sp>
            <p:nvSpPr>
              <p:cNvPr id="14" name="円/楕円 13"/>
              <p:cNvSpPr/>
              <p:nvPr/>
            </p:nvSpPr>
            <p:spPr>
              <a:xfrm>
                <a:off x="7664450" y="1720850"/>
                <a:ext cx="146050" cy="1460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5" name="円/楕円 14"/>
              <p:cNvSpPr/>
              <p:nvPr/>
            </p:nvSpPr>
            <p:spPr>
              <a:xfrm>
                <a:off x="7696200" y="1754188"/>
                <a:ext cx="82550" cy="79375"/>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6" name="円/楕円 15"/>
              <p:cNvSpPr>
                <a:spLocks noChangeAspect="1"/>
              </p:cNvSpPr>
              <p:nvPr/>
            </p:nvSpPr>
            <p:spPr>
              <a:xfrm>
                <a:off x="7723188" y="1779588"/>
                <a:ext cx="25400" cy="254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6153" name="図形グループ 17"/>
            <p:cNvGrpSpPr>
              <a:grpSpLocks/>
            </p:cNvGrpSpPr>
            <p:nvPr/>
          </p:nvGrpSpPr>
          <p:grpSpPr bwMode="auto">
            <a:xfrm>
              <a:off x="7696200" y="1549400"/>
              <a:ext cx="607859" cy="261610"/>
              <a:chOff x="7696200" y="1549400"/>
              <a:chExt cx="607859" cy="261610"/>
            </a:xfrm>
          </p:grpSpPr>
          <p:sp>
            <p:nvSpPr>
              <p:cNvPr id="12" name="正方形/長方形 11"/>
              <p:cNvSpPr/>
              <p:nvPr/>
            </p:nvSpPr>
            <p:spPr>
              <a:xfrm>
                <a:off x="7753350" y="1600200"/>
                <a:ext cx="482600" cy="158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155" name="テキスト ボックス 13"/>
              <p:cNvSpPr txBox="1">
                <a:spLocks noChangeArrowheads="1"/>
              </p:cNvSpPr>
              <p:nvPr/>
            </p:nvSpPr>
            <p:spPr bwMode="auto">
              <a:xfrm>
                <a:off x="7696200" y="1549400"/>
                <a:ext cx="6078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100" b="1">
                    <a:solidFill>
                      <a:srgbClr val="54AAE1"/>
                    </a:solidFill>
                  </a:rPr>
                  <a:t>名古屋</a:t>
                </a:r>
              </a:p>
            </p:txBody>
          </p:sp>
        </p:grpSp>
      </p:grpSp>
      <p:sp>
        <p:nvSpPr>
          <p:cNvPr id="6150" name="テキスト ボックス 17"/>
          <p:cNvSpPr txBox="1">
            <a:spLocks noChangeArrowheads="1"/>
          </p:cNvSpPr>
          <p:nvPr/>
        </p:nvSpPr>
        <p:spPr bwMode="auto">
          <a:xfrm>
            <a:off x="6838950" y="2590800"/>
            <a:ext cx="2119313"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100" b="1"/>
              <a:t>新大阪から新幹線で最短約</a:t>
            </a:r>
            <a:r>
              <a:rPr lang="en-US" altLang="ja-JP" sz="1100" b="1"/>
              <a:t>45</a:t>
            </a:r>
            <a:r>
              <a:rPr lang="ja-JP" altLang="en-US" sz="1100" b="1"/>
              <a:t>分</a:t>
            </a:r>
            <a:endParaRPr lang="en-US" altLang="ja-JP" sz="1100" b="1"/>
          </a:p>
          <a:p>
            <a:r>
              <a:rPr lang="ja-JP" altLang="en-US" sz="1100" b="1"/>
              <a:t>新神戸から新幹線で最短約</a:t>
            </a:r>
            <a:r>
              <a:rPr lang="en-US" altLang="ja-JP" sz="1100" b="1"/>
              <a:t>31</a:t>
            </a:r>
            <a:r>
              <a:rPr lang="ja-JP" altLang="en-US" sz="1100" b="1"/>
              <a:t>分</a:t>
            </a:r>
          </a:p>
        </p:txBody>
      </p:sp>
    </p:spTree>
    <p:extLst>
      <p:ext uri="{BB962C8B-B14F-4D97-AF65-F5344CB8AC3E}">
        <p14:creationId xmlns:p14="http://schemas.microsoft.com/office/powerpoint/2010/main" val="3823074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5" y="1878013"/>
            <a:ext cx="6629400" cy="495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正方形/長方形 4"/>
          <p:cNvSpPr>
            <a:spLocks noChangeArrowheads="1"/>
          </p:cNvSpPr>
          <p:nvPr/>
        </p:nvSpPr>
        <p:spPr bwMode="auto">
          <a:xfrm>
            <a:off x="327025" y="960438"/>
            <a:ext cx="8520113" cy="792162"/>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800" dirty="0">
                <a:solidFill>
                  <a:schemeClr val="lt1"/>
                </a:solidFill>
                <a:latin typeface="+mn-lt"/>
                <a:ea typeface="+mn-ea"/>
                <a:cs typeface="+mn-cs"/>
              </a:rPr>
              <a:t>岡山県内，関西地区を中心に全国で卒業生は活躍中！</a:t>
            </a:r>
          </a:p>
        </p:txBody>
      </p:sp>
      <p:sp>
        <p:nvSpPr>
          <p:cNvPr id="6" name="正方形/長方形 5"/>
          <p:cNvSpPr>
            <a:spLocks noChangeArrowheads="1"/>
          </p:cNvSpPr>
          <p:nvPr/>
        </p:nvSpPr>
        <p:spPr bwMode="auto">
          <a:xfrm>
            <a:off x="5622925" y="5905500"/>
            <a:ext cx="3352800" cy="860425"/>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400" dirty="0">
                <a:solidFill>
                  <a:schemeClr val="lt1"/>
                </a:solidFill>
                <a:latin typeface="+mn-lt"/>
                <a:ea typeface="+mn-ea"/>
                <a:cs typeface="+mn-cs"/>
              </a:rPr>
              <a:t>就職担当教授による</a:t>
            </a:r>
            <a:endParaRPr lang="en-US" altLang="ja-JP" sz="2400" dirty="0">
              <a:solidFill>
                <a:schemeClr val="lt1"/>
              </a:solidFill>
              <a:latin typeface="+mn-lt"/>
              <a:ea typeface="+mn-ea"/>
              <a:cs typeface="+mn-cs"/>
            </a:endParaRPr>
          </a:p>
          <a:p>
            <a:pPr algn="ctr">
              <a:defRPr/>
            </a:pPr>
            <a:r>
              <a:rPr lang="ja-JP" altLang="en-US" sz="2400" dirty="0">
                <a:solidFill>
                  <a:schemeClr val="lt1"/>
                </a:solidFill>
                <a:latin typeface="+mn-lt"/>
                <a:ea typeface="+mn-ea"/>
                <a:cs typeface="+mn-cs"/>
              </a:rPr>
              <a:t>きめ細かなサポート</a:t>
            </a:r>
          </a:p>
        </p:txBody>
      </p:sp>
      <p:pic>
        <p:nvPicPr>
          <p:cNvPr id="12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2254250"/>
            <a:ext cx="8350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2514600"/>
            <a:ext cx="7064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9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88" y="2786063"/>
            <a:ext cx="7810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9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75" y="3370263"/>
            <a:ext cx="110966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9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3009900"/>
            <a:ext cx="65246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9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5203825"/>
            <a:ext cx="11509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0"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5913" y="4765675"/>
            <a:ext cx="957262"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1"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838" y="5191125"/>
            <a:ext cx="877887"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2"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5900" y="5613400"/>
            <a:ext cx="9636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3"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650" y="3863975"/>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4"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013" y="4256088"/>
            <a:ext cx="768350"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5"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22400" y="5686425"/>
            <a:ext cx="701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6"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2113" y="2406650"/>
            <a:ext cx="7127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7"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05100" y="1878013"/>
            <a:ext cx="59372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8"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8063" y="2141538"/>
            <a:ext cx="8540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9"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16250" y="6024563"/>
            <a:ext cx="811213"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10"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05100" y="6505575"/>
            <a:ext cx="82232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11"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37563" y="2822575"/>
            <a:ext cx="6477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12"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35888" y="3155950"/>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13" name="Picture 24" descr="C:\Users\Munesawa\Desktop\logo_nissan2012.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78838" y="3509963"/>
            <a:ext cx="5651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5" descr="C:\Users\Munesawa\Desktop\cmn_identity_001.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91400" y="4256088"/>
            <a:ext cx="12414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
          <p:cNvSpPr>
            <a:spLocks noGrp="1" noChangeArrowheads="1"/>
          </p:cNvSpPr>
          <p:nvPr>
            <p:ph type="title" sz="quarter"/>
          </p:nvPr>
        </p:nvSpPr>
        <p:spPr bwMode="auto">
          <a:xfrm>
            <a:off x="257175" y="150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sz="2400" dirty="0">
                <a:latin typeface="Calibri" charset="0"/>
                <a:ea typeface="ＭＳ Ｐゴシック" charset="0"/>
                <a:cs typeface="ＭＳ Ｐゴシック" charset="0"/>
              </a:rPr>
              <a:t>機械システム系学科の就職先</a:t>
            </a:r>
            <a:endParaRPr lang="en-US" altLang="ja-JP" sz="24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678744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Grp="1" noChangeAspect="1"/>
          </p:cNvGraphicFramePr>
          <p:nvPr>
            <p:ph sz="quarter" idx="4294967295"/>
          </p:nvPr>
        </p:nvGraphicFramePr>
        <p:xfrm>
          <a:off x="2811463" y="1801813"/>
          <a:ext cx="993775" cy="209550"/>
        </p:xfrm>
        <a:graphic>
          <a:graphicData uri="http://schemas.openxmlformats.org/presentationml/2006/ole">
            <mc:AlternateContent xmlns:mc="http://schemas.openxmlformats.org/markup-compatibility/2006">
              <mc:Choice xmlns:v="urn:schemas-microsoft-com:vml" Requires="v">
                <p:oleObj spid="_x0000_s61522" name="ビットマップ イメージ" r:id="rId3" imgW="1971950" imgH="419048" progId="PBrush">
                  <p:embed/>
                </p:oleObj>
              </mc:Choice>
              <mc:Fallback>
                <p:oleObj name="ビットマップ イメージ" r:id="rId3" imgW="1971950" imgH="419048"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463" y="1801813"/>
                        <a:ext cx="9937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16" name="Picture 4" descr="DAIHATSU">
            <a:hlinkClick r:id="rId5"/>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bwMode="auto">
          <a:xfrm>
            <a:off x="1931988" y="2278063"/>
            <a:ext cx="1144587"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1"/>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r="26923"/>
          <a:stretch>
            <a:fillRect/>
          </a:stretch>
        </p:blipFill>
        <p:spPr bwMode="auto">
          <a:xfrm>
            <a:off x="3359150" y="2316163"/>
            <a:ext cx="955675" cy="133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8" name="Object 47"/>
          <p:cNvGraphicFramePr>
            <a:graphicFrameLocks noChangeAspect="1"/>
          </p:cNvGraphicFramePr>
          <p:nvPr/>
        </p:nvGraphicFramePr>
        <p:xfrm>
          <a:off x="606425" y="1693863"/>
          <a:ext cx="957263" cy="374650"/>
        </p:xfrm>
        <a:graphic>
          <a:graphicData uri="http://schemas.openxmlformats.org/presentationml/2006/ole">
            <mc:AlternateContent xmlns:mc="http://schemas.openxmlformats.org/markup-compatibility/2006">
              <mc:Choice xmlns:v="urn:schemas-microsoft-com:vml" Requires="v">
                <p:oleObj spid="_x0000_s61523" name="ビットマップ イメージ" r:id="rId8" imgW="1695687" imgH="666667" progId="PBrush">
                  <p:embed/>
                </p:oleObj>
              </mc:Choice>
              <mc:Fallback>
                <p:oleObj name="ビットマップ イメージ" r:id="rId8" imgW="1695687" imgH="666667"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425" y="1693863"/>
                        <a:ext cx="957263"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19" name="Picture 1189" descr="Shar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963" y="1341438"/>
            <a:ext cx="8239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93" descr="HITACHI"/>
          <p:cNvPicPr>
            <a:picLocks noChangeAspect="1" noChangeArrowheads="1"/>
          </p:cNvPicPr>
          <p:nvPr/>
        </p:nvPicPr>
        <p:blipFill>
          <a:blip r:embed="rId11">
            <a:extLst>
              <a:ext uri="{28A0092B-C50C-407E-A947-70E740481C1C}">
                <a14:useLocalDpi xmlns:a14="http://schemas.microsoft.com/office/drawing/2010/main" val="0"/>
              </a:ext>
            </a:extLst>
          </a:blip>
          <a:srcRect l="12340" t="35059" r="13522" b="33278"/>
          <a:stretch>
            <a:fillRect/>
          </a:stretch>
        </p:blipFill>
        <p:spPr bwMode="auto">
          <a:xfrm>
            <a:off x="4964113" y="1293813"/>
            <a:ext cx="746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96" descr="panasonic"/>
          <p:cNvPicPr>
            <a:picLocks noChangeAspect="1" noChangeArrowheads="1"/>
          </p:cNvPicPr>
          <p:nvPr/>
        </p:nvPicPr>
        <p:blipFill>
          <a:blip r:embed="rId12">
            <a:extLst>
              <a:ext uri="{28A0092B-C50C-407E-A947-70E740481C1C}">
                <a14:useLocalDpi xmlns:a14="http://schemas.microsoft.com/office/drawing/2010/main" val="0"/>
              </a:ext>
            </a:extLst>
          </a:blip>
          <a:srcRect l="8893" r="20009"/>
          <a:stretch>
            <a:fillRect/>
          </a:stretch>
        </p:blipFill>
        <p:spPr bwMode="auto">
          <a:xfrm>
            <a:off x="5972175" y="1274763"/>
            <a:ext cx="812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34" descr="canon-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1863" y="1868488"/>
            <a:ext cx="7127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テキスト ボックス 37"/>
          <p:cNvSpPr txBox="1">
            <a:spLocks noChangeArrowheads="1"/>
          </p:cNvSpPr>
          <p:nvPr/>
        </p:nvSpPr>
        <p:spPr bwMode="auto">
          <a:xfrm>
            <a:off x="5942013" y="5468938"/>
            <a:ext cx="866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株式会社ベネッセ</a:t>
            </a:r>
            <a:br>
              <a:rPr lang="ja-JP" altLang="en-US" sz="700">
                <a:latin typeface="Times New Roman" charset="0"/>
              </a:rPr>
            </a:br>
            <a:r>
              <a:rPr lang="ja-JP" altLang="en-US" sz="700">
                <a:latin typeface="Times New Roman" charset="0"/>
              </a:rPr>
              <a:t>コーポレーション</a:t>
            </a:r>
            <a:r>
              <a:rPr lang="en-US" altLang="ja-JP" sz="700">
                <a:latin typeface="Times New Roman" charset="0"/>
              </a:rPr>
              <a:t>®</a:t>
            </a:r>
            <a:endParaRPr lang="ja-JP" altLang="en-US" sz="700">
              <a:latin typeface="Times New Roman" charset="0"/>
            </a:endParaRPr>
          </a:p>
        </p:txBody>
      </p:sp>
      <p:sp>
        <p:nvSpPr>
          <p:cNvPr id="13324" name="テキスト ボックス 38"/>
          <p:cNvSpPr txBox="1">
            <a:spLocks noChangeArrowheads="1"/>
          </p:cNvSpPr>
          <p:nvPr/>
        </p:nvSpPr>
        <p:spPr bwMode="auto">
          <a:xfrm>
            <a:off x="5942013" y="2166938"/>
            <a:ext cx="920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キヤノン株式会社</a:t>
            </a:r>
            <a:r>
              <a:rPr lang="en-US" altLang="ja-JP" sz="700">
                <a:latin typeface="Times New Roman" charset="0"/>
              </a:rPr>
              <a:t>®</a:t>
            </a:r>
            <a:endParaRPr lang="ja-JP" altLang="en-US" sz="700">
              <a:latin typeface="Times New Roman" charset="0"/>
            </a:endParaRPr>
          </a:p>
        </p:txBody>
      </p:sp>
      <p:sp>
        <p:nvSpPr>
          <p:cNvPr id="13325" name="テキスト ボックス 39"/>
          <p:cNvSpPr txBox="1">
            <a:spLocks noChangeArrowheads="1"/>
          </p:cNvSpPr>
          <p:nvPr/>
        </p:nvSpPr>
        <p:spPr bwMode="auto">
          <a:xfrm>
            <a:off x="7026275" y="1544638"/>
            <a:ext cx="9223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シャープ株式会社</a:t>
            </a:r>
            <a:r>
              <a:rPr lang="en-US" altLang="ja-JP" sz="700">
                <a:latin typeface="Times New Roman" charset="0"/>
              </a:rPr>
              <a:t>®</a:t>
            </a:r>
            <a:endParaRPr lang="ja-JP" altLang="en-US" sz="700">
              <a:latin typeface="Times New Roman" charset="0"/>
            </a:endParaRPr>
          </a:p>
        </p:txBody>
      </p:sp>
      <p:sp>
        <p:nvSpPr>
          <p:cNvPr id="13326" name="テキスト ボックス 40"/>
          <p:cNvSpPr txBox="1">
            <a:spLocks noChangeArrowheads="1"/>
          </p:cNvSpPr>
          <p:nvPr/>
        </p:nvSpPr>
        <p:spPr bwMode="auto">
          <a:xfrm>
            <a:off x="4857750" y="2173288"/>
            <a:ext cx="9636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三菱電機株式会社</a:t>
            </a:r>
            <a:r>
              <a:rPr lang="en-US" altLang="ja-JP" sz="700">
                <a:latin typeface="Times New Roman" charset="0"/>
              </a:rPr>
              <a:t>®</a:t>
            </a:r>
            <a:endParaRPr lang="ja-JP" altLang="en-US" sz="700">
              <a:latin typeface="Times New Roman" charset="0"/>
            </a:endParaRPr>
          </a:p>
        </p:txBody>
      </p:sp>
      <p:sp>
        <p:nvSpPr>
          <p:cNvPr id="13327" name="テキスト ボックス 41"/>
          <p:cNvSpPr txBox="1">
            <a:spLocks noChangeArrowheads="1"/>
          </p:cNvSpPr>
          <p:nvPr/>
        </p:nvSpPr>
        <p:spPr bwMode="auto">
          <a:xfrm>
            <a:off x="596900" y="1522413"/>
            <a:ext cx="10652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トヨタ自動車株式会社</a:t>
            </a:r>
            <a:r>
              <a:rPr lang="en-US" altLang="ja-JP" sz="700">
                <a:latin typeface="Times New Roman" charset="0"/>
              </a:rPr>
              <a:t>®</a:t>
            </a:r>
            <a:endParaRPr lang="ja-JP" altLang="en-US" sz="700">
              <a:latin typeface="Times New Roman" charset="0"/>
            </a:endParaRPr>
          </a:p>
        </p:txBody>
      </p:sp>
      <p:pic>
        <p:nvPicPr>
          <p:cNvPr id="133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1322388"/>
            <a:ext cx="827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テキスト ボックス 42"/>
          <p:cNvSpPr txBox="1">
            <a:spLocks noChangeArrowheads="1"/>
          </p:cNvSpPr>
          <p:nvPr/>
        </p:nvSpPr>
        <p:spPr bwMode="auto">
          <a:xfrm>
            <a:off x="1754188" y="1531938"/>
            <a:ext cx="11414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本田技研工業株式会社</a:t>
            </a:r>
            <a:r>
              <a:rPr lang="en-US" altLang="ja-JP" sz="700">
                <a:latin typeface="Times New Roman" charset="0"/>
              </a:rPr>
              <a:t>®</a:t>
            </a:r>
            <a:endParaRPr lang="ja-JP" altLang="en-US" sz="700">
              <a:latin typeface="Times New Roman" charset="0"/>
            </a:endParaRPr>
          </a:p>
        </p:txBody>
      </p:sp>
      <p:pic>
        <p:nvPicPr>
          <p:cNvPr id="1333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4513" y="1319213"/>
            <a:ext cx="966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テキスト ボックス 42"/>
          <p:cNvSpPr txBox="1">
            <a:spLocks noChangeArrowheads="1"/>
          </p:cNvSpPr>
          <p:nvPr/>
        </p:nvSpPr>
        <p:spPr bwMode="auto">
          <a:xfrm>
            <a:off x="2987675" y="1522413"/>
            <a:ext cx="1230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三菱自動車工業株式会社</a:t>
            </a:r>
            <a:r>
              <a:rPr lang="en-US" altLang="ja-JP" sz="700">
                <a:latin typeface="Times New Roman" charset="0"/>
              </a:rPr>
              <a:t>®</a:t>
            </a:r>
            <a:endParaRPr lang="ja-JP" altLang="en-US" sz="700">
              <a:latin typeface="Times New Roman" charset="0"/>
            </a:endParaRPr>
          </a:p>
        </p:txBody>
      </p:sp>
      <p:pic>
        <p:nvPicPr>
          <p:cNvPr id="13332" name="Picture 37" descr="mitsubishi logo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9263" y="1287463"/>
            <a:ext cx="11080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テキスト ボックス 42"/>
          <p:cNvSpPr txBox="1">
            <a:spLocks noChangeArrowheads="1"/>
          </p:cNvSpPr>
          <p:nvPr/>
        </p:nvSpPr>
        <p:spPr bwMode="auto">
          <a:xfrm>
            <a:off x="668338" y="1973263"/>
            <a:ext cx="8477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マツダ株式会社</a:t>
            </a:r>
            <a:r>
              <a:rPr lang="en-US" altLang="ja-JP" sz="700">
                <a:latin typeface="Times New Roman" charset="0"/>
              </a:rPr>
              <a:t>®</a:t>
            </a:r>
            <a:endParaRPr lang="ja-JP" altLang="en-US" sz="700">
              <a:latin typeface="Times New Roman" charset="0"/>
            </a:endParaRPr>
          </a:p>
        </p:txBody>
      </p:sp>
      <p:pic>
        <p:nvPicPr>
          <p:cNvPr id="13334" name="Picture 40" descr="SUBARU">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20850" y="1814513"/>
            <a:ext cx="8969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5" name="テキスト ボックス 42"/>
          <p:cNvSpPr txBox="1">
            <a:spLocks noChangeArrowheads="1"/>
          </p:cNvSpPr>
          <p:nvPr/>
        </p:nvSpPr>
        <p:spPr bwMode="auto">
          <a:xfrm>
            <a:off x="1741488" y="1982788"/>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富士重工業株式会社</a:t>
            </a:r>
            <a:r>
              <a:rPr lang="en-US" altLang="ja-JP" sz="700">
                <a:latin typeface="Times New Roman" charset="0"/>
              </a:rPr>
              <a:t>®</a:t>
            </a:r>
            <a:endParaRPr lang="ja-JP" altLang="en-US" sz="700">
              <a:latin typeface="Times New Roman" charset="0"/>
            </a:endParaRPr>
          </a:p>
        </p:txBody>
      </p:sp>
      <p:sp>
        <p:nvSpPr>
          <p:cNvPr id="13336" name="テキスト ボックス 40"/>
          <p:cNvSpPr txBox="1">
            <a:spLocks noChangeArrowheads="1"/>
          </p:cNvSpPr>
          <p:nvPr/>
        </p:nvSpPr>
        <p:spPr bwMode="auto">
          <a:xfrm>
            <a:off x="5897563" y="1541463"/>
            <a:ext cx="10699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パナソニック株式会社</a:t>
            </a:r>
            <a:r>
              <a:rPr lang="en-US" altLang="ja-JP" sz="700">
                <a:latin typeface="Times New Roman" charset="0"/>
              </a:rPr>
              <a:t>®</a:t>
            </a:r>
            <a:endParaRPr lang="ja-JP" altLang="en-US" sz="700">
              <a:latin typeface="Times New Roman" charset="0"/>
            </a:endParaRPr>
          </a:p>
        </p:txBody>
      </p:sp>
      <p:sp>
        <p:nvSpPr>
          <p:cNvPr id="13337" name="テキスト ボックス 40"/>
          <p:cNvSpPr txBox="1">
            <a:spLocks noChangeArrowheads="1"/>
          </p:cNvSpPr>
          <p:nvPr/>
        </p:nvSpPr>
        <p:spPr bwMode="auto">
          <a:xfrm>
            <a:off x="4851400" y="1573213"/>
            <a:ext cx="1052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株式会社日立製作所</a:t>
            </a:r>
            <a:r>
              <a:rPr lang="en-US" altLang="ja-JP" sz="700">
                <a:latin typeface="Times New Roman" charset="0"/>
              </a:rPr>
              <a:t>®</a:t>
            </a:r>
            <a:endParaRPr lang="ja-JP" altLang="en-US" sz="700">
              <a:latin typeface="Times New Roman" charset="0"/>
            </a:endParaRPr>
          </a:p>
        </p:txBody>
      </p:sp>
      <p:pic>
        <p:nvPicPr>
          <p:cNvPr id="13338" name="Picture 49" descr="top_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39925" y="4662488"/>
            <a:ext cx="3651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51" descr="samp5-2-c4">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81288" y="4840288"/>
            <a:ext cx="741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53" descr="住友金属"/>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05213" y="4830763"/>
            <a:ext cx="9017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1" name="テキスト ボックス 38"/>
          <p:cNvSpPr txBox="1">
            <a:spLocks noChangeArrowheads="1"/>
          </p:cNvSpPr>
          <p:nvPr/>
        </p:nvSpPr>
        <p:spPr bwMode="auto">
          <a:xfrm>
            <a:off x="3516313" y="4999038"/>
            <a:ext cx="11414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住友金属工業株式会社</a:t>
            </a:r>
            <a:r>
              <a:rPr lang="en-US" altLang="ja-JP" sz="700">
                <a:latin typeface="Times New Roman" charset="0"/>
              </a:rPr>
              <a:t>®</a:t>
            </a:r>
            <a:endParaRPr lang="ja-JP" altLang="en-US" sz="700">
              <a:latin typeface="Times New Roman" charset="0"/>
            </a:endParaRPr>
          </a:p>
        </p:txBody>
      </p:sp>
      <p:sp>
        <p:nvSpPr>
          <p:cNvPr id="13342" name="テキスト ボックス 38"/>
          <p:cNvSpPr txBox="1">
            <a:spLocks noChangeArrowheads="1"/>
          </p:cNvSpPr>
          <p:nvPr/>
        </p:nvSpPr>
        <p:spPr bwMode="auto">
          <a:xfrm>
            <a:off x="2559050" y="5087938"/>
            <a:ext cx="1052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株式会社神戸製鋼所</a:t>
            </a:r>
            <a:r>
              <a:rPr lang="en-US" altLang="ja-JP" sz="700">
                <a:latin typeface="Times New Roman" charset="0"/>
              </a:rPr>
              <a:t>®</a:t>
            </a:r>
            <a:endParaRPr lang="ja-JP" altLang="en-US" sz="700">
              <a:latin typeface="Times New Roman" charset="0"/>
            </a:endParaRPr>
          </a:p>
        </p:txBody>
      </p:sp>
      <p:sp>
        <p:nvSpPr>
          <p:cNvPr id="13343" name="テキスト ボックス 38"/>
          <p:cNvSpPr txBox="1">
            <a:spLocks noChangeArrowheads="1"/>
          </p:cNvSpPr>
          <p:nvPr/>
        </p:nvSpPr>
        <p:spPr bwMode="auto">
          <a:xfrm>
            <a:off x="1582738" y="5135563"/>
            <a:ext cx="1117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ＪＦＥスチール株式会社</a:t>
            </a:r>
            <a:r>
              <a:rPr lang="en-US" altLang="ja-JP" sz="700">
                <a:latin typeface="Times New Roman" charset="0"/>
              </a:rPr>
              <a:t>®</a:t>
            </a:r>
            <a:endParaRPr lang="ja-JP" altLang="en-US" sz="700">
              <a:latin typeface="Times New Roman" charset="0"/>
            </a:endParaRPr>
          </a:p>
        </p:txBody>
      </p:sp>
      <p:sp>
        <p:nvSpPr>
          <p:cNvPr id="13344" name="テキスト ボックス 38"/>
          <p:cNvSpPr txBox="1">
            <a:spLocks noChangeArrowheads="1"/>
          </p:cNvSpPr>
          <p:nvPr/>
        </p:nvSpPr>
        <p:spPr bwMode="auto">
          <a:xfrm>
            <a:off x="630238" y="5002213"/>
            <a:ext cx="10525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新日本製鐵株式会社</a:t>
            </a:r>
            <a:r>
              <a:rPr lang="en-US" altLang="ja-JP" sz="700">
                <a:latin typeface="Times New Roman" charset="0"/>
              </a:rPr>
              <a:t>®</a:t>
            </a:r>
            <a:endParaRPr lang="ja-JP" altLang="en-US" sz="700">
              <a:latin typeface="Times New Roman" charset="0"/>
            </a:endParaRPr>
          </a:p>
        </p:txBody>
      </p:sp>
      <p:pic>
        <p:nvPicPr>
          <p:cNvPr id="13345" name="Picture 87" descr="inax_logo">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5338" y="5380038"/>
            <a:ext cx="598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6" name="テキスト ボックス 38"/>
          <p:cNvSpPr txBox="1">
            <a:spLocks noChangeArrowheads="1"/>
          </p:cNvSpPr>
          <p:nvPr/>
        </p:nvSpPr>
        <p:spPr bwMode="auto">
          <a:xfrm>
            <a:off x="571500" y="5561013"/>
            <a:ext cx="121126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株式会社住生活グループ</a:t>
            </a:r>
            <a:r>
              <a:rPr lang="en-US" altLang="ja-JP" sz="700">
                <a:latin typeface="Times New Roman" charset="0"/>
              </a:rPr>
              <a:t>®</a:t>
            </a:r>
          </a:p>
        </p:txBody>
      </p:sp>
      <p:sp>
        <p:nvSpPr>
          <p:cNvPr id="13347" name="テキスト ボックス 38"/>
          <p:cNvSpPr txBox="1">
            <a:spLocks noChangeArrowheads="1"/>
          </p:cNvSpPr>
          <p:nvPr/>
        </p:nvSpPr>
        <p:spPr bwMode="auto">
          <a:xfrm>
            <a:off x="7785100" y="3252788"/>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defTabSz="914400" eaLnBrk="1" hangingPunct="1"/>
            <a:r>
              <a:rPr lang="ja-JP" altLang="en-US" sz="700">
                <a:latin typeface="Times New Roman" charset="0"/>
              </a:rPr>
              <a:t>富士フイルム</a:t>
            </a:r>
          </a:p>
          <a:p>
            <a:pPr algn="ctr" defTabSz="914400" eaLnBrk="1" hangingPunct="1"/>
            <a:r>
              <a:rPr lang="ja-JP" altLang="en-US" sz="700">
                <a:latin typeface="Times New Roman" charset="0"/>
              </a:rPr>
              <a:t>ホールディングス株式会社</a:t>
            </a:r>
            <a:r>
              <a:rPr lang="en-US" altLang="ja-JP" sz="700">
                <a:latin typeface="Times New Roman" charset="0"/>
              </a:rPr>
              <a:t>®</a:t>
            </a:r>
          </a:p>
        </p:txBody>
      </p:sp>
      <p:sp>
        <p:nvSpPr>
          <p:cNvPr id="13348" name="テキスト ボックス 35"/>
          <p:cNvSpPr txBox="1">
            <a:spLocks noChangeArrowheads="1"/>
          </p:cNvSpPr>
          <p:nvPr/>
        </p:nvSpPr>
        <p:spPr bwMode="auto">
          <a:xfrm>
            <a:off x="4799013" y="5551488"/>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大日本印刷株式会社</a:t>
            </a:r>
            <a:r>
              <a:rPr lang="en-US" altLang="ja-JP" sz="700">
                <a:latin typeface="Times New Roman" charset="0"/>
              </a:rPr>
              <a:t>®</a:t>
            </a:r>
            <a:endParaRPr lang="ja-JP" altLang="en-US" sz="700">
              <a:latin typeface="Times New Roman" charset="0"/>
            </a:endParaRPr>
          </a:p>
        </p:txBody>
      </p:sp>
      <p:pic>
        <p:nvPicPr>
          <p:cNvPr id="13349" name="Picture 95" descr="Benesse">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13438" y="5272088"/>
            <a:ext cx="82391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0" name="テキスト ボックス 37"/>
          <p:cNvSpPr txBox="1">
            <a:spLocks noChangeArrowheads="1"/>
          </p:cNvSpPr>
          <p:nvPr/>
        </p:nvSpPr>
        <p:spPr bwMode="auto">
          <a:xfrm>
            <a:off x="4897438" y="6221413"/>
            <a:ext cx="963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中国電力株式会社</a:t>
            </a:r>
            <a:r>
              <a:rPr lang="en-US" altLang="ja-JP" sz="700">
                <a:latin typeface="Times New Roman" charset="0"/>
              </a:rPr>
              <a:t>®</a:t>
            </a:r>
            <a:endParaRPr lang="ja-JP" altLang="en-US" sz="700">
              <a:latin typeface="Times New Roman" charset="0"/>
            </a:endParaRPr>
          </a:p>
        </p:txBody>
      </p:sp>
      <p:pic>
        <p:nvPicPr>
          <p:cNvPr id="13351" name="Picture 105" descr="中国電力株式会社">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95863" y="5986463"/>
            <a:ext cx="77311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2" name="テキスト ボックス 37"/>
          <p:cNvSpPr txBox="1">
            <a:spLocks noChangeArrowheads="1"/>
          </p:cNvSpPr>
          <p:nvPr/>
        </p:nvSpPr>
        <p:spPr bwMode="auto">
          <a:xfrm>
            <a:off x="7810500" y="5018088"/>
            <a:ext cx="1230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西日本旅客鉄道株式会社</a:t>
            </a:r>
            <a:r>
              <a:rPr lang="en-US" altLang="ja-JP" sz="700">
                <a:latin typeface="Times New Roman" charset="0"/>
              </a:rPr>
              <a:t>®</a:t>
            </a:r>
            <a:endParaRPr lang="ja-JP" altLang="en-US" sz="700">
              <a:latin typeface="Times New Roman" charset="0"/>
            </a:endParaRPr>
          </a:p>
        </p:txBody>
      </p:sp>
      <p:pic>
        <p:nvPicPr>
          <p:cNvPr id="13353" name="Picture 109" descr="岡山市">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39813" y="5942013"/>
            <a:ext cx="9985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4" name="テキスト ボックス 34"/>
          <p:cNvSpPr txBox="1">
            <a:spLocks noChangeArrowheads="1"/>
          </p:cNvSpPr>
          <p:nvPr/>
        </p:nvSpPr>
        <p:spPr bwMode="auto">
          <a:xfrm>
            <a:off x="288925" y="979488"/>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自動車</a:t>
            </a:r>
          </a:p>
        </p:txBody>
      </p:sp>
      <p:sp>
        <p:nvSpPr>
          <p:cNvPr id="13355" name="テキスト ボックス 34"/>
          <p:cNvSpPr txBox="1">
            <a:spLocks noChangeArrowheads="1"/>
          </p:cNvSpPr>
          <p:nvPr/>
        </p:nvSpPr>
        <p:spPr bwMode="auto">
          <a:xfrm>
            <a:off x="4437063" y="99218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電機</a:t>
            </a:r>
          </a:p>
        </p:txBody>
      </p:sp>
      <p:sp>
        <p:nvSpPr>
          <p:cNvPr id="13356" name="テキスト ボックス 34"/>
          <p:cNvSpPr txBox="1">
            <a:spLocks noChangeArrowheads="1"/>
          </p:cNvSpPr>
          <p:nvPr/>
        </p:nvSpPr>
        <p:spPr bwMode="auto">
          <a:xfrm>
            <a:off x="266700" y="4494213"/>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金属</a:t>
            </a:r>
          </a:p>
        </p:txBody>
      </p:sp>
      <p:sp>
        <p:nvSpPr>
          <p:cNvPr id="13357" name="テキスト ボックス 34"/>
          <p:cNvSpPr txBox="1">
            <a:spLocks noChangeArrowheads="1"/>
          </p:cNvSpPr>
          <p:nvPr/>
        </p:nvSpPr>
        <p:spPr bwMode="auto">
          <a:xfrm>
            <a:off x="4427538" y="4313238"/>
            <a:ext cx="1471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その他　　非製造</a:t>
            </a:r>
          </a:p>
        </p:txBody>
      </p:sp>
      <p:pic>
        <p:nvPicPr>
          <p:cNvPr id="13358" name="Picture 4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3425" y="4856163"/>
            <a:ext cx="842963"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9" name="Picture 55" descr="旭硝子株式会社"/>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013325" y="3700463"/>
            <a:ext cx="6985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0" name="テキスト ボックス 38"/>
          <p:cNvSpPr txBox="1">
            <a:spLocks noChangeArrowheads="1"/>
          </p:cNvSpPr>
          <p:nvPr/>
        </p:nvSpPr>
        <p:spPr bwMode="auto">
          <a:xfrm>
            <a:off x="4894263" y="4027488"/>
            <a:ext cx="8747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旭硝子株式会社</a:t>
            </a:r>
            <a:r>
              <a:rPr lang="en-US" altLang="ja-JP" sz="700">
                <a:latin typeface="Times New Roman" charset="0"/>
              </a:rPr>
              <a:t>®</a:t>
            </a:r>
            <a:endParaRPr lang="ja-JP" altLang="en-US" sz="700">
              <a:latin typeface="Times New Roman" charset="0"/>
            </a:endParaRPr>
          </a:p>
        </p:txBody>
      </p:sp>
      <p:pic>
        <p:nvPicPr>
          <p:cNvPr id="13361" name="Picture 77" descr="logo">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062538" y="2963863"/>
            <a:ext cx="5064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2" name="テキスト ボックス 35"/>
          <p:cNvSpPr txBox="1">
            <a:spLocks noChangeArrowheads="1"/>
          </p:cNvSpPr>
          <p:nvPr/>
        </p:nvSpPr>
        <p:spPr bwMode="auto">
          <a:xfrm>
            <a:off x="4838700" y="3490913"/>
            <a:ext cx="963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三井化学株式会社</a:t>
            </a:r>
            <a:r>
              <a:rPr lang="en-US" altLang="ja-JP" sz="700">
                <a:latin typeface="Times New Roman" charset="0"/>
              </a:rPr>
              <a:t>®</a:t>
            </a:r>
            <a:endParaRPr lang="ja-JP" altLang="en-US" sz="700">
              <a:latin typeface="Times New Roman" charset="0"/>
            </a:endParaRPr>
          </a:p>
        </p:txBody>
      </p:sp>
      <p:pic>
        <p:nvPicPr>
          <p:cNvPr id="13363" name="Picture 80" descr="三菱化学"/>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927725" y="2979738"/>
            <a:ext cx="6524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4" name="テキスト ボックス 38"/>
          <p:cNvSpPr txBox="1">
            <a:spLocks noChangeArrowheads="1"/>
          </p:cNvSpPr>
          <p:nvPr/>
        </p:nvSpPr>
        <p:spPr bwMode="auto">
          <a:xfrm>
            <a:off x="6837363" y="3259138"/>
            <a:ext cx="8270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株式会社クラレ</a:t>
            </a:r>
            <a:r>
              <a:rPr lang="en-US" altLang="ja-JP" sz="700">
                <a:latin typeface="Times New Roman" charset="0"/>
              </a:rPr>
              <a:t>®</a:t>
            </a:r>
            <a:endParaRPr lang="ja-JP" altLang="en-US" sz="700">
              <a:latin typeface="Times New Roman" charset="0"/>
            </a:endParaRPr>
          </a:p>
        </p:txBody>
      </p:sp>
      <p:sp>
        <p:nvSpPr>
          <p:cNvPr id="13365" name="テキスト ボックス 35"/>
          <p:cNvSpPr txBox="1">
            <a:spLocks noChangeArrowheads="1"/>
          </p:cNvSpPr>
          <p:nvPr/>
        </p:nvSpPr>
        <p:spPr bwMode="auto">
          <a:xfrm>
            <a:off x="5799138" y="3332163"/>
            <a:ext cx="963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三菱化学株式会社</a:t>
            </a:r>
            <a:r>
              <a:rPr lang="en-US" altLang="ja-JP" sz="700">
                <a:latin typeface="Times New Roman" charset="0"/>
              </a:rPr>
              <a:t>®</a:t>
            </a:r>
            <a:endParaRPr lang="ja-JP" altLang="en-US" sz="700">
              <a:latin typeface="Times New Roman" charset="0"/>
            </a:endParaRPr>
          </a:p>
        </p:txBody>
      </p:sp>
      <p:pic>
        <p:nvPicPr>
          <p:cNvPr id="13366" name="Picture 90" descr="FUJIFILM">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016875" y="3043238"/>
            <a:ext cx="7842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7" name="テキスト ボックス 34"/>
          <p:cNvSpPr txBox="1">
            <a:spLocks noChangeArrowheads="1"/>
          </p:cNvSpPr>
          <p:nvPr/>
        </p:nvSpPr>
        <p:spPr bwMode="auto">
          <a:xfrm>
            <a:off x="4452938" y="277653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化学</a:t>
            </a:r>
          </a:p>
        </p:txBody>
      </p:sp>
      <p:pic>
        <p:nvPicPr>
          <p:cNvPr id="13368" name="Picture 5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50063" y="2995613"/>
            <a:ext cx="781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9" name="Picture 5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057775" y="5319713"/>
            <a:ext cx="557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0" name="Picture 5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232775" y="4748213"/>
            <a:ext cx="3651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1" name="Picture 60" descr="logo">
            <a:hlinkClick r:id="rId42"/>
          </p:cNvPr>
          <p:cNvPicPr>
            <a:picLocks noGrp="1" noChangeAspect="1" noChangeArrowheads="1"/>
          </p:cNvPicPr>
          <p:nvPr>
            <p:ph sz="quarter" idx="4294967295"/>
          </p:nvPr>
        </p:nvPicPr>
        <p:blipFill>
          <a:blip r:embed="rId43">
            <a:extLst>
              <a:ext uri="{28A0092B-C50C-407E-A947-70E740481C1C}">
                <a14:useLocalDpi xmlns:a14="http://schemas.microsoft.com/office/drawing/2010/main" val="0"/>
              </a:ext>
            </a:extLst>
          </a:blip>
          <a:srcRect/>
          <a:stretch>
            <a:fillRect/>
          </a:stretch>
        </p:blipFill>
        <p:spPr bwMode="auto">
          <a:xfrm>
            <a:off x="728663" y="2303463"/>
            <a:ext cx="7810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2" name="Picture 61" descr="NSK-Logo">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963988" y="1792288"/>
            <a:ext cx="8143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3" name="Picture 1235" descr="epson"/>
          <p:cNvPicPr>
            <a:picLocks noChangeAspect="1" noChangeArrowheads="1"/>
          </p:cNvPicPr>
          <p:nvPr/>
        </p:nvPicPr>
        <p:blipFill>
          <a:blip r:embed="rId46">
            <a:extLst>
              <a:ext uri="{28A0092B-C50C-407E-A947-70E740481C1C}">
                <a14:useLocalDpi xmlns:a14="http://schemas.microsoft.com/office/drawing/2010/main" val="0"/>
              </a:ext>
            </a:extLst>
          </a:blip>
          <a:srcRect l="12477" t="20175"/>
          <a:stretch>
            <a:fillRect/>
          </a:stretch>
        </p:blipFill>
        <p:spPr bwMode="auto">
          <a:xfrm>
            <a:off x="7075488" y="1817688"/>
            <a:ext cx="78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4" name="図 71" descr="スクリーンショット（2010-06-04 10.47.02）.png"/>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996113" y="2459038"/>
            <a:ext cx="9191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5" name="図 70"/>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6038850" y="2522538"/>
            <a:ext cx="6905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6" name="図 51" descr="nttdata.pn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7043738" y="5973763"/>
            <a:ext cx="6111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7" name="Picture 5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075613" y="5856288"/>
            <a:ext cx="7667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8" name="Picture 59" descr="F:\Documents and Settings\沖原\デスクトップ\村田製作所.gif"/>
          <p:cNvPicPr>
            <a:picLocks noChangeAspect="1" noChangeArrowheads="1"/>
          </p:cNvPicPr>
          <p:nvPr/>
        </p:nvPicPr>
        <p:blipFill>
          <a:blip r:embed="rId51">
            <a:extLst>
              <a:ext uri="{28A0092B-C50C-407E-A947-70E740481C1C}">
                <a14:useLocalDpi xmlns:a14="http://schemas.microsoft.com/office/drawing/2010/main" val="0"/>
              </a:ext>
            </a:extLst>
          </a:blip>
          <a:srcRect r="51312" b="-24895"/>
          <a:stretch>
            <a:fillRect/>
          </a:stretch>
        </p:blipFill>
        <p:spPr bwMode="auto">
          <a:xfrm>
            <a:off x="5027613" y="2490788"/>
            <a:ext cx="6350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9" name="Picture 66" descr="F:\Documents and Settings\沖原\デスクトップ\両備システムズ.gif"/>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961188" y="5322888"/>
            <a:ext cx="8382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80" name="グループ化 28"/>
          <p:cNvGrpSpPr>
            <a:grpSpLocks noChangeAspect="1"/>
          </p:cNvGrpSpPr>
          <p:nvPr/>
        </p:nvGrpSpPr>
        <p:grpSpPr bwMode="auto">
          <a:xfrm>
            <a:off x="5969000" y="5967413"/>
            <a:ext cx="701675" cy="215900"/>
            <a:chOff x="7000892" y="3410902"/>
            <a:chExt cx="835802" cy="260319"/>
          </a:xfrm>
        </p:grpSpPr>
        <p:pic>
          <p:nvPicPr>
            <p:cNvPr id="13446" name="Picture 106"/>
            <p:cNvPicPr>
              <a:picLocks noChangeAspect="1" noChangeArrowheads="1"/>
            </p:cNvPicPr>
            <p:nvPr/>
          </p:nvPicPr>
          <p:blipFill>
            <a:blip r:embed="rId53">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正方形/長方形 70"/>
            <p:cNvSpPr/>
            <p:nvPr/>
          </p:nvSpPr>
          <p:spPr bwMode="auto">
            <a:xfrm>
              <a:off x="7286427" y="3569773"/>
              <a:ext cx="550267" cy="82307"/>
            </a:xfrm>
            <a:prstGeom prst="rect">
              <a:avLst/>
            </a:prstGeom>
            <a:solidFill>
              <a:schemeClr val="accent3"/>
            </a:solidFill>
            <a:ln w="9525" cap="flat" cmpd="sng" algn="ctr">
              <a:noFill/>
              <a:prstDash val="solid"/>
              <a:round/>
              <a:headEnd type="none" w="med" len="med"/>
              <a:tailEnd type="none" w="med" len="med"/>
            </a:ln>
            <a:effectLst/>
          </p:spPr>
          <p:txBody>
            <a:bodyPr wrap="none"/>
            <a:lstStyle/>
            <a:p>
              <a:pPr defTabSz="914400">
                <a:defRPr/>
              </a:pPr>
              <a:endParaRPr lang="ja-JP" altLang="en-US">
                <a:latin typeface="Times New Roman" pitchFamily="18" charset="0"/>
                <a:ea typeface="ＭＳ Ｐゴシック" charset="-128"/>
                <a:cs typeface="+mn-cs"/>
              </a:endParaRPr>
            </a:p>
          </p:txBody>
        </p:sp>
      </p:grpSp>
      <p:pic>
        <p:nvPicPr>
          <p:cNvPr id="13381" name="Picture 72" descr="JR_logo">
            <a:hlinkClick r:id="rId54"/>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231188" y="5332413"/>
            <a:ext cx="3778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82" name="Picture 73" descr="日本原子力研究開発機構ロゴ"/>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224088" y="5767388"/>
            <a:ext cx="895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83" name="Object 74"/>
          <p:cNvGraphicFramePr>
            <a:graphicFrameLocks noChangeAspect="1"/>
          </p:cNvGraphicFramePr>
          <p:nvPr/>
        </p:nvGraphicFramePr>
        <p:xfrm>
          <a:off x="8129588" y="1300163"/>
          <a:ext cx="714375" cy="273050"/>
        </p:xfrm>
        <a:graphic>
          <a:graphicData uri="http://schemas.openxmlformats.org/presentationml/2006/ole">
            <mc:AlternateContent xmlns:mc="http://schemas.openxmlformats.org/markup-compatibility/2006">
              <mc:Choice xmlns:v="urn:schemas-microsoft-com:vml" Requires="v">
                <p:oleObj spid="_x0000_s61524" name="ビットマップ イメージ" r:id="rId57" imgW="895238" imgH="343039" progId="PBrush">
                  <p:embed/>
                </p:oleObj>
              </mc:Choice>
              <mc:Fallback>
                <p:oleObj name="ビットマップ イメージ" r:id="rId57" imgW="895238" imgH="343039" progId="PBrush">
                  <p:embed/>
                  <p:pic>
                    <p:nvPicPr>
                      <p:cNvPr id="0" name=""/>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129588" y="1300163"/>
                        <a:ext cx="714375"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384" name="Object 75"/>
          <p:cNvGraphicFramePr>
            <a:graphicFrameLocks noChangeAspect="1"/>
          </p:cNvGraphicFramePr>
          <p:nvPr/>
        </p:nvGraphicFramePr>
        <p:xfrm>
          <a:off x="3578225" y="3532188"/>
          <a:ext cx="960438" cy="165100"/>
        </p:xfrm>
        <a:graphic>
          <a:graphicData uri="http://schemas.openxmlformats.org/presentationml/2006/ole">
            <mc:AlternateContent xmlns:mc="http://schemas.openxmlformats.org/markup-compatibility/2006">
              <mc:Choice xmlns:v="urn:schemas-microsoft-com:vml" Requires="v">
                <p:oleObj spid="_x0000_s61525" name="ビットマップ イメージ" r:id="rId59" imgW="1666667" imgH="285866" progId="PBrush">
                  <p:embed/>
                </p:oleObj>
              </mc:Choice>
              <mc:Fallback>
                <p:oleObj name="ビットマップ イメージ" r:id="rId59" imgW="1666667" imgH="285866" progId="PBrush">
                  <p:embed/>
                  <p:pic>
                    <p:nvPicPr>
                      <p:cNvPr id="0" name=""/>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578225" y="3532188"/>
                        <a:ext cx="960438"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85" name="Picture 76" descr="住友電工"/>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925638" y="5380038"/>
            <a:ext cx="7175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6" name="テキスト ボックス 38"/>
          <p:cNvSpPr txBox="1">
            <a:spLocks noChangeArrowheads="1"/>
          </p:cNvSpPr>
          <p:nvPr/>
        </p:nvSpPr>
        <p:spPr bwMode="auto">
          <a:xfrm>
            <a:off x="581025" y="3167063"/>
            <a:ext cx="1052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三菱重工業株式会社</a:t>
            </a:r>
            <a:r>
              <a:rPr lang="en-US" altLang="ja-JP" sz="700">
                <a:latin typeface="Times New Roman" charset="0"/>
              </a:rPr>
              <a:t>®</a:t>
            </a:r>
            <a:endParaRPr lang="ja-JP" altLang="en-US" sz="700">
              <a:latin typeface="Times New Roman" charset="0"/>
            </a:endParaRPr>
          </a:p>
        </p:txBody>
      </p:sp>
      <p:pic>
        <p:nvPicPr>
          <p:cNvPr id="13387" name="Picture 64" descr="川崎重工業">
            <a:hlinkClick r:id="rId62"/>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743075" y="3008313"/>
            <a:ext cx="852488"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8" name="テキスト ボックス 38"/>
          <p:cNvSpPr txBox="1">
            <a:spLocks noChangeArrowheads="1"/>
          </p:cNvSpPr>
          <p:nvPr/>
        </p:nvSpPr>
        <p:spPr bwMode="auto">
          <a:xfrm>
            <a:off x="1655763" y="3170238"/>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川崎重工業株式会社</a:t>
            </a:r>
            <a:r>
              <a:rPr lang="en-US" altLang="ja-JP" sz="700">
                <a:latin typeface="Times New Roman" charset="0"/>
              </a:rPr>
              <a:t>®</a:t>
            </a:r>
            <a:endParaRPr lang="ja-JP" altLang="en-US" sz="700">
              <a:latin typeface="Times New Roman" charset="0"/>
            </a:endParaRPr>
          </a:p>
        </p:txBody>
      </p:sp>
      <p:pic>
        <p:nvPicPr>
          <p:cNvPr id="13389" name="Picture 67" descr="IHI">
            <a:hlinkClick r:id="rId64"/>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913063" y="2970213"/>
            <a:ext cx="438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0" name="テキスト ボックス 38"/>
          <p:cNvSpPr txBox="1">
            <a:spLocks noChangeArrowheads="1"/>
          </p:cNvSpPr>
          <p:nvPr/>
        </p:nvSpPr>
        <p:spPr bwMode="auto">
          <a:xfrm>
            <a:off x="2792413" y="3173413"/>
            <a:ext cx="723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株式会社ＩＨＩ</a:t>
            </a:r>
            <a:r>
              <a:rPr lang="en-US" altLang="ja-JP" sz="700">
                <a:latin typeface="Times New Roman" charset="0"/>
              </a:rPr>
              <a:t>®</a:t>
            </a:r>
            <a:endParaRPr lang="ja-JP" altLang="en-US" sz="700">
              <a:latin typeface="Times New Roman" charset="0"/>
            </a:endParaRPr>
          </a:p>
        </p:txBody>
      </p:sp>
      <p:sp>
        <p:nvSpPr>
          <p:cNvPr id="13391" name="テキスト ボックス 38"/>
          <p:cNvSpPr txBox="1">
            <a:spLocks noChangeArrowheads="1"/>
          </p:cNvSpPr>
          <p:nvPr/>
        </p:nvSpPr>
        <p:spPr bwMode="auto">
          <a:xfrm>
            <a:off x="657225" y="3713163"/>
            <a:ext cx="963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日立造船株式会社</a:t>
            </a:r>
            <a:r>
              <a:rPr lang="en-US" altLang="ja-JP" sz="700">
                <a:latin typeface="Times New Roman" charset="0"/>
              </a:rPr>
              <a:t>®</a:t>
            </a:r>
            <a:endParaRPr lang="ja-JP" altLang="en-US" sz="700">
              <a:latin typeface="Times New Roman" charset="0"/>
            </a:endParaRPr>
          </a:p>
        </p:txBody>
      </p:sp>
      <p:sp>
        <p:nvSpPr>
          <p:cNvPr id="13392" name="テキスト ボックス 38"/>
          <p:cNvSpPr txBox="1">
            <a:spLocks noChangeArrowheads="1"/>
          </p:cNvSpPr>
          <p:nvPr/>
        </p:nvSpPr>
        <p:spPr bwMode="auto">
          <a:xfrm>
            <a:off x="1585913" y="3719513"/>
            <a:ext cx="9636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三井造船株式会社</a:t>
            </a:r>
            <a:r>
              <a:rPr lang="en-US" altLang="ja-JP" sz="700">
                <a:latin typeface="Times New Roman" charset="0"/>
              </a:rPr>
              <a:t>®</a:t>
            </a:r>
            <a:endParaRPr lang="ja-JP" altLang="en-US" sz="700">
              <a:latin typeface="Times New Roman" charset="0"/>
            </a:endParaRPr>
          </a:p>
        </p:txBody>
      </p:sp>
      <p:sp>
        <p:nvSpPr>
          <p:cNvPr id="13393" name="テキスト ボックス 34"/>
          <p:cNvSpPr txBox="1">
            <a:spLocks noChangeArrowheads="1"/>
          </p:cNvSpPr>
          <p:nvPr/>
        </p:nvSpPr>
        <p:spPr bwMode="auto">
          <a:xfrm>
            <a:off x="284163" y="2633663"/>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機械</a:t>
            </a:r>
          </a:p>
        </p:txBody>
      </p:sp>
      <p:pic>
        <p:nvPicPr>
          <p:cNvPr id="13394" name="Picture 8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79450" y="2941638"/>
            <a:ext cx="847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5" name="Picture 86"/>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0738" y="3459163"/>
            <a:ext cx="582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6" name="Picture 87"/>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70050" y="3487738"/>
            <a:ext cx="704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7" name="Picture 88" descr="Kubota For Earth, For Life">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3760788" y="2963863"/>
            <a:ext cx="658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98" name="Object 89"/>
          <p:cNvGraphicFramePr>
            <a:graphicFrameLocks noChangeAspect="1"/>
          </p:cNvGraphicFramePr>
          <p:nvPr/>
        </p:nvGraphicFramePr>
        <p:xfrm>
          <a:off x="2576513" y="3506788"/>
          <a:ext cx="811212" cy="228600"/>
        </p:xfrm>
        <a:graphic>
          <a:graphicData uri="http://schemas.openxmlformats.org/presentationml/2006/ole">
            <mc:AlternateContent xmlns:mc="http://schemas.openxmlformats.org/markup-compatibility/2006">
              <mc:Choice xmlns:v="urn:schemas-microsoft-com:vml" Requires="v">
                <p:oleObj spid="_x0000_s61526" name="ビットマップ イメージ" r:id="rId71" imgW="1295238" imgH="361809" progId="PBrush">
                  <p:embed/>
                </p:oleObj>
              </mc:Choice>
              <mc:Fallback>
                <p:oleObj name="ビットマップ イメージ" r:id="rId71" imgW="1295238" imgH="361809" progId="PBrush">
                  <p:embed/>
                  <p:pic>
                    <p:nvPicPr>
                      <p:cNvPr id="0" nam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576513" y="3506788"/>
                        <a:ext cx="81121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99" name="Picture 90" descr="ナカシマプロペラ"/>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100388" y="4160838"/>
            <a:ext cx="8699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00" name="Picture 91" descr="ボイラから水処理製品まで - 三浦工業">
            <a:hlinkClick r:id="rId74"/>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725488" y="4040188"/>
            <a:ext cx="8794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01" name="テキスト ボックス 34"/>
          <p:cNvSpPr txBox="1">
            <a:spLocks noChangeArrowheads="1"/>
          </p:cNvSpPr>
          <p:nvPr/>
        </p:nvSpPr>
        <p:spPr bwMode="auto">
          <a:xfrm>
            <a:off x="261938" y="5808663"/>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公務員</a:t>
            </a:r>
          </a:p>
        </p:txBody>
      </p:sp>
      <p:graphicFrame>
        <p:nvGraphicFramePr>
          <p:cNvPr id="13402" name="Object 93"/>
          <p:cNvGraphicFramePr>
            <a:graphicFrameLocks noChangeAspect="1"/>
          </p:cNvGraphicFramePr>
          <p:nvPr/>
        </p:nvGraphicFramePr>
        <p:xfrm>
          <a:off x="3206750" y="5907088"/>
          <a:ext cx="1181100" cy="327025"/>
        </p:xfrm>
        <a:graphic>
          <a:graphicData uri="http://schemas.openxmlformats.org/presentationml/2006/ole">
            <mc:AlternateContent xmlns:mc="http://schemas.openxmlformats.org/markup-compatibility/2006">
              <mc:Choice xmlns:v="urn:schemas-microsoft-com:vml" Requires="v">
                <p:oleObj spid="_x0000_s61527" name="ビットマップ イメージ" r:id="rId76" imgW="1790476" imgH="495369" progId="PBrush">
                  <p:embed/>
                </p:oleObj>
              </mc:Choice>
              <mc:Fallback>
                <p:oleObj name="ビットマップ イメージ" r:id="rId76" imgW="1790476" imgH="495369" progId="PBrush">
                  <p:embed/>
                  <p:pic>
                    <p:nvPicPr>
                      <p:cNvPr id="0" name=""/>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206750" y="5907088"/>
                        <a:ext cx="11811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403" name="Picture 94" descr="FURUNO フルノ"/>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8093075" y="2503488"/>
            <a:ext cx="75723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04" name="Picture 95" descr="セキュリティサービス（防犯対策・警備会社）のセコム">
            <a:hlinkClick r:id="rId79"/>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7073900" y="4760913"/>
            <a:ext cx="5715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05" name="Picture 96" descr="azbil">
            <a:hlinkClick r:id="rId81"/>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6165850" y="4760913"/>
            <a:ext cx="4381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406" name="Object 97"/>
          <p:cNvGraphicFramePr>
            <a:graphicFrameLocks noChangeAspect="1"/>
          </p:cNvGraphicFramePr>
          <p:nvPr/>
        </p:nvGraphicFramePr>
        <p:xfrm>
          <a:off x="5038725" y="4748213"/>
          <a:ext cx="638175" cy="209550"/>
        </p:xfrm>
        <a:graphic>
          <a:graphicData uri="http://schemas.openxmlformats.org/presentationml/2006/ole">
            <mc:AlternateContent xmlns:mc="http://schemas.openxmlformats.org/markup-compatibility/2006">
              <mc:Choice xmlns:v="urn:schemas-microsoft-com:vml" Requires="v">
                <p:oleObj spid="_x0000_s61528" name="ビットマップ イメージ" r:id="rId83" imgW="1066667" imgH="352474" progId="PBrush">
                  <p:embed/>
                </p:oleObj>
              </mc:Choice>
              <mc:Fallback>
                <p:oleObj name="ビットマップ イメージ" r:id="rId83" imgW="1066667" imgH="352474" progId="PBrush">
                  <p:embed/>
                  <p:pic>
                    <p:nvPicPr>
                      <p:cNvPr id="0" name=""/>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5038725" y="4748213"/>
                        <a:ext cx="6381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407" name="Picture 98" descr="ENEOS　新日本石油　Your Choice of Energy">
            <a:hlinkClick r:id="rId85"/>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6159500" y="3773488"/>
            <a:ext cx="9255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408" name="Object 99"/>
          <p:cNvGraphicFramePr>
            <a:graphicFrameLocks noChangeAspect="1"/>
          </p:cNvGraphicFramePr>
          <p:nvPr/>
        </p:nvGraphicFramePr>
        <p:xfrm>
          <a:off x="7539038" y="3770313"/>
          <a:ext cx="1190625" cy="215900"/>
        </p:xfrm>
        <a:graphic>
          <a:graphicData uri="http://schemas.openxmlformats.org/presentationml/2006/ole">
            <mc:AlternateContent xmlns:mc="http://schemas.openxmlformats.org/markup-compatibility/2006">
              <mc:Choice xmlns:v="urn:schemas-microsoft-com:vml" Requires="v">
                <p:oleObj spid="_x0000_s61529" name="ビットマップ イメージ" r:id="rId87" imgW="2343477" imgH="428798" progId="PBrush">
                  <p:embed/>
                </p:oleObj>
              </mc:Choice>
              <mc:Fallback>
                <p:oleObj name="ビットマップ イメージ" r:id="rId87" imgW="2343477" imgH="428798" progId="PBrush">
                  <p:embed/>
                  <p:pic>
                    <p:nvPicPr>
                      <p:cNvPr id="0" name=""/>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539038" y="3770313"/>
                        <a:ext cx="11906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409" name="Picture 100" descr="brother at your side">
            <a:hlinkClick r:id="rId89"/>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132763" y="1843088"/>
            <a:ext cx="72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410" name="Object 101"/>
          <p:cNvGraphicFramePr>
            <a:graphicFrameLocks noChangeAspect="1"/>
          </p:cNvGraphicFramePr>
          <p:nvPr/>
        </p:nvGraphicFramePr>
        <p:xfrm>
          <a:off x="1828800" y="4075113"/>
          <a:ext cx="911225" cy="250825"/>
        </p:xfrm>
        <a:graphic>
          <a:graphicData uri="http://schemas.openxmlformats.org/presentationml/2006/ole">
            <mc:AlternateContent xmlns:mc="http://schemas.openxmlformats.org/markup-compatibility/2006">
              <mc:Choice xmlns:v="urn:schemas-microsoft-com:vml" Requires="v">
                <p:oleObj spid="_x0000_s61530" name="ビットマップ イメージ" r:id="rId91" imgW="1314286" imgH="361809" progId="PBrush">
                  <p:embed/>
                </p:oleObj>
              </mc:Choice>
              <mc:Fallback>
                <p:oleObj name="ビットマップ イメージ" r:id="rId91" imgW="1314286" imgH="361809" progId="PBrush">
                  <p:embed/>
                  <p:pic>
                    <p:nvPicPr>
                      <p:cNvPr id="0" name=""/>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828800" y="4075113"/>
                        <a:ext cx="9112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411" name="Picture 102" descr="三井金属グループ">
            <a:hlinkClick r:id="rId93"/>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3116263" y="5380038"/>
            <a:ext cx="7556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2" name="テキスト ボックス 42"/>
          <p:cNvSpPr txBox="1">
            <a:spLocks noChangeArrowheads="1"/>
          </p:cNvSpPr>
          <p:nvPr/>
        </p:nvSpPr>
        <p:spPr bwMode="auto">
          <a:xfrm>
            <a:off x="2978150" y="1973263"/>
            <a:ext cx="8604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スズキ株式会社</a:t>
            </a:r>
            <a:r>
              <a:rPr lang="en-US" altLang="ja-JP" sz="700">
                <a:latin typeface="Times New Roman" charset="0"/>
              </a:rPr>
              <a:t>®</a:t>
            </a:r>
            <a:endParaRPr lang="ja-JP" altLang="en-US" sz="700">
              <a:latin typeface="Times New Roman" charset="0"/>
            </a:endParaRPr>
          </a:p>
        </p:txBody>
      </p:sp>
      <p:sp>
        <p:nvSpPr>
          <p:cNvPr id="13413" name="テキスト ボックス 42"/>
          <p:cNvSpPr txBox="1">
            <a:spLocks noChangeArrowheads="1"/>
          </p:cNvSpPr>
          <p:nvPr/>
        </p:nvSpPr>
        <p:spPr bwMode="auto">
          <a:xfrm>
            <a:off x="3897313" y="1973263"/>
            <a:ext cx="963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日本精工株式会社</a:t>
            </a:r>
            <a:r>
              <a:rPr lang="en-US" altLang="ja-JP" sz="700">
                <a:latin typeface="Times New Roman" charset="0"/>
              </a:rPr>
              <a:t>®</a:t>
            </a:r>
            <a:endParaRPr lang="ja-JP" altLang="en-US" sz="700">
              <a:latin typeface="Times New Roman" charset="0"/>
            </a:endParaRPr>
          </a:p>
        </p:txBody>
      </p:sp>
      <p:sp>
        <p:nvSpPr>
          <p:cNvPr id="13414" name="テキスト ボックス 42"/>
          <p:cNvSpPr txBox="1">
            <a:spLocks noChangeArrowheads="1"/>
          </p:cNvSpPr>
          <p:nvPr/>
        </p:nvSpPr>
        <p:spPr bwMode="auto">
          <a:xfrm>
            <a:off x="598488" y="2500313"/>
            <a:ext cx="10937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アイシン精機株式会社</a:t>
            </a:r>
            <a:r>
              <a:rPr lang="en-US" altLang="ja-JP" sz="700">
                <a:latin typeface="Times New Roman" charset="0"/>
              </a:rPr>
              <a:t>®</a:t>
            </a:r>
            <a:endParaRPr lang="ja-JP" altLang="en-US" sz="700">
              <a:latin typeface="Times New Roman" charset="0"/>
            </a:endParaRPr>
          </a:p>
        </p:txBody>
      </p:sp>
      <p:sp>
        <p:nvSpPr>
          <p:cNvPr id="13415" name="テキスト ボックス 42"/>
          <p:cNvSpPr txBox="1">
            <a:spLocks noChangeArrowheads="1"/>
          </p:cNvSpPr>
          <p:nvPr/>
        </p:nvSpPr>
        <p:spPr bwMode="auto">
          <a:xfrm>
            <a:off x="1925638" y="2500313"/>
            <a:ext cx="11064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ダイハツ工業株式会社</a:t>
            </a:r>
            <a:r>
              <a:rPr lang="en-US" altLang="ja-JP" sz="700">
                <a:latin typeface="Times New Roman" charset="0"/>
              </a:rPr>
              <a:t>®</a:t>
            </a:r>
            <a:endParaRPr lang="ja-JP" altLang="en-US" sz="700">
              <a:latin typeface="Times New Roman" charset="0"/>
            </a:endParaRPr>
          </a:p>
        </p:txBody>
      </p:sp>
      <p:sp>
        <p:nvSpPr>
          <p:cNvPr id="13416" name="テキスト ボックス 42"/>
          <p:cNvSpPr txBox="1">
            <a:spLocks noChangeArrowheads="1"/>
          </p:cNvSpPr>
          <p:nvPr/>
        </p:nvSpPr>
        <p:spPr bwMode="auto">
          <a:xfrm>
            <a:off x="3328988" y="2500313"/>
            <a:ext cx="9271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株式会社デンソー</a:t>
            </a:r>
            <a:r>
              <a:rPr lang="en-US" altLang="ja-JP" sz="700">
                <a:latin typeface="Times New Roman" charset="0"/>
              </a:rPr>
              <a:t>®</a:t>
            </a:r>
            <a:endParaRPr lang="ja-JP" altLang="en-US" sz="700">
              <a:latin typeface="Times New Roman" charset="0"/>
            </a:endParaRPr>
          </a:p>
        </p:txBody>
      </p:sp>
      <p:sp>
        <p:nvSpPr>
          <p:cNvPr id="13417" name="テキスト ボックス 38"/>
          <p:cNvSpPr txBox="1">
            <a:spLocks noChangeArrowheads="1"/>
          </p:cNvSpPr>
          <p:nvPr/>
        </p:nvSpPr>
        <p:spPr bwMode="auto">
          <a:xfrm>
            <a:off x="3687763" y="3173413"/>
            <a:ext cx="831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株式会社クボタ</a:t>
            </a:r>
            <a:r>
              <a:rPr lang="en-US" altLang="ja-JP" sz="700">
                <a:latin typeface="Times New Roman" charset="0"/>
              </a:rPr>
              <a:t>®</a:t>
            </a:r>
            <a:endParaRPr lang="ja-JP" altLang="en-US" sz="700">
              <a:latin typeface="Times New Roman" charset="0"/>
            </a:endParaRPr>
          </a:p>
        </p:txBody>
      </p:sp>
      <p:sp>
        <p:nvSpPr>
          <p:cNvPr id="13418" name="テキスト ボックス 38"/>
          <p:cNvSpPr txBox="1">
            <a:spLocks noChangeArrowheads="1"/>
          </p:cNvSpPr>
          <p:nvPr/>
        </p:nvSpPr>
        <p:spPr bwMode="auto">
          <a:xfrm>
            <a:off x="2468563" y="3719513"/>
            <a:ext cx="10874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t>株式会社小松製作所</a:t>
            </a:r>
            <a:r>
              <a:rPr lang="en-US" altLang="ja-JP" sz="700">
                <a:latin typeface="Times New Roman" charset="0"/>
              </a:rPr>
              <a:t>®</a:t>
            </a:r>
            <a:endParaRPr lang="ja-JP" altLang="en-US" sz="700">
              <a:latin typeface="Times New Roman" charset="0"/>
            </a:endParaRPr>
          </a:p>
        </p:txBody>
      </p:sp>
      <p:sp>
        <p:nvSpPr>
          <p:cNvPr id="13419" name="テキスト ボックス 38"/>
          <p:cNvSpPr txBox="1">
            <a:spLocks noChangeArrowheads="1"/>
          </p:cNvSpPr>
          <p:nvPr/>
        </p:nvSpPr>
        <p:spPr bwMode="auto">
          <a:xfrm>
            <a:off x="3554413" y="3719513"/>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株式会社島津製作所</a:t>
            </a:r>
            <a:r>
              <a:rPr lang="en-US" altLang="ja-JP" sz="700">
                <a:latin typeface="Times New Roman" charset="0"/>
              </a:rPr>
              <a:t>®</a:t>
            </a:r>
            <a:endParaRPr lang="ja-JP" altLang="en-US" sz="700">
              <a:latin typeface="Times New Roman" charset="0"/>
            </a:endParaRPr>
          </a:p>
        </p:txBody>
      </p:sp>
      <p:sp>
        <p:nvSpPr>
          <p:cNvPr id="13420" name="テキスト ボックス 38"/>
          <p:cNvSpPr txBox="1">
            <a:spLocks noChangeArrowheads="1"/>
          </p:cNvSpPr>
          <p:nvPr/>
        </p:nvSpPr>
        <p:spPr bwMode="auto">
          <a:xfrm>
            <a:off x="650875" y="4316413"/>
            <a:ext cx="963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三浦工業株式会社</a:t>
            </a:r>
            <a:r>
              <a:rPr lang="en-US" altLang="ja-JP" sz="700">
                <a:latin typeface="Times New Roman" charset="0"/>
              </a:rPr>
              <a:t>®</a:t>
            </a:r>
            <a:endParaRPr lang="ja-JP" altLang="en-US" sz="700">
              <a:latin typeface="Times New Roman" charset="0"/>
            </a:endParaRPr>
          </a:p>
        </p:txBody>
      </p:sp>
      <p:sp>
        <p:nvSpPr>
          <p:cNvPr id="13421" name="テキスト ボックス 38"/>
          <p:cNvSpPr txBox="1">
            <a:spLocks noChangeArrowheads="1"/>
          </p:cNvSpPr>
          <p:nvPr/>
        </p:nvSpPr>
        <p:spPr bwMode="auto">
          <a:xfrm>
            <a:off x="1800225" y="4316413"/>
            <a:ext cx="963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井関農機株式会社</a:t>
            </a:r>
            <a:r>
              <a:rPr lang="en-US" altLang="ja-JP" sz="700">
                <a:latin typeface="Times New Roman" charset="0"/>
              </a:rPr>
              <a:t>®</a:t>
            </a:r>
            <a:endParaRPr lang="ja-JP" altLang="en-US" sz="700">
              <a:latin typeface="Times New Roman" charset="0"/>
            </a:endParaRPr>
          </a:p>
        </p:txBody>
      </p:sp>
      <p:sp>
        <p:nvSpPr>
          <p:cNvPr id="13422" name="テキスト ボックス 38"/>
          <p:cNvSpPr txBox="1">
            <a:spLocks noChangeArrowheads="1"/>
          </p:cNvSpPr>
          <p:nvPr/>
        </p:nvSpPr>
        <p:spPr bwMode="auto">
          <a:xfrm>
            <a:off x="2924175" y="4310063"/>
            <a:ext cx="12350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ナカシマプロペラ株式会社</a:t>
            </a:r>
            <a:r>
              <a:rPr lang="en-US" altLang="ja-JP" sz="700">
                <a:latin typeface="Times New Roman" charset="0"/>
              </a:rPr>
              <a:t>®</a:t>
            </a:r>
            <a:endParaRPr lang="ja-JP" altLang="en-US" sz="700">
              <a:latin typeface="Times New Roman" charset="0"/>
            </a:endParaRPr>
          </a:p>
        </p:txBody>
      </p:sp>
      <p:sp>
        <p:nvSpPr>
          <p:cNvPr id="13423" name="テキスト ボックス 38"/>
          <p:cNvSpPr txBox="1">
            <a:spLocks noChangeArrowheads="1"/>
          </p:cNvSpPr>
          <p:nvPr/>
        </p:nvSpPr>
        <p:spPr bwMode="auto">
          <a:xfrm>
            <a:off x="2965450" y="5551488"/>
            <a:ext cx="11414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三井金属鉱業株式会社</a:t>
            </a:r>
            <a:r>
              <a:rPr lang="en-US" altLang="ja-JP" sz="700">
                <a:latin typeface="Times New Roman" charset="0"/>
              </a:rPr>
              <a:t>®</a:t>
            </a:r>
            <a:endParaRPr lang="ja-JP" altLang="en-US" sz="700">
              <a:latin typeface="Times New Roman" charset="0"/>
            </a:endParaRPr>
          </a:p>
        </p:txBody>
      </p:sp>
      <p:sp>
        <p:nvSpPr>
          <p:cNvPr id="13424" name="テキスト ボックス 38"/>
          <p:cNvSpPr txBox="1">
            <a:spLocks noChangeArrowheads="1"/>
          </p:cNvSpPr>
          <p:nvPr/>
        </p:nvSpPr>
        <p:spPr bwMode="auto">
          <a:xfrm>
            <a:off x="1768475" y="5554663"/>
            <a:ext cx="11414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住友電気工業株式会社</a:t>
            </a:r>
            <a:r>
              <a:rPr lang="en-US" altLang="ja-JP" sz="700">
                <a:latin typeface="Times New Roman" charset="0"/>
              </a:rPr>
              <a:t>®</a:t>
            </a:r>
          </a:p>
        </p:txBody>
      </p:sp>
      <p:sp>
        <p:nvSpPr>
          <p:cNvPr id="13425" name="テキスト ボックス 38"/>
          <p:cNvSpPr txBox="1">
            <a:spLocks noChangeArrowheads="1"/>
          </p:cNvSpPr>
          <p:nvPr/>
        </p:nvSpPr>
        <p:spPr bwMode="auto">
          <a:xfrm>
            <a:off x="1371600" y="6284913"/>
            <a:ext cx="450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岡山市</a:t>
            </a:r>
            <a:endParaRPr lang="en-US" altLang="ja-JP" sz="700">
              <a:latin typeface="Times New Roman" charset="0"/>
            </a:endParaRPr>
          </a:p>
        </p:txBody>
      </p:sp>
      <p:sp>
        <p:nvSpPr>
          <p:cNvPr id="13426" name="テキスト ボックス 38"/>
          <p:cNvSpPr txBox="1">
            <a:spLocks noChangeArrowheads="1"/>
          </p:cNvSpPr>
          <p:nvPr/>
        </p:nvSpPr>
        <p:spPr bwMode="auto">
          <a:xfrm>
            <a:off x="2076450" y="6284913"/>
            <a:ext cx="11620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zh-TW" sz="700"/>
              <a:t>日本原子力研究開発機構</a:t>
            </a:r>
            <a:endParaRPr lang="en-US" altLang="ja-JP" sz="700"/>
          </a:p>
        </p:txBody>
      </p:sp>
      <p:sp>
        <p:nvSpPr>
          <p:cNvPr id="13427" name="テキスト ボックス 38"/>
          <p:cNvSpPr txBox="1">
            <a:spLocks noChangeArrowheads="1"/>
          </p:cNvSpPr>
          <p:nvPr/>
        </p:nvSpPr>
        <p:spPr bwMode="auto">
          <a:xfrm>
            <a:off x="3384550" y="6284913"/>
            <a:ext cx="8064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sz="700"/>
              <a:t>中国経済産業局</a:t>
            </a:r>
            <a:endParaRPr lang="en-US" altLang="ja-JP" sz="700"/>
          </a:p>
        </p:txBody>
      </p:sp>
      <p:sp>
        <p:nvSpPr>
          <p:cNvPr id="13428" name="テキスト ボックス 39"/>
          <p:cNvSpPr txBox="1">
            <a:spLocks noChangeArrowheads="1"/>
          </p:cNvSpPr>
          <p:nvPr/>
        </p:nvSpPr>
        <p:spPr bwMode="auto">
          <a:xfrm>
            <a:off x="7978775" y="1550988"/>
            <a:ext cx="10318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ウシオ電機株式会社</a:t>
            </a:r>
            <a:r>
              <a:rPr lang="en-US" altLang="ja-JP" sz="700">
                <a:latin typeface="Times New Roman" charset="0"/>
              </a:rPr>
              <a:t>®</a:t>
            </a:r>
            <a:endParaRPr lang="ja-JP" altLang="en-US" sz="700">
              <a:latin typeface="Times New Roman" charset="0"/>
            </a:endParaRPr>
          </a:p>
        </p:txBody>
      </p:sp>
      <p:graphicFrame>
        <p:nvGraphicFramePr>
          <p:cNvPr id="13429" name="Object 120"/>
          <p:cNvGraphicFramePr>
            <a:graphicFrameLocks noChangeAspect="1"/>
          </p:cNvGraphicFramePr>
          <p:nvPr/>
        </p:nvGraphicFramePr>
        <p:xfrm>
          <a:off x="4962525" y="1836738"/>
          <a:ext cx="742950" cy="266700"/>
        </p:xfrm>
        <a:graphic>
          <a:graphicData uri="http://schemas.openxmlformats.org/presentationml/2006/ole">
            <mc:AlternateContent xmlns:mc="http://schemas.openxmlformats.org/markup-compatibility/2006">
              <mc:Choice xmlns:v="urn:schemas-microsoft-com:vml" Requires="v">
                <p:oleObj spid="_x0000_s61531" name="ビットマップ イメージ" r:id="rId95" imgW="819048" imgH="295238" progId="PBrush">
                  <p:embed/>
                </p:oleObj>
              </mc:Choice>
              <mc:Fallback>
                <p:oleObj name="ビットマップ イメージ" r:id="rId95" imgW="819048" imgH="295238" progId="PBrush">
                  <p:embed/>
                  <p:pic>
                    <p:nvPicPr>
                      <p:cNvPr id="0" name=""/>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4962525" y="1836738"/>
                        <a:ext cx="7429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430" name="テキスト ボックス 38"/>
          <p:cNvSpPr txBox="1">
            <a:spLocks noChangeArrowheads="1"/>
          </p:cNvSpPr>
          <p:nvPr/>
        </p:nvSpPr>
        <p:spPr bwMode="auto">
          <a:xfrm>
            <a:off x="6881813" y="2166938"/>
            <a:ext cx="12239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セイコーエプソン株式会社</a:t>
            </a:r>
            <a:r>
              <a:rPr lang="en-US" altLang="ja-JP" sz="700">
                <a:latin typeface="Times New Roman" charset="0"/>
              </a:rPr>
              <a:t>®</a:t>
            </a:r>
            <a:endParaRPr lang="ja-JP" altLang="en-US" sz="700">
              <a:latin typeface="Times New Roman" charset="0"/>
            </a:endParaRPr>
          </a:p>
        </p:txBody>
      </p:sp>
      <p:sp>
        <p:nvSpPr>
          <p:cNvPr id="13431" name="テキスト ボックス 38"/>
          <p:cNvSpPr txBox="1">
            <a:spLocks noChangeArrowheads="1"/>
          </p:cNvSpPr>
          <p:nvPr/>
        </p:nvSpPr>
        <p:spPr bwMode="auto">
          <a:xfrm>
            <a:off x="7954963" y="2166938"/>
            <a:ext cx="11096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ブラザー工業株式会社</a:t>
            </a:r>
            <a:r>
              <a:rPr lang="en-US" altLang="ja-JP" sz="700">
                <a:latin typeface="Times New Roman" charset="0"/>
              </a:rPr>
              <a:t>®</a:t>
            </a:r>
            <a:endParaRPr lang="ja-JP" altLang="en-US" sz="700">
              <a:latin typeface="Times New Roman" charset="0"/>
            </a:endParaRPr>
          </a:p>
        </p:txBody>
      </p:sp>
      <p:sp>
        <p:nvSpPr>
          <p:cNvPr id="13432" name="テキスト ボックス 40"/>
          <p:cNvSpPr txBox="1">
            <a:spLocks noChangeArrowheads="1"/>
          </p:cNvSpPr>
          <p:nvPr/>
        </p:nvSpPr>
        <p:spPr bwMode="auto">
          <a:xfrm>
            <a:off x="4813300" y="2655888"/>
            <a:ext cx="10525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株式会社村田製作所</a:t>
            </a:r>
            <a:r>
              <a:rPr lang="en-US" altLang="ja-JP" sz="700">
                <a:latin typeface="Times New Roman" charset="0"/>
              </a:rPr>
              <a:t>®</a:t>
            </a:r>
            <a:endParaRPr lang="ja-JP" altLang="en-US" sz="700">
              <a:latin typeface="Times New Roman" charset="0"/>
            </a:endParaRPr>
          </a:p>
        </p:txBody>
      </p:sp>
      <p:sp>
        <p:nvSpPr>
          <p:cNvPr id="13433" name="テキスト ボックス 40"/>
          <p:cNvSpPr txBox="1">
            <a:spLocks noChangeArrowheads="1"/>
          </p:cNvSpPr>
          <p:nvPr/>
        </p:nvSpPr>
        <p:spPr bwMode="auto">
          <a:xfrm>
            <a:off x="5924550" y="2655888"/>
            <a:ext cx="9302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オムロン株式会社</a:t>
            </a:r>
            <a:r>
              <a:rPr lang="en-US" altLang="ja-JP" sz="700">
                <a:latin typeface="Times New Roman" charset="0"/>
              </a:rPr>
              <a:t>®</a:t>
            </a:r>
            <a:endParaRPr lang="ja-JP" altLang="en-US" sz="700">
              <a:latin typeface="Times New Roman" charset="0"/>
            </a:endParaRPr>
          </a:p>
        </p:txBody>
      </p:sp>
      <p:sp>
        <p:nvSpPr>
          <p:cNvPr id="13434" name="テキスト ボックス 40"/>
          <p:cNvSpPr txBox="1">
            <a:spLocks noChangeArrowheads="1"/>
          </p:cNvSpPr>
          <p:nvPr/>
        </p:nvSpPr>
        <p:spPr bwMode="auto">
          <a:xfrm>
            <a:off x="7035800" y="2655888"/>
            <a:ext cx="849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京セラ株式会社</a:t>
            </a:r>
            <a:r>
              <a:rPr lang="en-US" altLang="ja-JP" sz="700">
                <a:latin typeface="Times New Roman" charset="0"/>
              </a:rPr>
              <a:t>®</a:t>
            </a:r>
            <a:endParaRPr lang="ja-JP" altLang="en-US" sz="700">
              <a:latin typeface="Times New Roman" charset="0"/>
            </a:endParaRPr>
          </a:p>
        </p:txBody>
      </p:sp>
      <p:sp>
        <p:nvSpPr>
          <p:cNvPr id="13435" name="テキスト ボックス 40"/>
          <p:cNvSpPr txBox="1">
            <a:spLocks noChangeArrowheads="1"/>
          </p:cNvSpPr>
          <p:nvPr/>
        </p:nvSpPr>
        <p:spPr bwMode="auto">
          <a:xfrm>
            <a:off x="8001000" y="2655888"/>
            <a:ext cx="9636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古野電気株式会社</a:t>
            </a:r>
            <a:r>
              <a:rPr lang="en-US" altLang="ja-JP" sz="700">
                <a:latin typeface="Times New Roman" charset="0"/>
              </a:rPr>
              <a:t>®</a:t>
            </a:r>
            <a:endParaRPr lang="ja-JP" altLang="en-US" sz="700">
              <a:latin typeface="Times New Roman" charset="0"/>
            </a:endParaRPr>
          </a:p>
        </p:txBody>
      </p:sp>
      <p:sp>
        <p:nvSpPr>
          <p:cNvPr id="13436" name="テキスト ボックス 38"/>
          <p:cNvSpPr txBox="1">
            <a:spLocks noChangeArrowheads="1"/>
          </p:cNvSpPr>
          <p:nvPr/>
        </p:nvSpPr>
        <p:spPr bwMode="auto">
          <a:xfrm>
            <a:off x="6138863" y="4027488"/>
            <a:ext cx="10525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新日本石油株式会社</a:t>
            </a:r>
            <a:r>
              <a:rPr lang="en-US" altLang="ja-JP" sz="700">
                <a:latin typeface="Times New Roman" charset="0"/>
              </a:rPr>
              <a:t>®</a:t>
            </a:r>
            <a:endParaRPr lang="ja-JP" altLang="en-US" sz="700">
              <a:latin typeface="Times New Roman" charset="0"/>
            </a:endParaRPr>
          </a:p>
        </p:txBody>
      </p:sp>
      <p:sp>
        <p:nvSpPr>
          <p:cNvPr id="13437" name="テキスト ボックス 38"/>
          <p:cNvSpPr txBox="1">
            <a:spLocks noChangeArrowheads="1"/>
          </p:cNvSpPr>
          <p:nvPr/>
        </p:nvSpPr>
        <p:spPr bwMode="auto">
          <a:xfrm>
            <a:off x="7612063" y="4027488"/>
            <a:ext cx="1152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太平洋セメント株式会社</a:t>
            </a:r>
            <a:r>
              <a:rPr lang="en-US" altLang="ja-JP" sz="700">
                <a:latin typeface="Times New Roman" charset="0"/>
              </a:rPr>
              <a:t>®</a:t>
            </a:r>
            <a:endParaRPr lang="ja-JP" altLang="en-US" sz="700">
              <a:latin typeface="Times New Roman" charset="0"/>
            </a:endParaRPr>
          </a:p>
        </p:txBody>
      </p:sp>
      <p:sp>
        <p:nvSpPr>
          <p:cNvPr id="13438" name="テキスト ボックス 35"/>
          <p:cNvSpPr txBox="1">
            <a:spLocks noChangeArrowheads="1"/>
          </p:cNvSpPr>
          <p:nvPr/>
        </p:nvSpPr>
        <p:spPr bwMode="auto">
          <a:xfrm>
            <a:off x="4872038" y="4976813"/>
            <a:ext cx="9636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清水建設株式会社</a:t>
            </a:r>
            <a:r>
              <a:rPr lang="en-US" altLang="ja-JP" sz="700">
                <a:latin typeface="Times New Roman" charset="0"/>
              </a:rPr>
              <a:t>®</a:t>
            </a:r>
            <a:endParaRPr lang="ja-JP" altLang="en-US" sz="700">
              <a:latin typeface="Times New Roman" charset="0"/>
            </a:endParaRPr>
          </a:p>
        </p:txBody>
      </p:sp>
      <p:sp>
        <p:nvSpPr>
          <p:cNvPr id="13439" name="テキスト ボックス 35"/>
          <p:cNvSpPr txBox="1">
            <a:spLocks noChangeArrowheads="1"/>
          </p:cNvSpPr>
          <p:nvPr/>
        </p:nvSpPr>
        <p:spPr bwMode="auto">
          <a:xfrm>
            <a:off x="5992813" y="4954588"/>
            <a:ext cx="785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株式会社山武</a:t>
            </a:r>
            <a:r>
              <a:rPr lang="en-US" altLang="ja-JP" sz="700">
                <a:latin typeface="Times New Roman" charset="0"/>
              </a:rPr>
              <a:t>®</a:t>
            </a:r>
            <a:endParaRPr lang="ja-JP" altLang="en-US" sz="700">
              <a:latin typeface="Times New Roman" charset="0"/>
            </a:endParaRPr>
          </a:p>
        </p:txBody>
      </p:sp>
      <p:sp>
        <p:nvSpPr>
          <p:cNvPr id="13440" name="テキスト ボックス 35"/>
          <p:cNvSpPr txBox="1">
            <a:spLocks noChangeArrowheads="1"/>
          </p:cNvSpPr>
          <p:nvPr/>
        </p:nvSpPr>
        <p:spPr bwMode="auto">
          <a:xfrm>
            <a:off x="6961188" y="4951413"/>
            <a:ext cx="8477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セコム株式会社</a:t>
            </a:r>
            <a:r>
              <a:rPr lang="en-US" altLang="ja-JP" sz="700">
                <a:latin typeface="Times New Roman" charset="0"/>
              </a:rPr>
              <a:t>®</a:t>
            </a:r>
            <a:endParaRPr lang="ja-JP" altLang="en-US" sz="700">
              <a:latin typeface="Times New Roman" charset="0"/>
            </a:endParaRPr>
          </a:p>
        </p:txBody>
      </p:sp>
      <p:sp>
        <p:nvSpPr>
          <p:cNvPr id="13441" name="テキスト ボックス 37"/>
          <p:cNvSpPr txBox="1">
            <a:spLocks noChangeArrowheads="1"/>
          </p:cNvSpPr>
          <p:nvPr/>
        </p:nvSpPr>
        <p:spPr bwMode="auto">
          <a:xfrm>
            <a:off x="7797800" y="5653088"/>
            <a:ext cx="1230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東日本旅客鉄道株式会社</a:t>
            </a:r>
            <a:r>
              <a:rPr lang="en-US" altLang="ja-JP" sz="700">
                <a:latin typeface="Times New Roman" charset="0"/>
              </a:rPr>
              <a:t>®</a:t>
            </a:r>
            <a:endParaRPr lang="ja-JP" altLang="en-US" sz="700">
              <a:latin typeface="Times New Roman" charset="0"/>
            </a:endParaRPr>
          </a:p>
        </p:txBody>
      </p:sp>
      <p:sp>
        <p:nvSpPr>
          <p:cNvPr id="13442" name="テキスト ボックス 37"/>
          <p:cNvSpPr txBox="1">
            <a:spLocks noChangeArrowheads="1"/>
          </p:cNvSpPr>
          <p:nvPr/>
        </p:nvSpPr>
        <p:spPr bwMode="auto">
          <a:xfrm>
            <a:off x="6623050" y="6345238"/>
            <a:ext cx="1409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株式会社エヌ・ティ・ティ・データ</a:t>
            </a:r>
            <a:r>
              <a:rPr lang="en-US" altLang="ja-JP" sz="700">
                <a:latin typeface="Times New Roman" charset="0"/>
              </a:rPr>
              <a:t>®</a:t>
            </a:r>
            <a:endParaRPr lang="ja-JP" altLang="en-US" sz="700">
              <a:latin typeface="Times New Roman" charset="0"/>
            </a:endParaRPr>
          </a:p>
        </p:txBody>
      </p:sp>
      <p:sp>
        <p:nvSpPr>
          <p:cNvPr id="13443" name="テキスト ボックス 37"/>
          <p:cNvSpPr txBox="1">
            <a:spLocks noChangeArrowheads="1"/>
          </p:cNvSpPr>
          <p:nvPr/>
        </p:nvSpPr>
        <p:spPr bwMode="auto">
          <a:xfrm>
            <a:off x="7743825" y="6161088"/>
            <a:ext cx="13843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株式会社エヌ・ティ・ティ・ドコモ</a:t>
            </a:r>
            <a:r>
              <a:rPr lang="en-US" altLang="ja-JP" sz="700">
                <a:latin typeface="Times New Roman" charset="0"/>
              </a:rPr>
              <a:t>®</a:t>
            </a:r>
            <a:endParaRPr lang="ja-JP" altLang="en-US" sz="700">
              <a:latin typeface="Times New Roman" charset="0"/>
            </a:endParaRPr>
          </a:p>
        </p:txBody>
      </p:sp>
      <p:sp>
        <p:nvSpPr>
          <p:cNvPr id="13444" name="テキスト ボックス 37"/>
          <p:cNvSpPr txBox="1">
            <a:spLocks noChangeArrowheads="1"/>
          </p:cNvSpPr>
          <p:nvPr/>
        </p:nvSpPr>
        <p:spPr bwMode="auto">
          <a:xfrm>
            <a:off x="5865813" y="6218238"/>
            <a:ext cx="963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四国電力株式会社</a:t>
            </a:r>
            <a:r>
              <a:rPr lang="en-US" altLang="ja-JP" sz="700">
                <a:latin typeface="Times New Roman" charset="0"/>
              </a:rPr>
              <a:t>®</a:t>
            </a:r>
            <a:endParaRPr lang="ja-JP" altLang="en-US" sz="700">
              <a:latin typeface="Times New Roman" charset="0"/>
            </a:endParaRPr>
          </a:p>
        </p:txBody>
      </p:sp>
      <p:sp>
        <p:nvSpPr>
          <p:cNvPr id="13445" name="テキスト ボックス 37"/>
          <p:cNvSpPr txBox="1">
            <a:spLocks noChangeArrowheads="1"/>
          </p:cNvSpPr>
          <p:nvPr/>
        </p:nvSpPr>
        <p:spPr bwMode="auto">
          <a:xfrm>
            <a:off x="6986588" y="5465763"/>
            <a:ext cx="842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株式会社</a:t>
            </a:r>
            <a:br>
              <a:rPr lang="ja-JP" altLang="en-US" sz="700">
                <a:latin typeface="Times New Roman" charset="0"/>
              </a:rPr>
            </a:br>
            <a:r>
              <a:rPr lang="ja-JP" altLang="en-US" sz="700">
                <a:latin typeface="Times New Roman" charset="0"/>
              </a:rPr>
              <a:t>両備システムズ</a:t>
            </a:r>
            <a:r>
              <a:rPr lang="en-US" altLang="ja-JP" sz="700">
                <a:latin typeface="Times New Roman" charset="0"/>
              </a:rPr>
              <a:t>®</a:t>
            </a:r>
            <a:endParaRPr lang="ja-JP" altLang="en-US" sz="700">
              <a:latin typeface="Times New Roman" charset="0"/>
            </a:endParaRPr>
          </a:p>
        </p:txBody>
      </p:sp>
      <p:sp>
        <p:nvSpPr>
          <p:cNvPr id="137" name="Rectangle 2"/>
          <p:cNvSpPr txBox="1">
            <a:spLocks noChangeArrowheads="1"/>
          </p:cNvSpPr>
          <p:nvPr/>
        </p:nvSpPr>
        <p:spPr bwMode="auto">
          <a:xfrm>
            <a:off x="257175" y="1508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a:lstStyle>
          <a:p>
            <a:r>
              <a:rPr lang="ja-JP" altLang="en-US" sz="2400" smtClean="0">
                <a:latin typeface="Calibri" charset="0"/>
                <a:ea typeface="ＭＳ Ｐゴシック" charset="0"/>
                <a:cs typeface="ＭＳ Ｐゴシック" charset="0"/>
              </a:rPr>
              <a:t>機械システム系学科の就職先</a:t>
            </a:r>
            <a:endParaRPr lang="en-US" altLang="ja-JP" sz="24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271822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165100"/>
            <a:ext cx="6943725" cy="546100"/>
          </a:xfrm>
        </p:spPr>
        <p:txBody>
          <a:bodyPr/>
          <a:lstStyle/>
          <a:p>
            <a:pPr eaLnBrk="1" hangingPunct="1">
              <a:tabLst>
                <a:tab pos="4391025" algn="l"/>
              </a:tabLst>
            </a:pPr>
            <a:r>
              <a:rPr lang="ja-JP" altLang="en-US" dirty="0">
                <a:latin typeface="Calibri" charset="0"/>
                <a:ea typeface="ＭＳ Ｐゴシック" charset="0"/>
                <a:cs typeface="ＭＳ Ｐゴシック" charset="0"/>
              </a:rPr>
              <a:t>電気通信系学科の就職先</a:t>
            </a:r>
            <a:endParaRPr lang="ja-JP" altLang="en-US" dirty="0">
              <a:latin typeface="Bookman Old Style" charset="0"/>
              <a:ea typeface="HG明朝E" charset="0"/>
            </a:endParaRPr>
          </a:p>
        </p:txBody>
      </p:sp>
      <p:sp>
        <p:nvSpPr>
          <p:cNvPr id="139" name="コンテンツ プレースホルダ 29"/>
          <p:cNvSpPr>
            <a:spLocks noGrp="1"/>
          </p:cNvSpPr>
          <p:nvPr>
            <p:ph idx="10"/>
          </p:nvPr>
        </p:nvSpPr>
        <p:spPr bwMode="auto">
          <a:xfrm>
            <a:off x="304800" y="1003300"/>
            <a:ext cx="8547100" cy="5549900"/>
          </a:xfrm>
          <a:solidFill>
            <a:schemeClr val="bg1"/>
          </a:solid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情報・通信関連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電機</a:t>
            </a:r>
            <a:r>
              <a:rPr lang="ja-JP" altLang="en-US" sz="1200" u="sng" dirty="0">
                <a:solidFill>
                  <a:schemeClr val="tx1"/>
                </a:solidFill>
                <a:latin typeface="Arial" pitchFamily="34" charset="0"/>
                <a:ea typeface="ＭＳ Ｐゴシック" pitchFamily="-108" charset="-128"/>
                <a:cs typeface="+mn-cs"/>
              </a:rPr>
              <a:t>・電子</a:t>
            </a:r>
            <a:r>
              <a:rPr lang="ja-JP" altLang="en-US" sz="1200" u="sng" dirty="0">
                <a:solidFill>
                  <a:schemeClr val="tx1"/>
                </a:solidFill>
                <a:latin typeface="Arial" pitchFamily="34" charset="0"/>
                <a:ea typeface="ＭＳ Ｐゴシック" pitchFamily="-108" charset="-128"/>
                <a:cs typeface="+mn-cs"/>
              </a:rPr>
              <a:t>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電力・重工関連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自動車・運輸関連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化学・材料関連</a:t>
            </a:r>
            <a:endParaRPr lang="en-US" altLang="ja-JP" sz="1200" u="sng" dirty="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a:solidFill>
                  <a:schemeClr val="tx1"/>
                </a:solidFill>
                <a:latin typeface="Arial" pitchFamily="34" charset="0"/>
                <a:ea typeface="ＭＳ Ｐゴシック" pitchFamily="-108" charset="-128"/>
                <a:cs typeface="+mn-cs"/>
              </a:rPr>
              <a:t>その他</a:t>
            </a:r>
            <a:endParaRPr lang="en-US" altLang="ja-JP" sz="1200" dirty="0">
              <a:solidFill>
                <a:schemeClr val="tx1"/>
              </a:solidFill>
              <a:latin typeface="Arial" pitchFamily="34" charset="0"/>
              <a:ea typeface="ＭＳ Ｐゴシック" pitchFamily="-108" charset="-128"/>
              <a:cs typeface="+mn-cs"/>
            </a:endParaRPr>
          </a:p>
          <a:p>
            <a:pPr>
              <a:buFont typeface="Wingdings" pitchFamily="2" charset="2"/>
              <a:buNone/>
              <a:defRPr/>
            </a:pPr>
            <a:endParaRPr lang="ja-JP" altLang="en-US" sz="1200" dirty="0">
              <a:solidFill>
                <a:schemeClr val="tx1"/>
              </a:solidFill>
              <a:latin typeface="Arial" pitchFamily="34" charset="0"/>
              <a:ea typeface="ＭＳ Ｐゴシック" pitchFamily="-108" charset="-128"/>
              <a:cs typeface="+mn-cs"/>
            </a:endParaRPr>
          </a:p>
          <a:p>
            <a:pPr>
              <a:buFont typeface="Wingdings" pitchFamily="2" charset="2"/>
              <a:buNone/>
              <a:defRPr/>
            </a:pPr>
            <a:endParaRPr lang="ja-JP" altLang="en-US" sz="1200" dirty="0">
              <a:solidFill>
                <a:schemeClr val="tx1"/>
              </a:solidFill>
              <a:latin typeface="Arial" pitchFamily="34" charset="0"/>
              <a:ea typeface="ＭＳ Ｐゴシック" pitchFamily="-108" charset="-128"/>
              <a:cs typeface="+mn-cs"/>
            </a:endParaRPr>
          </a:p>
        </p:txBody>
      </p:sp>
      <p:pic>
        <p:nvPicPr>
          <p:cNvPr id="19460" name="Picture 1189" descr="Sh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0" y="2068513"/>
            <a:ext cx="750888"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92" descr="NEC"/>
          <p:cNvPicPr>
            <a:picLocks noChangeAspect="1" noChangeArrowheads="1"/>
          </p:cNvPicPr>
          <p:nvPr/>
        </p:nvPicPr>
        <p:blipFill>
          <a:blip r:embed="rId5">
            <a:extLst>
              <a:ext uri="{28A0092B-C50C-407E-A947-70E740481C1C}">
                <a14:useLocalDpi xmlns:a14="http://schemas.microsoft.com/office/drawing/2010/main" val="0"/>
              </a:ext>
            </a:extLst>
          </a:blip>
          <a:srcRect l="62683"/>
          <a:stretch>
            <a:fillRect/>
          </a:stretch>
        </p:blipFill>
        <p:spPr bwMode="auto">
          <a:xfrm>
            <a:off x="5080000" y="1997075"/>
            <a:ext cx="65563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96" descr="panasonic"/>
          <p:cNvPicPr>
            <a:picLocks noChangeAspect="1" noChangeArrowheads="1"/>
          </p:cNvPicPr>
          <p:nvPr/>
        </p:nvPicPr>
        <p:blipFill>
          <a:blip r:embed="rId6">
            <a:extLst>
              <a:ext uri="{28A0092B-C50C-407E-A947-70E740481C1C}">
                <a14:useLocalDpi xmlns:a14="http://schemas.microsoft.com/office/drawing/2010/main" val="0"/>
              </a:ext>
            </a:extLst>
          </a:blip>
          <a:srcRect l="8893" r="20009"/>
          <a:stretch>
            <a:fillRect/>
          </a:stretch>
        </p:blipFill>
        <p:spPr bwMode="auto">
          <a:xfrm>
            <a:off x="4156075" y="1951038"/>
            <a:ext cx="8064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197" descr="MITSUBISHI"/>
          <p:cNvPicPr>
            <a:picLocks noChangeAspect="1" noChangeArrowheads="1"/>
          </p:cNvPicPr>
          <p:nvPr/>
        </p:nvPicPr>
        <p:blipFill>
          <a:blip r:embed="rId7">
            <a:extLst>
              <a:ext uri="{28A0092B-C50C-407E-A947-70E740481C1C}">
                <a14:useLocalDpi xmlns:a14="http://schemas.microsoft.com/office/drawing/2010/main" val="0"/>
              </a:ext>
            </a:extLst>
          </a:blip>
          <a:srcRect l="5902" t="-10606" r="4590" b="-3030"/>
          <a:stretch>
            <a:fillRect/>
          </a:stretch>
        </p:blipFill>
        <p:spPr bwMode="auto">
          <a:xfrm>
            <a:off x="1668463" y="1957388"/>
            <a:ext cx="7540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25" descr="NTT-west"/>
          <p:cNvPicPr>
            <a:picLocks noChangeAspect="1" noChangeArrowheads="1"/>
          </p:cNvPicPr>
          <p:nvPr/>
        </p:nvPicPr>
        <p:blipFill>
          <a:blip r:embed="rId8">
            <a:extLst>
              <a:ext uri="{28A0092B-C50C-407E-A947-70E740481C1C}">
                <a14:useLocalDpi xmlns:a14="http://schemas.microsoft.com/office/drawing/2010/main" val="0"/>
              </a:ext>
            </a:extLst>
          </a:blip>
          <a:srcRect l="6659" t="6506" r="16711" b="13606"/>
          <a:stretch>
            <a:fillRect/>
          </a:stretch>
        </p:blipFill>
        <p:spPr bwMode="auto">
          <a:xfrm>
            <a:off x="927100" y="1285875"/>
            <a:ext cx="8429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234" descr="canon-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238" y="2043113"/>
            <a:ext cx="70643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6" name="グループ化 28"/>
          <p:cNvGrpSpPr>
            <a:grpSpLocks noChangeAspect="1"/>
          </p:cNvGrpSpPr>
          <p:nvPr/>
        </p:nvGrpSpPr>
        <p:grpSpPr bwMode="auto">
          <a:xfrm>
            <a:off x="4156075" y="3314700"/>
            <a:ext cx="1049338" cy="323850"/>
            <a:chOff x="7000892" y="3410902"/>
            <a:chExt cx="835802" cy="260319"/>
          </a:xfrm>
        </p:grpSpPr>
        <p:pic>
          <p:nvPicPr>
            <p:cNvPr id="19529" name="Picture 106"/>
            <p:cNvPicPr>
              <a:picLocks noChangeAspect="1" noChangeArrowheads="1"/>
            </p:cNvPicPr>
            <p:nvPr/>
          </p:nvPicPr>
          <p:blipFill>
            <a:blip r:embed="rId10">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正方形/長方形 147"/>
            <p:cNvSpPr/>
            <p:nvPr/>
          </p:nvSpPr>
          <p:spPr bwMode="auto">
            <a:xfrm>
              <a:off x="7286658" y="3571687"/>
              <a:ext cx="550036" cy="80393"/>
            </a:xfrm>
            <a:prstGeom prst="rect">
              <a:avLst/>
            </a:prstGeom>
            <a:solidFill>
              <a:schemeClr val="accent3"/>
            </a:solidFill>
            <a:ln w="9525" cap="flat" cmpd="sng" algn="ctr">
              <a:noFill/>
              <a:prstDash val="solid"/>
              <a:round/>
              <a:headEnd type="none" w="med" len="med"/>
              <a:tailEnd type="none" w="med" len="med"/>
            </a:ln>
            <a:effectLst/>
          </p:spPr>
          <p:txBody>
            <a:bodyPr wrap="none"/>
            <a:lstStyle/>
            <a:p>
              <a:pPr>
                <a:defRPr/>
              </a:pPr>
              <a:endParaRPr lang="ja-JP" altLang="en-US">
                <a:latin typeface="Arial" pitchFamily="34" charset="0"/>
                <a:ea typeface="ＭＳ Ｐゴシック" charset="-128"/>
                <a:cs typeface="+mn-cs"/>
              </a:endParaRPr>
            </a:p>
          </p:txBody>
        </p:sp>
      </p:grpSp>
      <p:sp>
        <p:nvSpPr>
          <p:cNvPr id="19467" name="テキスト ボックス 38"/>
          <p:cNvSpPr txBox="1">
            <a:spLocks noChangeArrowheads="1"/>
          </p:cNvSpPr>
          <p:nvPr/>
        </p:nvSpPr>
        <p:spPr bwMode="auto">
          <a:xfrm>
            <a:off x="688975" y="2260600"/>
            <a:ext cx="86534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キヤノン株式会社</a:t>
            </a:r>
            <a:r>
              <a:rPr lang="en-US" altLang="ja-JP" sz="700"/>
              <a:t>® </a:t>
            </a:r>
            <a:r>
              <a:rPr lang="ja-JP" altLang="en-US" sz="700"/>
              <a:t>三菱電機株式会社</a:t>
            </a:r>
            <a:r>
              <a:rPr lang="en-US" altLang="ja-JP" sz="700"/>
              <a:t>®   </a:t>
            </a:r>
            <a:r>
              <a:rPr lang="ja-JP" altLang="en-US" sz="700"/>
              <a:t>シャープ株式会社</a:t>
            </a:r>
            <a:r>
              <a:rPr lang="en-US" altLang="ja-JP" sz="700"/>
              <a:t>®</a:t>
            </a:r>
            <a:r>
              <a:rPr lang="ja-JP" altLang="en-US" sz="700"/>
              <a:t>　株式会社</a:t>
            </a:r>
            <a:r>
              <a:rPr lang="ja-JP" sz="700"/>
              <a:t>日立製作所</a:t>
            </a:r>
            <a:r>
              <a:rPr lang="en-US" altLang="ja-JP" sz="700"/>
              <a:t>®</a:t>
            </a:r>
            <a:r>
              <a:rPr lang="ja-JP" altLang="en-US" sz="700"/>
              <a:t>　パナソニック株式会社</a:t>
            </a:r>
            <a:r>
              <a:rPr lang="en-US" altLang="ja-JP" sz="700"/>
              <a:t>®</a:t>
            </a:r>
            <a:r>
              <a:rPr lang="ja-JP" altLang="en-US" sz="700"/>
              <a:t>日本電気株式会社</a:t>
            </a:r>
            <a:r>
              <a:rPr lang="en-US" altLang="ja-JP" sz="700"/>
              <a:t>®</a:t>
            </a:r>
            <a:r>
              <a:rPr lang="ja-JP" altLang="en-US" sz="700"/>
              <a:t>　株式会社東芝</a:t>
            </a:r>
            <a:r>
              <a:rPr lang="en-US" altLang="ja-JP" sz="700"/>
              <a:t>®</a:t>
            </a:r>
            <a:r>
              <a:rPr lang="ja-JP" altLang="en-US" sz="700"/>
              <a:t>　　カシオ計算機株式会社</a:t>
            </a:r>
            <a:r>
              <a:rPr lang="en-US" altLang="ja-JP" sz="700"/>
              <a:t>®</a:t>
            </a:r>
            <a:r>
              <a:rPr lang="ja-JP" altLang="en-US" sz="700"/>
              <a:t>　コニカミノルタホールディングス株式会社</a:t>
            </a:r>
            <a:r>
              <a:rPr lang="en-US" altLang="ja-JP" sz="700"/>
              <a:t>®</a:t>
            </a:r>
            <a:endParaRPr lang="ja-JP" altLang="en-US" sz="700"/>
          </a:p>
        </p:txBody>
      </p:sp>
      <p:pic>
        <p:nvPicPr>
          <p:cNvPr id="194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675" y="4724400"/>
            <a:ext cx="7921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9900" y="4724400"/>
            <a:ext cx="86518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テキスト ボックス 38"/>
          <p:cNvSpPr txBox="1">
            <a:spLocks noChangeArrowheads="1"/>
          </p:cNvSpPr>
          <p:nvPr/>
        </p:nvSpPr>
        <p:spPr bwMode="auto">
          <a:xfrm>
            <a:off x="733425" y="5564188"/>
            <a:ext cx="83502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旭化成株式会社</a:t>
            </a:r>
            <a:r>
              <a:rPr lang="en-US" altLang="ja-JP" sz="700"/>
              <a:t>®</a:t>
            </a:r>
            <a:r>
              <a:rPr lang="ja-JP" altLang="en-US" sz="700"/>
              <a:t>　　三菱マテリアル株式会社</a:t>
            </a:r>
            <a:r>
              <a:rPr lang="en-US" altLang="ja-JP" sz="700"/>
              <a:t>®</a:t>
            </a:r>
            <a:r>
              <a:rPr lang="ja-JP" altLang="en-US" sz="700"/>
              <a:t>　　株式会社クラレ</a:t>
            </a:r>
            <a:r>
              <a:rPr lang="en-US" altLang="ja-JP" sz="700"/>
              <a:t>®</a:t>
            </a:r>
            <a:r>
              <a:rPr lang="ja-JP" altLang="en-US" sz="700"/>
              <a:t>　　　旭硝子株式会社</a:t>
            </a:r>
            <a:r>
              <a:rPr lang="en-US" altLang="ja-JP" sz="700"/>
              <a:t>®</a:t>
            </a:r>
            <a:r>
              <a:rPr lang="ja-JP" altLang="en-US" sz="700"/>
              <a:t>　新日本石油株式会社</a:t>
            </a:r>
            <a:r>
              <a:rPr lang="en-US" altLang="ja-JP" sz="700"/>
              <a:t>®</a:t>
            </a:r>
            <a:r>
              <a:rPr lang="ja-JP" altLang="en-US" sz="700"/>
              <a:t>　　　株式会社</a:t>
            </a:r>
            <a:r>
              <a:rPr lang="en-US" altLang="ja-JP" sz="700"/>
              <a:t>INAX® </a:t>
            </a:r>
            <a:r>
              <a:rPr lang="ja-JP" altLang="en-US" sz="700"/>
              <a:t>　　日東電工株式会社</a:t>
            </a:r>
            <a:r>
              <a:rPr lang="en-US" altLang="ja-JP" sz="700"/>
              <a:t>®</a:t>
            </a:r>
            <a:r>
              <a:rPr lang="ja-JP" altLang="en-US" sz="700"/>
              <a:t>　　　　　東レ株式会社</a:t>
            </a:r>
            <a:r>
              <a:rPr lang="en-US" altLang="ja-JP" sz="700"/>
              <a:t>® </a:t>
            </a:r>
            <a:r>
              <a:rPr lang="ja-JP" altLang="en-US" sz="700"/>
              <a:t>　　</a:t>
            </a:r>
            <a:r>
              <a:rPr lang="en-US" altLang="ja-JP" sz="700"/>
              <a:t>JFE</a:t>
            </a:r>
            <a:r>
              <a:rPr lang="ja-JP" altLang="en-US" sz="700"/>
              <a:t>スチール株式会社</a:t>
            </a:r>
            <a:r>
              <a:rPr lang="en-US" altLang="ja-JP" sz="700"/>
              <a:t>® </a:t>
            </a:r>
            <a:r>
              <a:rPr lang="ja-JP" altLang="en-US" sz="700"/>
              <a:t>　</a:t>
            </a:r>
          </a:p>
        </p:txBody>
      </p:sp>
      <p:pic>
        <p:nvPicPr>
          <p:cNvPr id="19471" name="Picture 32"/>
          <p:cNvPicPr>
            <a:picLocks noChangeAspect="1" noChangeArrowheads="1"/>
          </p:cNvPicPr>
          <p:nvPr/>
        </p:nvPicPr>
        <p:blipFill>
          <a:blip r:embed="rId13">
            <a:extLst>
              <a:ext uri="{28A0092B-C50C-407E-A947-70E740481C1C}">
                <a14:useLocalDpi xmlns:a14="http://schemas.microsoft.com/office/drawing/2010/main" val="0"/>
              </a:ext>
            </a:extLst>
          </a:blip>
          <a:srcRect r="45409"/>
          <a:stretch>
            <a:fillRect/>
          </a:stretch>
        </p:blipFill>
        <p:spPr bwMode="auto">
          <a:xfrm>
            <a:off x="854075" y="5365750"/>
            <a:ext cx="106521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3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0388" y="5337175"/>
            <a:ext cx="78898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39"/>
          <p:cNvPicPr>
            <a:picLocks noChangeAspect="1" noChangeArrowheads="1"/>
          </p:cNvPicPr>
          <p:nvPr/>
        </p:nvPicPr>
        <p:blipFill>
          <a:blip r:embed="rId15">
            <a:extLst>
              <a:ext uri="{28A0092B-C50C-407E-A947-70E740481C1C}">
                <a14:useLocalDpi xmlns:a14="http://schemas.microsoft.com/office/drawing/2010/main" val="0"/>
              </a:ext>
            </a:extLst>
          </a:blip>
          <a:srcRect r="40823"/>
          <a:stretch>
            <a:fillRect/>
          </a:stretch>
        </p:blipFill>
        <p:spPr bwMode="auto">
          <a:xfrm>
            <a:off x="2684463" y="5391150"/>
            <a:ext cx="70961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425" y="3314700"/>
            <a:ext cx="9747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4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4050" y="3398838"/>
            <a:ext cx="850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4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81313" y="3332163"/>
            <a:ext cx="11874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4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5450" y="3956050"/>
            <a:ext cx="842963"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46363" y="4022725"/>
            <a:ext cx="98583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9" name="テキスト ボックス 38"/>
          <p:cNvSpPr txBox="1">
            <a:spLocks noChangeArrowheads="1"/>
          </p:cNvSpPr>
          <p:nvPr/>
        </p:nvSpPr>
        <p:spPr bwMode="auto">
          <a:xfrm>
            <a:off x="714375" y="4910138"/>
            <a:ext cx="85820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トヨタ自動車株式会社</a:t>
            </a:r>
            <a:r>
              <a:rPr lang="en-US" altLang="ja-JP" sz="700"/>
              <a:t>®</a:t>
            </a:r>
            <a:r>
              <a:rPr lang="ja-JP" altLang="en-US" sz="700"/>
              <a:t>　本田技研工業株式会社</a:t>
            </a:r>
            <a:r>
              <a:rPr lang="en-US" altLang="ja-JP" sz="700"/>
              <a:t>®</a:t>
            </a:r>
            <a:r>
              <a:rPr lang="ja-JP" altLang="en-US" sz="700"/>
              <a:t>　日産自動車株式会社</a:t>
            </a:r>
            <a:r>
              <a:rPr lang="en-US" altLang="ja-JP" sz="700"/>
              <a:t>®</a:t>
            </a:r>
            <a:r>
              <a:rPr lang="ja-JP" altLang="en-US" sz="700"/>
              <a:t>　</a:t>
            </a:r>
            <a:r>
              <a:rPr lang="zh-TW" altLang="en-US" sz="700"/>
              <a:t>三菱自動車工業株式会社</a:t>
            </a:r>
            <a:r>
              <a:rPr lang="en-US" altLang="ja-JP" sz="700"/>
              <a:t>® </a:t>
            </a:r>
            <a:r>
              <a:rPr lang="ja-JP" altLang="en-US" sz="700"/>
              <a:t>　　　マツダ株式会社</a:t>
            </a:r>
            <a:r>
              <a:rPr lang="en-US" altLang="ja-JP" sz="700"/>
              <a:t>® </a:t>
            </a:r>
            <a:r>
              <a:rPr lang="ja-JP" altLang="en-US" sz="700"/>
              <a:t>　　　</a:t>
            </a:r>
            <a:r>
              <a:rPr lang="zh-TW" altLang="en-US" sz="700"/>
              <a:t>株式会社</a:t>
            </a:r>
            <a:r>
              <a:rPr lang="ja-JP" altLang="en-US" sz="700"/>
              <a:t>デンソー</a:t>
            </a:r>
            <a:r>
              <a:rPr lang="en-US" altLang="ja-JP" sz="700"/>
              <a:t>®              </a:t>
            </a:r>
            <a:r>
              <a:rPr lang="ja-JP" altLang="en-US" sz="700"/>
              <a:t>西日本旅客鉄道株式会社</a:t>
            </a:r>
            <a:r>
              <a:rPr lang="en-US" altLang="ja-JP" sz="700"/>
              <a:t>®      </a:t>
            </a:r>
            <a:r>
              <a:rPr lang="ja-JP" altLang="en-US" sz="700"/>
              <a:t>東海旅客鉄道株式会社</a:t>
            </a:r>
            <a:r>
              <a:rPr lang="en-US" altLang="ja-JP" sz="700"/>
              <a:t>® </a:t>
            </a:r>
            <a:r>
              <a:rPr lang="ja-JP" altLang="en-US" sz="700"/>
              <a:t>　　</a:t>
            </a:r>
          </a:p>
        </p:txBody>
      </p:sp>
      <p:pic>
        <p:nvPicPr>
          <p:cNvPr id="19480" name="Picture 4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9863" y="4738688"/>
            <a:ext cx="79216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51"/>
          <p:cNvPicPr>
            <a:picLocks noChangeAspect="1" noChangeArrowheads="1"/>
          </p:cNvPicPr>
          <p:nvPr/>
        </p:nvPicPr>
        <p:blipFill>
          <a:blip r:embed="rId22">
            <a:extLst>
              <a:ext uri="{28A0092B-C50C-407E-A947-70E740481C1C}">
                <a14:useLocalDpi xmlns:a14="http://schemas.microsoft.com/office/drawing/2010/main" val="0"/>
              </a:ext>
            </a:extLst>
          </a:blip>
          <a:srcRect r="26923"/>
          <a:stretch>
            <a:fillRect/>
          </a:stretch>
        </p:blipFill>
        <p:spPr bwMode="auto">
          <a:xfrm>
            <a:off x="5753100" y="4724400"/>
            <a:ext cx="796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2" name="テキスト ボックス 38"/>
          <p:cNvSpPr txBox="1">
            <a:spLocks noChangeArrowheads="1"/>
          </p:cNvSpPr>
          <p:nvPr/>
        </p:nvSpPr>
        <p:spPr bwMode="auto">
          <a:xfrm>
            <a:off x="927100" y="1554163"/>
            <a:ext cx="8418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西日本電信電話株式会社</a:t>
            </a:r>
            <a:r>
              <a:rPr lang="en-US" altLang="ja-JP" sz="700"/>
              <a:t>®</a:t>
            </a:r>
            <a:r>
              <a:rPr lang="ja-JP" altLang="en-US" sz="700"/>
              <a:t>　株式会社エヌ・ティ・ティ・ドコモ</a:t>
            </a:r>
            <a:r>
              <a:rPr lang="en-US" altLang="ja-JP" sz="700"/>
              <a:t>®</a:t>
            </a:r>
            <a:r>
              <a:rPr lang="ja-JP" altLang="en-US" sz="700"/>
              <a:t>　　株式会社両備システムズ</a:t>
            </a:r>
            <a:r>
              <a:rPr lang="en-US" altLang="ja-JP" sz="700"/>
              <a:t>® </a:t>
            </a:r>
            <a:r>
              <a:rPr lang="ja-JP" altLang="en-US" sz="700"/>
              <a:t>　</a:t>
            </a:r>
            <a:r>
              <a:rPr lang="en-US" altLang="ja-JP" sz="700"/>
              <a:t>NTT</a:t>
            </a:r>
            <a:r>
              <a:rPr lang="ja-JP" altLang="en-US" sz="700"/>
              <a:t>ソフトウェア株式会社社</a:t>
            </a:r>
            <a:r>
              <a:rPr lang="en-US" altLang="ja-JP" sz="700"/>
              <a:t>®   </a:t>
            </a:r>
            <a:r>
              <a:rPr lang="ja-JP" altLang="en-US" sz="700"/>
              <a:t>株式会社</a:t>
            </a:r>
            <a:r>
              <a:rPr lang="en-US" altLang="ja-JP" sz="700"/>
              <a:t>NTT</a:t>
            </a:r>
            <a:r>
              <a:rPr lang="ja-JP" altLang="en-US" sz="700"/>
              <a:t>データ</a:t>
            </a:r>
            <a:r>
              <a:rPr lang="en-US" altLang="ja-JP" sz="700"/>
              <a:t>®</a:t>
            </a:r>
            <a:r>
              <a:rPr lang="ja-JP" altLang="en-US" sz="700"/>
              <a:t>　日本無線株式会社</a:t>
            </a:r>
            <a:r>
              <a:rPr lang="en-US" altLang="ja-JP" sz="700"/>
              <a:t>®</a:t>
            </a:r>
            <a:r>
              <a:rPr lang="ja-JP" altLang="en-US" sz="700"/>
              <a:t>　三菱スペース・ソフトウェア</a:t>
            </a:r>
            <a:r>
              <a:rPr lang="en-US" altLang="ja-JP" sz="700"/>
              <a:t>®</a:t>
            </a:r>
            <a:endParaRPr lang="ja-JP" altLang="en-US" sz="700"/>
          </a:p>
        </p:txBody>
      </p:sp>
      <p:pic>
        <p:nvPicPr>
          <p:cNvPr id="19483" name="Picture 5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95488" y="1133475"/>
            <a:ext cx="1044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5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53200" y="4724400"/>
            <a:ext cx="142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1193" descr="HITACHI"/>
          <p:cNvPicPr>
            <a:picLocks noChangeAspect="1" noChangeArrowheads="1"/>
          </p:cNvPicPr>
          <p:nvPr/>
        </p:nvPicPr>
        <p:blipFill>
          <a:blip r:embed="rId25">
            <a:extLst>
              <a:ext uri="{28A0092B-C50C-407E-A947-70E740481C1C}">
                <a14:useLocalDpi xmlns:a14="http://schemas.microsoft.com/office/drawing/2010/main" val="0"/>
              </a:ext>
            </a:extLst>
          </a:blip>
          <a:srcRect l="12340" t="35059" r="13522" b="33278"/>
          <a:stretch>
            <a:fillRect/>
          </a:stretch>
        </p:blipFill>
        <p:spPr bwMode="auto">
          <a:xfrm>
            <a:off x="3254375" y="1981200"/>
            <a:ext cx="746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6" name="テキスト ボックス 38"/>
          <p:cNvSpPr txBox="1">
            <a:spLocks noChangeArrowheads="1"/>
          </p:cNvSpPr>
          <p:nvPr/>
        </p:nvSpPr>
        <p:spPr bwMode="auto">
          <a:xfrm>
            <a:off x="711200" y="2824163"/>
            <a:ext cx="7658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5648325" algn="l"/>
              </a:tabLst>
              <a:defRPr kumimoji="1">
                <a:solidFill>
                  <a:schemeClr val="tx1"/>
                </a:solidFill>
                <a:latin typeface="Arial" charset="0"/>
                <a:ea typeface="ＭＳ Ｐゴシック" charset="0"/>
                <a:cs typeface="ＭＳ Ｐゴシック" charset="0"/>
              </a:defRPr>
            </a:lvl1pPr>
            <a:lvl2pPr marL="742950" indent="-285750" eaLnBrk="0" hangingPunct="0">
              <a:tabLst>
                <a:tab pos="5648325" algn="l"/>
              </a:tabLst>
              <a:defRPr kumimoji="1">
                <a:solidFill>
                  <a:schemeClr val="tx1"/>
                </a:solidFill>
                <a:latin typeface="Arial" charset="0"/>
                <a:ea typeface="ＭＳ Ｐゴシック" charset="0"/>
              </a:defRPr>
            </a:lvl2pPr>
            <a:lvl3pPr marL="1143000" indent="-228600" eaLnBrk="0" hangingPunct="0">
              <a:tabLst>
                <a:tab pos="5648325" algn="l"/>
              </a:tabLst>
              <a:defRPr kumimoji="1">
                <a:solidFill>
                  <a:schemeClr val="tx1"/>
                </a:solidFill>
                <a:latin typeface="Arial" charset="0"/>
                <a:ea typeface="ＭＳ Ｐゴシック" charset="0"/>
              </a:defRPr>
            </a:lvl3pPr>
            <a:lvl4pPr marL="1600200" indent="-228600" eaLnBrk="0" hangingPunct="0">
              <a:tabLst>
                <a:tab pos="5648325" algn="l"/>
              </a:tabLst>
              <a:defRPr kumimoji="1">
                <a:solidFill>
                  <a:schemeClr val="tx1"/>
                </a:solidFill>
                <a:latin typeface="Arial" charset="0"/>
                <a:ea typeface="ＭＳ Ｐゴシック" charset="0"/>
              </a:defRPr>
            </a:lvl4pPr>
            <a:lvl5pPr marL="2057400" indent="-228600" eaLnBrk="0" hangingPunct="0">
              <a:tabLst>
                <a:tab pos="5648325" algn="l"/>
              </a:tabLst>
              <a:defRPr kumimoji="1">
                <a:solidFill>
                  <a:schemeClr val="tx1"/>
                </a:solidFill>
                <a:latin typeface="Arial" charset="0"/>
                <a:ea typeface="ＭＳ Ｐゴシック" charset="0"/>
              </a:defRPr>
            </a:lvl5pPr>
            <a:lvl6pPr marL="25146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9pPr>
          </a:lstStyle>
          <a:p>
            <a:pPr eaLnBrk="1" hangingPunct="1"/>
            <a:r>
              <a:rPr lang="ja-JP" altLang="en-US" sz="700"/>
              <a:t>ウシオ電機株式会社</a:t>
            </a:r>
            <a:r>
              <a:rPr lang="en-US" altLang="ja-JP" sz="700"/>
              <a:t>®</a:t>
            </a:r>
            <a:r>
              <a:rPr lang="ja-JP" altLang="en-US" sz="700"/>
              <a:t>　住友電気工業株式会社</a:t>
            </a:r>
            <a:r>
              <a:rPr lang="en-US" altLang="ja-JP" sz="700"/>
              <a:t>®</a:t>
            </a:r>
            <a:r>
              <a:rPr lang="ja-JP" altLang="en-US" sz="700"/>
              <a:t>　株式会社村田製作所</a:t>
            </a:r>
            <a:r>
              <a:rPr lang="en-US" altLang="ja-JP" sz="700"/>
              <a:t>®</a:t>
            </a:r>
            <a:r>
              <a:rPr lang="ja-JP" altLang="en-US" sz="700"/>
              <a:t>　古野電気株式会社</a:t>
            </a:r>
            <a:r>
              <a:rPr lang="en-US" altLang="ja-JP" sz="700"/>
              <a:t>®</a:t>
            </a:r>
            <a:r>
              <a:rPr lang="ja-JP" altLang="en-US" sz="700"/>
              <a:t>　エルピーダメモリ株式会社</a:t>
            </a:r>
            <a:r>
              <a:rPr lang="en-US" altLang="ja-JP" sz="700"/>
              <a:t>®</a:t>
            </a:r>
            <a:r>
              <a:rPr lang="ja-JP" altLang="en-US" sz="700"/>
              <a:t>　　オムロン株式会社</a:t>
            </a:r>
            <a:r>
              <a:rPr lang="en-US" altLang="ja-JP" sz="700"/>
              <a:t>® </a:t>
            </a:r>
            <a:r>
              <a:rPr lang="ja-JP" altLang="en-US" sz="700"/>
              <a:t>　　　任天堂</a:t>
            </a:r>
            <a:r>
              <a:rPr lang="zh-TW" altLang="en-US" sz="700"/>
              <a:t>株式会社</a:t>
            </a:r>
            <a:r>
              <a:rPr lang="en-US" altLang="ja-JP" sz="700"/>
              <a:t>®</a:t>
            </a:r>
            <a:r>
              <a:rPr lang="ja-JP" altLang="en-US" sz="700"/>
              <a:t>　　　オリンパス</a:t>
            </a:r>
            <a:r>
              <a:rPr lang="zh-TW" altLang="en-US" sz="700"/>
              <a:t>株式会社</a:t>
            </a:r>
            <a:r>
              <a:rPr lang="en-US" altLang="ja-JP" sz="700"/>
              <a:t>®</a:t>
            </a:r>
            <a:endParaRPr lang="ja-JP" altLang="en-US" sz="700"/>
          </a:p>
        </p:txBody>
      </p:sp>
      <p:pic>
        <p:nvPicPr>
          <p:cNvPr id="19487" name="Picture 66" descr="F:\Documents and Settings\沖原\デスクトップ\両備システムズ.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90888" y="1352550"/>
            <a:ext cx="1079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37" descr="mitsubishi logo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71888" y="4675188"/>
            <a:ext cx="11080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9" name="Picture 52"/>
          <p:cNvPicPr>
            <a:picLocks noChangeAspect="1" noChangeArrowheads="1"/>
          </p:cNvPicPr>
          <p:nvPr/>
        </p:nvPicPr>
        <p:blipFill>
          <a:blip r:embed="rId28">
            <a:extLst>
              <a:ext uri="{28A0092B-C50C-407E-A947-70E740481C1C}">
                <a14:useLocalDpi xmlns:a14="http://schemas.microsoft.com/office/drawing/2010/main" val="0"/>
              </a:ext>
            </a:extLst>
          </a:blip>
          <a:srcRect t="20000" b="20000"/>
          <a:stretch>
            <a:fillRect/>
          </a:stretch>
        </p:blipFill>
        <p:spPr bwMode="auto">
          <a:xfrm>
            <a:off x="4751388" y="4675188"/>
            <a:ext cx="1030287"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90" name="Object 53"/>
          <p:cNvGraphicFramePr>
            <a:graphicFrameLocks noChangeAspect="1"/>
          </p:cNvGraphicFramePr>
          <p:nvPr/>
        </p:nvGraphicFramePr>
        <p:xfrm>
          <a:off x="830263" y="2574925"/>
          <a:ext cx="714375" cy="273050"/>
        </p:xfrm>
        <a:graphic>
          <a:graphicData uri="http://schemas.openxmlformats.org/presentationml/2006/ole">
            <mc:AlternateContent xmlns:mc="http://schemas.openxmlformats.org/markup-compatibility/2006">
              <mc:Choice xmlns:v="urn:schemas-microsoft-com:vml" Requires="v">
                <p:oleObj spid="_x0000_s1026" name="ビットマップ イメージ" r:id="rId29" imgW="895238" imgH="343039" progId="Paint.Picture">
                  <p:embed/>
                </p:oleObj>
              </mc:Choice>
              <mc:Fallback>
                <p:oleObj name="ビットマップ イメージ" r:id="rId29" imgW="895238" imgH="343039" progId="Paint.Picture">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0263" y="2574925"/>
                        <a:ext cx="714375"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9491" name="Picture 77" descr="住友電工"/>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81163" y="2584450"/>
            <a:ext cx="9144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icture 95" descr="FURUNO フルノ"/>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587750" y="2619375"/>
            <a:ext cx="8413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3" name="Picture 59" descr="F:\Documents and Settings\沖原\デスクトップ\村田製作所.gif"/>
          <p:cNvPicPr>
            <a:picLocks noChangeAspect="1" noChangeArrowheads="1"/>
          </p:cNvPicPr>
          <p:nvPr/>
        </p:nvPicPr>
        <p:blipFill>
          <a:blip r:embed="rId33">
            <a:extLst>
              <a:ext uri="{28A0092B-C50C-407E-A947-70E740481C1C}">
                <a14:useLocalDpi xmlns:a14="http://schemas.microsoft.com/office/drawing/2010/main" val="0"/>
              </a:ext>
            </a:extLst>
          </a:blip>
          <a:srcRect r="54826" b="2470"/>
          <a:stretch>
            <a:fillRect/>
          </a:stretch>
        </p:blipFill>
        <p:spPr bwMode="auto">
          <a:xfrm>
            <a:off x="2781300" y="2587625"/>
            <a:ext cx="69691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4" name="Picture 54"/>
          <p:cNvPicPr>
            <a:picLocks noChangeAspect="1" noChangeArrowheads="1"/>
          </p:cNvPicPr>
          <p:nvPr/>
        </p:nvPicPr>
        <p:blipFill>
          <a:blip r:embed="rId34">
            <a:extLst>
              <a:ext uri="{28A0092B-C50C-407E-A947-70E740481C1C}">
                <a14:useLocalDpi xmlns:a14="http://schemas.microsoft.com/office/drawing/2010/main" val="0"/>
              </a:ext>
            </a:extLst>
          </a:blip>
          <a:srcRect b="16660"/>
          <a:stretch>
            <a:fillRect/>
          </a:stretch>
        </p:blipFill>
        <p:spPr bwMode="auto">
          <a:xfrm>
            <a:off x="5832475" y="1920875"/>
            <a:ext cx="92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5" name="Picture 56"/>
          <p:cNvPicPr>
            <a:picLocks noChangeAspect="1" noChangeArrowheads="1"/>
          </p:cNvPicPr>
          <p:nvPr/>
        </p:nvPicPr>
        <p:blipFill>
          <a:blip r:embed="rId35">
            <a:extLst>
              <a:ext uri="{28A0092B-C50C-407E-A947-70E740481C1C}">
                <a14:useLocalDpi xmlns:a14="http://schemas.microsoft.com/office/drawing/2010/main" val="0"/>
              </a:ext>
            </a:extLst>
          </a:blip>
          <a:srcRect r="54453"/>
          <a:stretch>
            <a:fillRect/>
          </a:stretch>
        </p:blipFill>
        <p:spPr bwMode="auto">
          <a:xfrm>
            <a:off x="4554538" y="2630488"/>
            <a:ext cx="9017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6" name="図 70"/>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583238" y="2630488"/>
            <a:ext cx="8207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7" name="テキスト ボックス 38"/>
          <p:cNvSpPr txBox="1">
            <a:spLocks noChangeArrowheads="1"/>
          </p:cNvSpPr>
          <p:nvPr/>
        </p:nvSpPr>
        <p:spPr bwMode="auto">
          <a:xfrm>
            <a:off x="733425" y="4168775"/>
            <a:ext cx="65992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　　</a:t>
            </a:r>
            <a:r>
              <a:rPr lang="en-US" altLang="ja-JP" sz="700"/>
              <a:t>IHI</a:t>
            </a:r>
            <a:r>
              <a:rPr lang="ja-JP" altLang="en-US" sz="700"/>
              <a:t>株式会社</a:t>
            </a:r>
            <a:r>
              <a:rPr lang="en-US" altLang="ja-JP" sz="700"/>
              <a:t>®</a:t>
            </a:r>
            <a:r>
              <a:rPr lang="ja-JP" altLang="en-US" sz="700"/>
              <a:t>　      三菱重工業株式会社</a:t>
            </a:r>
            <a:r>
              <a:rPr lang="en-US" altLang="ja-JP" sz="700"/>
              <a:t>®</a:t>
            </a:r>
            <a:r>
              <a:rPr lang="ja-JP" altLang="en-US" sz="700"/>
              <a:t>　　川崎重工業株式会社</a:t>
            </a:r>
            <a:r>
              <a:rPr lang="en-US" altLang="ja-JP" sz="700"/>
              <a:t>® </a:t>
            </a:r>
            <a:r>
              <a:rPr lang="ja-JP" altLang="en-US" sz="700"/>
              <a:t>　　　　三井造船株式会社</a:t>
            </a:r>
            <a:r>
              <a:rPr lang="en-US" altLang="ja-JP" sz="700"/>
              <a:t>®</a:t>
            </a:r>
            <a:r>
              <a:rPr lang="ja-JP" altLang="en-US" sz="700"/>
              <a:t>　　　住友金属工業株式会社</a:t>
            </a:r>
            <a:r>
              <a:rPr lang="en-US" altLang="ja-JP" sz="700"/>
              <a:t>®     </a:t>
            </a:r>
            <a:r>
              <a:rPr lang="ja-JP" altLang="en-US" sz="700"/>
              <a:t>三菱重工株式会社</a:t>
            </a:r>
            <a:r>
              <a:rPr lang="en-US" altLang="ja-JP" sz="700"/>
              <a:t>®</a:t>
            </a:r>
            <a:r>
              <a:rPr lang="ja-JP" altLang="en-US" sz="700"/>
              <a:t>　　　　　　　　</a:t>
            </a:r>
          </a:p>
        </p:txBody>
      </p:sp>
      <p:pic>
        <p:nvPicPr>
          <p:cNvPr id="19498" name="Picture 53" descr="住友金属"/>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751388" y="3995738"/>
            <a:ext cx="9937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9" name="Picture 8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854450" y="3984625"/>
            <a:ext cx="704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0" name="テキスト ボックス 38"/>
          <p:cNvSpPr txBox="1">
            <a:spLocks noChangeArrowheads="1"/>
          </p:cNvSpPr>
          <p:nvPr/>
        </p:nvSpPr>
        <p:spPr bwMode="auto">
          <a:xfrm>
            <a:off x="720725" y="6342063"/>
            <a:ext cx="7981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a:t>　株式会社中国銀行</a:t>
            </a:r>
            <a:r>
              <a:rPr lang="en-US" altLang="ja-JP" sz="700"/>
              <a:t>®</a:t>
            </a:r>
            <a:r>
              <a:rPr lang="ja-JP" altLang="en-US" sz="700"/>
              <a:t>　　　キリンビール株式会社</a:t>
            </a:r>
            <a:r>
              <a:rPr lang="en-US" altLang="ja-JP" sz="700"/>
              <a:t>®</a:t>
            </a:r>
            <a:r>
              <a:rPr lang="ja-JP" altLang="en-US" sz="700"/>
              <a:t>　サントリーホールディングス株式会社</a:t>
            </a:r>
            <a:r>
              <a:rPr lang="en-US" altLang="ja-JP" sz="700"/>
              <a:t>®</a:t>
            </a:r>
            <a:r>
              <a:rPr lang="ja-JP" altLang="en-US" sz="700"/>
              <a:t>　</a:t>
            </a:r>
            <a:r>
              <a:rPr lang="ja-JP" altLang="en-US" sz="800"/>
              <a:t>ヤンマー株式会社</a:t>
            </a:r>
            <a:r>
              <a:rPr lang="en-US" altLang="ja-JP" sz="700"/>
              <a:t>®</a:t>
            </a:r>
            <a:r>
              <a:rPr lang="ja-JP" altLang="en-US" sz="700"/>
              <a:t>　</a:t>
            </a:r>
            <a:r>
              <a:rPr lang="ja-JP" altLang="en-US" sz="800"/>
              <a:t>株式会社ベネッセコーポレーション</a:t>
            </a:r>
            <a:r>
              <a:rPr lang="en-US" altLang="ja-JP" sz="700"/>
              <a:t>®</a:t>
            </a:r>
            <a:r>
              <a:rPr lang="ja-JP" altLang="en-US" sz="700"/>
              <a:t>　　株式会社中国放送</a:t>
            </a:r>
            <a:r>
              <a:rPr lang="en-US" altLang="ja-JP" sz="600"/>
              <a:t>®</a:t>
            </a:r>
            <a:r>
              <a:rPr lang="ja-JP" altLang="en-US" sz="700"/>
              <a:t>　　</a:t>
            </a:r>
            <a:r>
              <a:rPr lang="ja-JP" altLang="en-US" sz="600"/>
              <a:t>　山陽放送株式会社</a:t>
            </a:r>
            <a:r>
              <a:rPr lang="en-US" altLang="ja-JP" sz="500"/>
              <a:t>®</a:t>
            </a:r>
            <a:endParaRPr lang="ja-JP" altLang="en-US" sz="600"/>
          </a:p>
        </p:txBody>
      </p:sp>
      <p:pic>
        <p:nvPicPr>
          <p:cNvPr id="19501" name="図 51" descr="nttdata.pn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5842000" y="1270000"/>
            <a:ext cx="6032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図 52"/>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4479925" y="1331913"/>
            <a:ext cx="11223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3" name="図 80"/>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644525" y="6153150"/>
            <a:ext cx="12700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4" name="Picture 87" descr="inax_logo">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b="21272"/>
          <a:stretch>
            <a:fillRect/>
          </a:stretch>
        </p:blipFill>
        <p:spPr bwMode="auto">
          <a:xfrm>
            <a:off x="5332413" y="5365750"/>
            <a:ext cx="5413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64"/>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150225" y="4727575"/>
            <a:ext cx="7921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6" name="Picture 65"/>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830513" y="6156325"/>
            <a:ext cx="1289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7" name="Picture 66"/>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286250" y="6124575"/>
            <a:ext cx="8667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8" name="Picture 6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168900" y="3305175"/>
            <a:ext cx="939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9" name="Picture 69"/>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740525" y="1989138"/>
            <a:ext cx="952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0" name="図 75" descr="スクリーンショット（2010-06-04 10.54.09）.pn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6483350" y="2587625"/>
            <a:ext cx="882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1" name="Picture 3"/>
          <p:cNvPicPr>
            <a:picLocks noChangeAspect="1" noChangeArrowheads="1"/>
          </p:cNvPicPr>
          <p:nvPr/>
        </p:nvPicPr>
        <p:blipFill>
          <a:blip r:embed="rId50">
            <a:extLst>
              <a:ext uri="{28A0092B-C50C-407E-A947-70E740481C1C}">
                <a14:useLocalDpi xmlns:a14="http://schemas.microsoft.com/office/drawing/2010/main" val="0"/>
              </a:ext>
            </a:extLst>
          </a:blip>
          <a:srcRect t="2" r="66188" b="-3755"/>
          <a:stretch>
            <a:fillRect/>
          </a:stretch>
        </p:blipFill>
        <p:spPr bwMode="auto">
          <a:xfrm>
            <a:off x="6705600" y="1270000"/>
            <a:ext cx="542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12" name="Picture 4"/>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297738" y="1239838"/>
            <a:ext cx="17065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513" name="正方形/長方形 1"/>
          <p:cNvSpPr>
            <a:spLocks noChangeArrowheads="1"/>
          </p:cNvSpPr>
          <p:nvPr/>
        </p:nvSpPr>
        <p:spPr bwMode="auto">
          <a:xfrm>
            <a:off x="817563" y="3635375"/>
            <a:ext cx="8326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a:t>　</a:t>
            </a:r>
            <a:r>
              <a:rPr lang="zh-TW" altLang="en-US" sz="800"/>
              <a:t>東京電力</a:t>
            </a:r>
            <a:r>
              <a:rPr lang="ja-JP" altLang="en-US" sz="800"/>
              <a:t>株式会社</a:t>
            </a:r>
            <a:r>
              <a:rPr lang="en-US" altLang="ja-JP" sz="800"/>
              <a:t>®</a:t>
            </a:r>
            <a:r>
              <a:rPr lang="en-US" altLang="zh-TW" sz="800"/>
              <a:t> </a:t>
            </a:r>
            <a:r>
              <a:rPr lang="ja-JP" altLang="en-US" sz="800"/>
              <a:t>　　</a:t>
            </a:r>
            <a:r>
              <a:rPr lang="zh-TW" altLang="en-US" sz="800"/>
              <a:t>関西電力</a:t>
            </a:r>
            <a:r>
              <a:rPr lang="ja-JP" altLang="en-US" sz="800"/>
              <a:t>株式会社</a:t>
            </a:r>
            <a:r>
              <a:rPr lang="en-US" altLang="ja-JP" sz="800"/>
              <a:t>®</a:t>
            </a:r>
            <a:r>
              <a:rPr lang="en-US" altLang="zh-TW" sz="800"/>
              <a:t> </a:t>
            </a:r>
            <a:r>
              <a:rPr lang="ja-JP" altLang="en-US" sz="800"/>
              <a:t>　　　</a:t>
            </a:r>
            <a:r>
              <a:rPr lang="zh-TW" altLang="en-US" sz="800"/>
              <a:t>中国電力</a:t>
            </a:r>
            <a:r>
              <a:rPr lang="ja-JP" altLang="en-US" sz="800"/>
              <a:t>株式会社</a:t>
            </a:r>
            <a:r>
              <a:rPr lang="en-US" altLang="ja-JP" sz="800"/>
              <a:t>®</a:t>
            </a:r>
            <a:r>
              <a:rPr lang="ja-JP" altLang="en-US" sz="800"/>
              <a:t>　　　</a:t>
            </a:r>
            <a:r>
              <a:rPr lang="en-US" altLang="zh-TW" sz="800"/>
              <a:t> </a:t>
            </a:r>
            <a:r>
              <a:rPr lang="zh-TW" altLang="en-US" sz="800"/>
              <a:t>四国電力</a:t>
            </a:r>
            <a:r>
              <a:rPr lang="ja-JP" altLang="en-US" sz="800"/>
              <a:t>株式会社</a:t>
            </a:r>
            <a:r>
              <a:rPr lang="en-US" altLang="ja-JP" sz="800"/>
              <a:t>®</a:t>
            </a:r>
            <a:r>
              <a:rPr lang="ja-JP" altLang="en-US" sz="800"/>
              <a:t>　</a:t>
            </a:r>
            <a:r>
              <a:rPr lang="en-US" altLang="zh-TW" sz="800"/>
              <a:t> </a:t>
            </a:r>
            <a:r>
              <a:rPr lang="ja-JP" altLang="en-US" sz="800"/>
              <a:t>九州</a:t>
            </a:r>
            <a:r>
              <a:rPr lang="zh-TW" altLang="en-US" sz="800"/>
              <a:t>電力</a:t>
            </a:r>
            <a:r>
              <a:rPr lang="ja-JP" altLang="en-US" sz="800"/>
              <a:t>株式会社</a:t>
            </a:r>
            <a:r>
              <a:rPr lang="en-US" altLang="ja-JP" sz="800"/>
              <a:t>®</a:t>
            </a:r>
            <a:r>
              <a:rPr lang="ja-JP" altLang="en-US" sz="800"/>
              <a:t>　　　関電プラント株式会社</a:t>
            </a:r>
            <a:r>
              <a:rPr lang="en-US" altLang="ja-JP" sz="800"/>
              <a:t>®</a:t>
            </a:r>
            <a:r>
              <a:rPr lang="ja-JP" altLang="en-US" sz="800"/>
              <a:t>　　　　　　　　住友共同電力株式会社</a:t>
            </a:r>
            <a:r>
              <a:rPr lang="en-US" altLang="ja-JP" sz="800"/>
              <a:t>®</a:t>
            </a:r>
            <a:r>
              <a:rPr lang="ja-JP" altLang="en-US" sz="800"/>
              <a:t>　　　　　</a:t>
            </a:r>
          </a:p>
        </p:txBody>
      </p:sp>
      <p:pic>
        <p:nvPicPr>
          <p:cNvPr id="19514" name="Picture 6"/>
          <p:cNvPicPr>
            <a:picLocks noChangeAspect="1" noChangeArrowheads="1"/>
          </p:cNvPicPr>
          <p:nvPr/>
        </p:nvPicPr>
        <p:blipFill>
          <a:blip r:embed="rId52">
            <a:extLst>
              <a:ext uri="{28A0092B-C50C-407E-A947-70E740481C1C}">
                <a14:useLocalDpi xmlns:a14="http://schemas.microsoft.com/office/drawing/2010/main" val="0"/>
              </a:ext>
            </a:extLst>
          </a:blip>
          <a:srcRect t="10843" b="22374"/>
          <a:stretch>
            <a:fillRect/>
          </a:stretch>
        </p:blipFill>
        <p:spPr bwMode="auto">
          <a:xfrm>
            <a:off x="1835150" y="5276850"/>
            <a:ext cx="782638"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15" name="Picture 7"/>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495675" y="5432425"/>
            <a:ext cx="749300" cy="12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16" name="Picture 8"/>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981700" y="5365750"/>
            <a:ext cx="9636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17" name="Picture 9"/>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102475" y="5348288"/>
            <a:ext cx="681038"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18" name="Picture 11"/>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945438" y="5354638"/>
            <a:ext cx="996950"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19" name="Picture 13"/>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326063" y="6118225"/>
            <a:ext cx="123825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0" name="Picture 1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062163" y="6073775"/>
            <a:ext cx="57626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1" name="Picture 15"/>
          <p:cNvPicPr>
            <a:picLocks noChangeAspect="1" noChangeArrowheads="1"/>
          </p:cNvPicPr>
          <p:nvPr/>
        </p:nvPicPr>
        <p:blipFill>
          <a:blip r:embed="rId59">
            <a:extLst>
              <a:ext uri="{28A0092B-C50C-407E-A947-70E740481C1C}">
                <a14:useLocalDpi xmlns:a14="http://schemas.microsoft.com/office/drawing/2010/main" val="0"/>
              </a:ext>
            </a:extLst>
          </a:blip>
          <a:srcRect b="18864"/>
          <a:stretch>
            <a:fillRect/>
          </a:stretch>
        </p:blipFill>
        <p:spPr bwMode="auto">
          <a:xfrm>
            <a:off x="6810375" y="5989638"/>
            <a:ext cx="703263"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2" name="Picture 16"/>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807325" y="6086475"/>
            <a:ext cx="644525"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3" name="Picture 18"/>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385050" y="2638425"/>
            <a:ext cx="1598613"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4" name="Picture 19"/>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610475" y="1997075"/>
            <a:ext cx="1362075"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5" name="Picture 2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860425" y="3941763"/>
            <a:ext cx="5619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6" name="Picture 23"/>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5778500" y="3930650"/>
            <a:ext cx="962025"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7" name="Picture 24"/>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015038" y="3382963"/>
            <a:ext cx="16192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8" name="Picture 2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7620000" y="3363913"/>
            <a:ext cx="15240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932268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タイトル 1"/>
          <p:cNvSpPr>
            <a:spLocks noGrp="1"/>
          </p:cNvSpPr>
          <p:nvPr>
            <p:ph type="title"/>
          </p:nvPr>
        </p:nvSpPr>
        <p:spPr bwMode="auto">
          <a:xfrm>
            <a:off x="409575" y="152400"/>
            <a:ext cx="5591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情報系学科の就職先</a:t>
            </a:r>
          </a:p>
        </p:txBody>
      </p:sp>
      <p:sp>
        <p:nvSpPr>
          <p:cNvPr id="4" name="正方形/長方形 3"/>
          <p:cNvSpPr>
            <a:spLocks noChangeArrowheads="1"/>
          </p:cNvSpPr>
          <p:nvPr/>
        </p:nvSpPr>
        <p:spPr bwMode="auto">
          <a:xfrm>
            <a:off x="327025" y="960438"/>
            <a:ext cx="8520113" cy="792162"/>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r>
              <a:rPr lang="ja-JP" altLang="en-US" sz="2800">
                <a:solidFill>
                  <a:srgbClr val="FFFFFF"/>
                </a:solidFill>
                <a:latin typeface="Calibri" charset="0"/>
              </a:rPr>
              <a:t>岡山県内，中国地方，関西，東京を中心に全国で</a:t>
            </a:r>
            <a:endParaRPr lang="en-US" altLang="ja-JP" sz="2800">
              <a:solidFill>
                <a:srgbClr val="FFFFFF"/>
              </a:solidFill>
              <a:latin typeface="Calibri" charset="0"/>
            </a:endParaRPr>
          </a:p>
          <a:p>
            <a:pPr algn="ctr"/>
            <a:r>
              <a:rPr lang="ja-JP" altLang="en-US" sz="2800">
                <a:solidFill>
                  <a:srgbClr val="FFFFFF"/>
                </a:solidFill>
                <a:latin typeface="Calibri" charset="0"/>
              </a:rPr>
              <a:t>卒業生は活躍中！</a:t>
            </a:r>
          </a:p>
        </p:txBody>
      </p:sp>
      <p:pic>
        <p:nvPicPr>
          <p:cNvPr id="14341" name="図 4" descr="スクリーンショット（2012-06-20 19.16.5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175" y="1846263"/>
            <a:ext cx="7548563"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193" descr="HITACHI"/>
          <p:cNvPicPr>
            <a:picLocks noChangeAspect="1" noChangeArrowheads="1"/>
          </p:cNvPicPr>
          <p:nvPr/>
        </p:nvPicPr>
        <p:blipFill>
          <a:blip r:embed="rId4">
            <a:extLst>
              <a:ext uri="{28A0092B-C50C-407E-A947-70E740481C1C}">
                <a14:useLocalDpi xmlns:a14="http://schemas.microsoft.com/office/drawing/2010/main" val="0"/>
              </a:ext>
            </a:extLst>
          </a:blip>
          <a:srcRect l="12340" t="35059" r="13522" b="33278"/>
          <a:stretch>
            <a:fillRect/>
          </a:stretch>
        </p:blipFill>
        <p:spPr bwMode="auto">
          <a:xfrm>
            <a:off x="8061325" y="2000250"/>
            <a:ext cx="7778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92" descr="NEC"/>
          <p:cNvPicPr>
            <a:picLocks noChangeAspect="1" noChangeArrowheads="1"/>
          </p:cNvPicPr>
          <p:nvPr/>
        </p:nvPicPr>
        <p:blipFill>
          <a:blip r:embed="rId5">
            <a:extLst>
              <a:ext uri="{28A0092B-C50C-407E-A947-70E740481C1C}">
                <a14:useLocalDpi xmlns:a14="http://schemas.microsoft.com/office/drawing/2010/main" val="0"/>
              </a:ext>
            </a:extLst>
          </a:blip>
          <a:srcRect l="62683"/>
          <a:stretch>
            <a:fillRect/>
          </a:stretch>
        </p:blipFill>
        <p:spPr bwMode="auto">
          <a:xfrm>
            <a:off x="8027988" y="2416175"/>
            <a:ext cx="67151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図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96250" y="2713038"/>
            <a:ext cx="744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図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32763" y="3197225"/>
            <a:ext cx="5318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図 73" descr="スクリーンショット（2010-06-16 12.04.45）.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5625" y="3667125"/>
            <a:ext cx="617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97" descr="MITSUBISHI"/>
          <p:cNvPicPr>
            <a:picLocks noChangeAspect="1" noChangeArrowheads="1"/>
          </p:cNvPicPr>
          <p:nvPr/>
        </p:nvPicPr>
        <p:blipFill>
          <a:blip r:embed="rId9">
            <a:extLst>
              <a:ext uri="{28A0092B-C50C-407E-A947-70E740481C1C}">
                <a14:useLocalDpi xmlns:a14="http://schemas.microsoft.com/office/drawing/2010/main" val="0"/>
              </a:ext>
            </a:extLst>
          </a:blip>
          <a:srcRect l="5902" t="-10606" r="4590" b="-3030"/>
          <a:stretch>
            <a:fillRect/>
          </a:stretch>
        </p:blipFill>
        <p:spPr bwMode="auto">
          <a:xfrm>
            <a:off x="8140700" y="3362325"/>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図 51" descr="nttdata.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64513" y="4116388"/>
            <a:ext cx="6445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234" descr="cano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62925" y="4616450"/>
            <a:ext cx="74136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図 6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62738" y="5616575"/>
            <a:ext cx="64928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図 59" descr="スクリーンショット（2010-06-04 10.22.48）.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2938" y="5094288"/>
            <a:ext cx="422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図 69" descr="スクリーンショット（2010-06-04 10.40.3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3055938"/>
            <a:ext cx="93821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図 17" descr="スクリーンショット（2012-06-20 19.29.07）.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73588" y="2363788"/>
            <a:ext cx="993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図 65" descr="スクリーンショット（2010-06-16 12.29.20）.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22250" y="2147888"/>
            <a:ext cx="4937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図 71" descr="スクリーンショット（2010-06-16 12.20.33）.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412038" y="5045075"/>
            <a:ext cx="6921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図 71" descr="スクリーンショット（2010-06-04 10.47.02）.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94225" y="6011863"/>
            <a:ext cx="862013"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図 75" descr="スクリーンショット（2010-06-04 10.54.09）.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92638" y="5707063"/>
            <a:ext cx="8794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51"/>
          <p:cNvPicPr>
            <a:picLocks noChangeAspect="1" noChangeArrowheads="1"/>
          </p:cNvPicPr>
          <p:nvPr/>
        </p:nvPicPr>
        <p:blipFill>
          <a:blip r:embed="rId20">
            <a:extLst>
              <a:ext uri="{28A0092B-C50C-407E-A947-70E740481C1C}">
                <a14:useLocalDpi xmlns:a14="http://schemas.microsoft.com/office/drawing/2010/main" val="0"/>
              </a:ext>
            </a:extLst>
          </a:blip>
          <a:srcRect r="26923"/>
          <a:stretch>
            <a:fillRect/>
          </a:stretch>
        </p:blipFill>
        <p:spPr bwMode="auto">
          <a:xfrm>
            <a:off x="5824538" y="6135688"/>
            <a:ext cx="706437"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47"/>
          <p:cNvGraphicFramePr>
            <a:graphicFrameLocks noChangeAspect="1"/>
          </p:cNvGraphicFramePr>
          <p:nvPr/>
        </p:nvGraphicFramePr>
        <p:xfrm>
          <a:off x="0" y="4025900"/>
          <a:ext cx="920750" cy="361950"/>
        </p:xfrm>
        <a:graphic>
          <a:graphicData uri="http://schemas.openxmlformats.org/presentationml/2006/ole">
            <mc:AlternateContent xmlns:mc="http://schemas.openxmlformats.org/markup-compatibility/2006">
              <mc:Choice xmlns:v="urn:schemas-microsoft-com:vml" Requires="v">
                <p:oleObj spid="_x0000_s62472" name="ビットマップ イメージ" r:id="rId21" imgW="1695687" imgH="666667" progId="Paint.Picture">
                  <p:embed/>
                </p:oleObj>
              </mc:Choice>
              <mc:Fallback>
                <p:oleObj name="ビットマップ イメージ" r:id="rId21" imgW="1695687" imgH="666667" progId="Paint.Picture">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4025900"/>
                        <a:ext cx="9207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4359" name="図 6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4788" y="4333875"/>
            <a:ext cx="64928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図 80"/>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0" y="3702050"/>
            <a:ext cx="10668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図 72" descr="スクリーンショット（2010-06-16 12.07.26）.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2740025"/>
            <a:ext cx="9048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1192" descr="NEC"/>
          <p:cNvPicPr>
            <a:picLocks noChangeAspect="1" noChangeArrowheads="1"/>
          </p:cNvPicPr>
          <p:nvPr/>
        </p:nvPicPr>
        <p:blipFill>
          <a:blip r:embed="rId5">
            <a:extLst>
              <a:ext uri="{28A0092B-C50C-407E-A947-70E740481C1C}">
                <a14:useLocalDpi xmlns:a14="http://schemas.microsoft.com/office/drawing/2010/main" val="0"/>
              </a:ext>
            </a:extLst>
          </a:blip>
          <a:srcRect l="62683"/>
          <a:stretch>
            <a:fillRect/>
          </a:stretch>
        </p:blipFill>
        <p:spPr bwMode="auto">
          <a:xfrm>
            <a:off x="3413125" y="3024188"/>
            <a:ext cx="695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図 28" descr="スクリーンショット（2012-06-20 21.03.06）.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373438" y="2749550"/>
            <a:ext cx="10445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1225" descr="NTT-west"/>
          <p:cNvPicPr>
            <a:picLocks noChangeAspect="1" noChangeArrowheads="1"/>
          </p:cNvPicPr>
          <p:nvPr/>
        </p:nvPicPr>
        <p:blipFill>
          <a:blip r:embed="rId26">
            <a:extLst>
              <a:ext uri="{28A0092B-C50C-407E-A947-70E740481C1C}">
                <a14:useLocalDpi xmlns:a14="http://schemas.microsoft.com/office/drawing/2010/main" val="0"/>
              </a:ext>
            </a:extLst>
          </a:blip>
          <a:srcRect l="6659" t="10078" r="16711" b="13606"/>
          <a:stretch>
            <a:fillRect/>
          </a:stretch>
        </p:blipFill>
        <p:spPr bwMode="auto">
          <a:xfrm>
            <a:off x="3444875" y="3451225"/>
            <a:ext cx="9048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1189" descr="Sharp"/>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05200" y="3278188"/>
            <a:ext cx="719138"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018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タイトル 1"/>
          <p:cNvSpPr>
            <a:spLocks noGrp="1"/>
          </p:cNvSpPr>
          <p:nvPr>
            <p:ph type="title"/>
          </p:nvPr>
        </p:nvSpPr>
        <p:spPr bwMode="auto">
          <a:xfrm>
            <a:off x="409575" y="152400"/>
            <a:ext cx="5591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情報系学科の就職先</a:t>
            </a:r>
          </a:p>
        </p:txBody>
      </p:sp>
      <p:sp>
        <p:nvSpPr>
          <p:cNvPr id="15364" name="テキスト ボックス 34"/>
          <p:cNvSpPr txBox="1">
            <a:spLocks noChangeArrowheads="1"/>
          </p:cNvSpPr>
          <p:nvPr/>
        </p:nvSpPr>
        <p:spPr bwMode="auto">
          <a:xfrm>
            <a:off x="7343775" y="7651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1800">
                <a:solidFill>
                  <a:srgbClr val="800000"/>
                </a:solidFill>
              </a:rPr>
              <a:t>就職先の企業例</a:t>
            </a:r>
          </a:p>
        </p:txBody>
      </p:sp>
      <p:grpSp>
        <p:nvGrpSpPr>
          <p:cNvPr id="3" name="Group 159"/>
          <p:cNvGrpSpPr>
            <a:grpSpLocks/>
          </p:cNvGrpSpPr>
          <p:nvPr/>
        </p:nvGrpSpPr>
        <p:grpSpPr bwMode="auto">
          <a:xfrm>
            <a:off x="227013" y="846138"/>
            <a:ext cx="8720137" cy="2136775"/>
            <a:chOff x="139" y="533"/>
            <a:chExt cx="5493" cy="1346"/>
          </a:xfrm>
        </p:grpSpPr>
        <p:grpSp>
          <p:nvGrpSpPr>
            <p:cNvPr id="15445" name="Group 154"/>
            <p:cNvGrpSpPr>
              <a:grpSpLocks/>
            </p:cNvGrpSpPr>
            <p:nvPr/>
          </p:nvGrpSpPr>
          <p:grpSpPr bwMode="auto">
            <a:xfrm>
              <a:off x="139" y="695"/>
              <a:ext cx="5493" cy="1184"/>
              <a:chOff x="139" y="695"/>
              <a:chExt cx="5493" cy="1184"/>
            </a:xfrm>
          </p:grpSpPr>
          <p:pic>
            <p:nvPicPr>
              <p:cNvPr id="15447" name="Picture 1192" descr="NEC"/>
              <p:cNvPicPr>
                <a:picLocks noChangeAspect="1" noChangeArrowheads="1"/>
              </p:cNvPicPr>
              <p:nvPr/>
            </p:nvPicPr>
            <p:blipFill>
              <a:blip r:embed="rId3">
                <a:extLst>
                  <a:ext uri="{28A0092B-C50C-407E-A947-70E740481C1C}">
                    <a14:useLocalDpi xmlns:a14="http://schemas.microsoft.com/office/drawing/2010/main" val="0"/>
                  </a:ext>
                </a:extLst>
              </a:blip>
              <a:srcRect l="62683"/>
              <a:stretch>
                <a:fillRect/>
              </a:stretch>
            </p:blipFill>
            <p:spPr bwMode="auto">
              <a:xfrm>
                <a:off x="414" y="799"/>
                <a:ext cx="43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8" name="Picture 1225" descr="NTT-west"/>
              <p:cNvPicPr>
                <a:picLocks noChangeAspect="1" noChangeArrowheads="1"/>
              </p:cNvPicPr>
              <p:nvPr/>
            </p:nvPicPr>
            <p:blipFill>
              <a:blip r:embed="rId4">
                <a:extLst>
                  <a:ext uri="{28A0092B-C50C-407E-A947-70E740481C1C}">
                    <a14:useLocalDpi xmlns:a14="http://schemas.microsoft.com/office/drawing/2010/main" val="0"/>
                  </a:ext>
                </a:extLst>
              </a:blip>
              <a:srcRect l="6659" t="10078" r="16711" b="13606"/>
              <a:stretch>
                <a:fillRect/>
              </a:stretch>
            </p:blipFill>
            <p:spPr bwMode="auto">
              <a:xfrm>
                <a:off x="3302" y="761"/>
                <a:ext cx="570"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9" name="Picture 5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1" y="1162"/>
                <a:ext cx="48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0" name="Picture 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 y="723"/>
                <a:ext cx="45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1" name="図 51" descr="nttdat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2" y="695"/>
                <a:ext cx="40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2" name="図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55" y="782"/>
                <a:ext cx="59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a:spLocks noChangeArrowheads="1"/>
              </p:cNvSpPr>
              <p:nvPr/>
            </p:nvSpPr>
            <p:spPr bwMode="auto">
              <a:xfrm>
                <a:off x="1671" y="1123"/>
                <a:ext cx="350" cy="195"/>
              </a:xfrm>
              <a:prstGeom prst="rect">
                <a:avLst/>
              </a:prstGeom>
              <a:solidFill>
                <a:schemeClr val="tx1"/>
              </a:solidFill>
              <a:ln w="9525">
                <a:solidFill>
                  <a:srgbClr val="7D60A0"/>
                </a:solidFill>
                <a:miter lim="800000"/>
                <a:headEnd/>
                <a:tailEnd/>
              </a:ln>
              <a:effectLst>
                <a:outerShdw dist="23000" dir="5400000" rotWithShape="0">
                  <a:srgbClr val="808080">
                    <a:alpha val="34999"/>
                  </a:srgbClr>
                </a:outerShdw>
              </a:effectLst>
            </p:spPr>
            <p:txBody>
              <a:bodyPr anchor="ctr"/>
              <a:lstStyle/>
              <a:p>
                <a:pPr algn="ctr">
                  <a:defRPr/>
                </a:pPr>
                <a:endParaRPr lang="ja-JP" altLang="en-US" sz="600">
                  <a:solidFill>
                    <a:srgbClr val="FFFFFF"/>
                  </a:solidFill>
                  <a:latin typeface="Calibri" charset="0"/>
                  <a:ea typeface="ＭＳ Ｐゴシック" charset="-128"/>
                  <a:cs typeface="ＭＳ Ｐゴシック" charset="-128"/>
                </a:endParaRPr>
              </a:p>
            </p:txBody>
          </p:sp>
          <p:pic>
            <p:nvPicPr>
              <p:cNvPr id="15454" name="図 5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31" y="1122"/>
                <a:ext cx="4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5" name="図 5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4" y="1130"/>
                <a:ext cx="46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6" name="図 59" descr="スクリーンショット（2010-06-04 10.22.48）.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9" y="1133"/>
                <a:ext cx="26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7" name="図 69" descr="スクリーンショット（2010-06-04 10.40.3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11" y="1193"/>
                <a:ext cx="5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8" name="図 79" descr="スクリーンショット（2010-06-04 11.05.55）.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2" y="1155"/>
                <a:ext cx="3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9" name="Picture 1196" descr="panasonic"/>
              <p:cNvPicPr>
                <a:picLocks noChangeAspect="1" noChangeArrowheads="1"/>
              </p:cNvPicPr>
              <p:nvPr/>
            </p:nvPicPr>
            <p:blipFill>
              <a:blip r:embed="rId14">
                <a:extLst>
                  <a:ext uri="{28A0092B-C50C-407E-A947-70E740481C1C}">
                    <a14:useLocalDpi xmlns:a14="http://schemas.microsoft.com/office/drawing/2010/main" val="0"/>
                  </a:ext>
                </a:extLst>
              </a:blip>
              <a:srcRect l="8893" r="20009"/>
              <a:stretch>
                <a:fillRect/>
              </a:stretch>
            </p:blipFill>
            <p:spPr bwMode="auto">
              <a:xfrm>
                <a:off x="4156" y="758"/>
                <a:ext cx="48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0" name="図 70" descr="スクリーンショット（2010-06-16 12.21.2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87" y="1171"/>
                <a:ext cx="38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1" name="図 71" descr="スクリーンショット（2010-06-16 12.20.33）.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48" y="1570"/>
                <a:ext cx="33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 name="図 72" descr="スクリーンショット（2010-06-16 12.07.26）.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896" y="1184"/>
                <a:ext cx="50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 name="図 73" descr="スクリーンショット（2010-06-16 12.04.45）.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26" y="1476"/>
                <a:ext cx="38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 name="図 74" descr="スクリーンショット（2010-06-16 12.03.33）.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2" y="1538"/>
                <a:ext cx="41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5" name="テキスト ボックス 84"/>
              <p:cNvSpPr txBox="1">
                <a:spLocks noChangeArrowheads="1"/>
              </p:cNvSpPr>
              <p:nvPr/>
            </p:nvSpPr>
            <p:spPr bwMode="auto">
              <a:xfrm>
                <a:off x="4584" y="1387"/>
                <a:ext cx="10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三菱電機コントロールソフトウエア株式会社</a:t>
                </a:r>
                <a:r>
                  <a:rPr lang="en-US" altLang="ja-JP" sz="600"/>
                  <a:t>®</a:t>
                </a:r>
                <a:endParaRPr lang="ja-JP" altLang="en-US" sz="600"/>
              </a:p>
            </p:txBody>
          </p:sp>
          <p:sp>
            <p:nvSpPr>
              <p:cNvPr id="15466" name="テキスト ボックス 95"/>
              <p:cNvSpPr txBox="1">
                <a:spLocks noChangeArrowheads="1"/>
              </p:cNvSpPr>
              <p:nvPr/>
            </p:nvSpPr>
            <p:spPr bwMode="auto">
              <a:xfrm>
                <a:off x="2699" y="1757"/>
                <a:ext cx="7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三井造船システム技研株式会社</a:t>
                </a:r>
              </a:p>
            </p:txBody>
          </p:sp>
          <p:sp>
            <p:nvSpPr>
              <p:cNvPr id="15467" name="テキスト ボックス 101"/>
              <p:cNvSpPr txBox="1">
                <a:spLocks noChangeArrowheads="1"/>
              </p:cNvSpPr>
              <p:nvPr/>
            </p:nvSpPr>
            <p:spPr bwMode="auto">
              <a:xfrm>
                <a:off x="1642" y="1715"/>
                <a:ext cx="96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株式会社いよぎんコンピュータサービス</a:t>
                </a:r>
                <a:r>
                  <a:rPr lang="en-US" altLang="ja-JP" sz="600"/>
                  <a:t>®</a:t>
                </a:r>
                <a:endParaRPr lang="ja-JP" altLang="en-US" sz="600"/>
              </a:p>
            </p:txBody>
          </p:sp>
          <p:pic>
            <p:nvPicPr>
              <p:cNvPr id="15468" name="図 10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783" y="1533"/>
                <a:ext cx="53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9" name="テキスト ボックス 104"/>
              <p:cNvSpPr txBox="1">
                <a:spLocks noChangeArrowheads="1"/>
              </p:cNvSpPr>
              <p:nvPr/>
            </p:nvSpPr>
            <p:spPr bwMode="auto">
              <a:xfrm>
                <a:off x="4790" y="1723"/>
                <a:ext cx="6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株式会社オージス総研</a:t>
                </a:r>
                <a:r>
                  <a:rPr lang="en-US" altLang="ja-JP" sz="600"/>
                  <a:t>®</a:t>
                </a:r>
                <a:endParaRPr lang="ja-JP" altLang="en-US" sz="600"/>
              </a:p>
            </p:txBody>
          </p:sp>
          <p:sp>
            <p:nvSpPr>
              <p:cNvPr id="15470" name="テキスト ボックス 105"/>
              <p:cNvSpPr txBox="1">
                <a:spLocks noChangeArrowheads="1"/>
              </p:cNvSpPr>
              <p:nvPr/>
            </p:nvSpPr>
            <p:spPr bwMode="auto">
              <a:xfrm>
                <a:off x="4076" y="1763"/>
                <a:ext cx="6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株式会社日立システムズ</a:t>
                </a:r>
                <a:r>
                  <a:rPr lang="en-US" altLang="ja-JP" sz="600"/>
                  <a:t>®</a:t>
                </a:r>
                <a:endParaRPr lang="ja-JP" altLang="en-US" sz="600"/>
              </a:p>
            </p:txBody>
          </p:sp>
          <p:sp>
            <p:nvSpPr>
              <p:cNvPr id="15471" name="テキスト ボックス 126"/>
              <p:cNvSpPr txBox="1">
                <a:spLocks noChangeArrowheads="1"/>
              </p:cNvSpPr>
              <p:nvPr/>
            </p:nvSpPr>
            <p:spPr bwMode="auto">
              <a:xfrm>
                <a:off x="4794" y="982"/>
                <a:ext cx="83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株式会社エヌ・ティ・ティ ネオメイト</a:t>
                </a:r>
                <a:r>
                  <a:rPr lang="en-US" altLang="ja-JP" sz="600"/>
                  <a:t>®</a:t>
                </a:r>
                <a:endParaRPr lang="ja-JP" altLang="en-US" sz="600"/>
              </a:p>
            </p:txBody>
          </p:sp>
          <p:sp>
            <p:nvSpPr>
              <p:cNvPr id="15472" name="テキスト ボックス 132"/>
              <p:cNvSpPr txBox="1">
                <a:spLocks noChangeArrowheads="1"/>
              </p:cNvSpPr>
              <p:nvPr/>
            </p:nvSpPr>
            <p:spPr bwMode="auto">
              <a:xfrm>
                <a:off x="441" y="1689"/>
                <a:ext cx="4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TIS</a:t>
                </a:r>
                <a:r>
                  <a:rPr lang="ja-JP" altLang="en-US" sz="600"/>
                  <a:t>株式会社</a:t>
                </a:r>
                <a:r>
                  <a:rPr lang="en-US" altLang="ja-JP" sz="600"/>
                  <a:t>®</a:t>
                </a:r>
                <a:endParaRPr lang="ja-JP" altLang="en-US" sz="600"/>
              </a:p>
            </p:txBody>
          </p:sp>
          <p:sp>
            <p:nvSpPr>
              <p:cNvPr id="15473" name="テキスト ボックス 133"/>
              <p:cNvSpPr txBox="1">
                <a:spLocks noChangeArrowheads="1"/>
              </p:cNvSpPr>
              <p:nvPr/>
            </p:nvSpPr>
            <p:spPr bwMode="auto">
              <a:xfrm>
                <a:off x="794" y="1695"/>
                <a:ext cx="9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伊藤忠テクノソリューションズ株式会社</a:t>
                </a:r>
                <a:r>
                  <a:rPr lang="en-US" altLang="ja-JP" sz="600"/>
                  <a:t>®</a:t>
                </a:r>
                <a:endParaRPr lang="ja-JP" altLang="en-US" sz="600"/>
              </a:p>
            </p:txBody>
          </p:sp>
          <p:sp>
            <p:nvSpPr>
              <p:cNvPr id="15474" name="テキスト ボックス 53"/>
              <p:cNvSpPr txBox="1">
                <a:spLocks noChangeArrowheads="1"/>
              </p:cNvSpPr>
              <p:nvPr/>
            </p:nvSpPr>
            <p:spPr bwMode="auto">
              <a:xfrm>
                <a:off x="139" y="978"/>
                <a:ext cx="8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NEC</a:t>
                </a:r>
                <a:r>
                  <a:rPr lang="ja-JP" altLang="en-US" sz="600"/>
                  <a:t>システムテクノロジー株式会社</a:t>
                </a:r>
                <a:r>
                  <a:rPr lang="en-US" altLang="ja-JP" sz="600"/>
                  <a:t>®</a:t>
                </a:r>
                <a:endParaRPr lang="ja-JP" altLang="en-US" sz="600"/>
              </a:p>
            </p:txBody>
          </p:sp>
          <p:sp>
            <p:nvSpPr>
              <p:cNvPr id="15475" name="テキスト ボックス 142"/>
              <p:cNvSpPr txBox="1">
                <a:spLocks noChangeArrowheads="1"/>
              </p:cNvSpPr>
              <p:nvPr/>
            </p:nvSpPr>
            <p:spPr bwMode="auto">
              <a:xfrm>
                <a:off x="1479" y="979"/>
                <a:ext cx="6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NTT</a:t>
                </a:r>
                <a:r>
                  <a:rPr lang="ja-JP" altLang="en-US" sz="600"/>
                  <a:t>ソフトウェア株式会社</a:t>
                </a:r>
                <a:r>
                  <a:rPr lang="en-US" altLang="ja-JP" sz="600"/>
                  <a:t>®</a:t>
                </a:r>
                <a:endParaRPr lang="ja-JP" altLang="en-US" sz="600"/>
              </a:p>
            </p:txBody>
          </p:sp>
          <p:sp>
            <p:nvSpPr>
              <p:cNvPr id="15476" name="テキスト ボックス 143"/>
              <p:cNvSpPr txBox="1">
                <a:spLocks noChangeArrowheads="1"/>
              </p:cNvSpPr>
              <p:nvPr/>
            </p:nvSpPr>
            <p:spPr bwMode="auto">
              <a:xfrm>
                <a:off x="932" y="983"/>
                <a:ext cx="64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日本電信電話株式会社</a:t>
                </a:r>
                <a:r>
                  <a:rPr lang="en-US" altLang="ja-JP" sz="600"/>
                  <a:t>® </a:t>
                </a:r>
                <a:endParaRPr lang="ja-JP" altLang="en-US" sz="600"/>
              </a:p>
            </p:txBody>
          </p:sp>
          <p:sp>
            <p:nvSpPr>
              <p:cNvPr id="15477" name="テキスト ボックス 144"/>
              <p:cNvSpPr txBox="1">
                <a:spLocks noChangeArrowheads="1"/>
              </p:cNvSpPr>
              <p:nvPr/>
            </p:nvSpPr>
            <p:spPr bwMode="auto">
              <a:xfrm>
                <a:off x="2599" y="987"/>
                <a:ext cx="7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株式会社エヌ・ティ・ティ・ドコモ</a:t>
                </a:r>
                <a:r>
                  <a:rPr lang="en-US" altLang="ja-JP" sz="600"/>
                  <a:t>®</a:t>
                </a:r>
                <a:endParaRPr lang="ja-JP" altLang="en-US" sz="600"/>
              </a:p>
            </p:txBody>
          </p:sp>
          <p:sp>
            <p:nvSpPr>
              <p:cNvPr id="15478" name="テキスト ボックス 145"/>
              <p:cNvSpPr txBox="1">
                <a:spLocks noChangeArrowheads="1"/>
              </p:cNvSpPr>
              <p:nvPr/>
            </p:nvSpPr>
            <p:spPr bwMode="auto">
              <a:xfrm>
                <a:off x="2122" y="984"/>
                <a:ext cx="56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a:t>
                </a:r>
                <a:r>
                  <a:rPr lang="en-US" altLang="ja-JP" sz="600"/>
                  <a:t>NTT</a:t>
                </a:r>
                <a:r>
                  <a:rPr lang="ja-JP" altLang="en-US" sz="600"/>
                  <a:t>データ</a:t>
                </a:r>
                <a:r>
                  <a:rPr lang="en-US" altLang="ja-JP" sz="600"/>
                  <a:t>®</a:t>
                </a:r>
                <a:endParaRPr lang="ja-JP" altLang="en-US" sz="600"/>
              </a:p>
            </p:txBody>
          </p:sp>
          <p:sp>
            <p:nvSpPr>
              <p:cNvPr id="15479" name="テキスト ボックス 146"/>
              <p:cNvSpPr txBox="1">
                <a:spLocks noChangeArrowheads="1"/>
              </p:cNvSpPr>
              <p:nvPr/>
            </p:nvSpPr>
            <p:spPr bwMode="auto">
              <a:xfrm>
                <a:off x="3280" y="987"/>
                <a:ext cx="67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西日本電信電話株式会社</a:t>
                </a:r>
                <a:r>
                  <a:rPr lang="en-US" altLang="ja-JP" sz="600"/>
                  <a:t>®</a:t>
                </a:r>
                <a:endParaRPr lang="ja-JP" altLang="en-US" sz="600"/>
              </a:p>
            </p:txBody>
          </p:sp>
          <p:sp>
            <p:nvSpPr>
              <p:cNvPr id="15480" name="テキスト ボックス 147"/>
              <p:cNvSpPr txBox="1">
                <a:spLocks noChangeArrowheads="1"/>
              </p:cNvSpPr>
              <p:nvPr/>
            </p:nvSpPr>
            <p:spPr bwMode="auto">
              <a:xfrm>
                <a:off x="3975" y="940"/>
                <a:ext cx="9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パナソニック</a:t>
                </a:r>
                <a:r>
                  <a:rPr lang="en-US" altLang="ja-JP" sz="600"/>
                  <a:t>IT</a:t>
                </a:r>
                <a:r>
                  <a:rPr lang="ja-JP" altLang="en-US" sz="600"/>
                  <a:t>ソリューションズ株式会社</a:t>
                </a:r>
                <a:r>
                  <a:rPr lang="en-US" altLang="ja-JP" sz="600"/>
                  <a:t>®</a:t>
                </a:r>
                <a:endParaRPr lang="ja-JP" altLang="en-US" sz="600"/>
              </a:p>
            </p:txBody>
          </p:sp>
          <p:sp>
            <p:nvSpPr>
              <p:cNvPr id="15481" name="テキスト ボックス 148"/>
              <p:cNvSpPr txBox="1">
                <a:spLocks noChangeArrowheads="1"/>
              </p:cNvSpPr>
              <p:nvPr/>
            </p:nvSpPr>
            <p:spPr bwMode="auto">
              <a:xfrm>
                <a:off x="2747" y="1362"/>
                <a:ext cx="5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株式会社ゼンリン</a:t>
                </a:r>
                <a:r>
                  <a:rPr lang="en-US" altLang="ja-JP" sz="600"/>
                  <a:t>®</a:t>
                </a:r>
                <a:endParaRPr lang="ja-JP" altLang="en-US" sz="600"/>
              </a:p>
            </p:txBody>
          </p:sp>
          <p:sp>
            <p:nvSpPr>
              <p:cNvPr id="15482" name="テキスト ボックス 149"/>
              <p:cNvSpPr txBox="1">
                <a:spLocks noChangeArrowheads="1"/>
              </p:cNvSpPr>
              <p:nvPr/>
            </p:nvSpPr>
            <p:spPr bwMode="auto">
              <a:xfrm>
                <a:off x="2107" y="1365"/>
                <a:ext cx="7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株式会社野村総合研究所</a:t>
                </a:r>
                <a:r>
                  <a:rPr lang="en-US" altLang="ja-JP" sz="600"/>
                  <a:t>®</a:t>
                </a:r>
                <a:r>
                  <a:rPr lang="ja-JP" altLang="en-US" sz="600"/>
                  <a:t>　</a:t>
                </a:r>
              </a:p>
            </p:txBody>
          </p:sp>
          <p:sp>
            <p:nvSpPr>
              <p:cNvPr id="15483" name="テキスト ボックス 150"/>
              <p:cNvSpPr txBox="1">
                <a:spLocks noChangeArrowheads="1"/>
              </p:cNvSpPr>
              <p:nvPr/>
            </p:nvSpPr>
            <p:spPr bwMode="auto">
              <a:xfrm>
                <a:off x="404" y="1357"/>
                <a:ext cx="4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ヤフー</a:t>
                </a:r>
                <a:r>
                  <a:rPr lang="zh-TW" altLang="en-US" sz="600"/>
                  <a:t>株式会社</a:t>
                </a:r>
                <a:r>
                  <a:rPr lang="en-US" altLang="ja-JP" sz="600"/>
                  <a:t>®</a:t>
                </a:r>
                <a:endParaRPr lang="ja-JP" altLang="en-US" sz="600"/>
              </a:p>
            </p:txBody>
          </p:sp>
          <p:sp>
            <p:nvSpPr>
              <p:cNvPr id="15484" name="テキスト ボックス 38"/>
              <p:cNvSpPr txBox="1">
                <a:spLocks noChangeArrowheads="1"/>
              </p:cNvSpPr>
              <p:nvPr/>
            </p:nvSpPr>
            <p:spPr bwMode="auto">
              <a:xfrm>
                <a:off x="3291" y="1368"/>
                <a:ext cx="6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株式会社両備システムズ</a:t>
                </a:r>
                <a:r>
                  <a:rPr lang="en-US" altLang="ja-JP" sz="600"/>
                  <a:t>®</a:t>
                </a:r>
                <a:endParaRPr lang="ja-JP" altLang="en-US" sz="600"/>
              </a:p>
            </p:txBody>
          </p:sp>
          <p:sp>
            <p:nvSpPr>
              <p:cNvPr id="15485" name="テキスト ボックス 152"/>
              <p:cNvSpPr txBox="1">
                <a:spLocks noChangeArrowheads="1"/>
              </p:cNvSpPr>
              <p:nvPr/>
            </p:nvSpPr>
            <p:spPr bwMode="auto">
              <a:xfrm>
                <a:off x="984" y="1358"/>
                <a:ext cx="4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楽天株式会社</a:t>
                </a:r>
                <a:r>
                  <a:rPr lang="en-US" altLang="ja-JP" sz="600"/>
                  <a:t>® </a:t>
                </a:r>
                <a:endParaRPr lang="ja-JP" altLang="en-US" sz="600"/>
              </a:p>
            </p:txBody>
          </p:sp>
          <p:sp>
            <p:nvSpPr>
              <p:cNvPr id="15486" name="テキスト ボックス 153"/>
              <p:cNvSpPr txBox="1">
                <a:spLocks noChangeArrowheads="1"/>
              </p:cNvSpPr>
              <p:nvPr/>
            </p:nvSpPr>
            <p:spPr bwMode="auto">
              <a:xfrm>
                <a:off x="1435" y="1364"/>
                <a:ext cx="7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日本アイ・ビー・エム株式会社</a:t>
                </a:r>
                <a:r>
                  <a:rPr lang="en-US" altLang="ja-JP" sz="600"/>
                  <a:t>®</a:t>
                </a:r>
                <a:endParaRPr lang="ja-JP" altLang="en-US" sz="600"/>
              </a:p>
            </p:txBody>
          </p:sp>
          <p:sp>
            <p:nvSpPr>
              <p:cNvPr id="15487" name="テキスト ボックス 155"/>
              <p:cNvSpPr txBox="1">
                <a:spLocks noChangeArrowheads="1"/>
              </p:cNvSpPr>
              <p:nvPr/>
            </p:nvSpPr>
            <p:spPr bwMode="auto">
              <a:xfrm>
                <a:off x="3909" y="1312"/>
                <a:ext cx="9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株式会社富士通中国システムズ・ウェスト</a:t>
                </a:r>
                <a:r>
                  <a:rPr lang="en-US" altLang="ja-JP" sz="600"/>
                  <a:t>®</a:t>
                </a:r>
                <a:endParaRPr lang="ja-JP" altLang="en-US" sz="600"/>
              </a:p>
            </p:txBody>
          </p:sp>
          <p:sp>
            <p:nvSpPr>
              <p:cNvPr id="15488" name="テキスト ボックス 127"/>
              <p:cNvSpPr txBox="1">
                <a:spLocks noChangeArrowheads="1"/>
              </p:cNvSpPr>
              <p:nvPr/>
            </p:nvSpPr>
            <p:spPr bwMode="auto">
              <a:xfrm>
                <a:off x="3281" y="1704"/>
                <a:ext cx="77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スミセイ情報システム株式会社</a:t>
                </a:r>
                <a:r>
                  <a:rPr lang="en-US" altLang="ja-JP" sz="600"/>
                  <a:t>®</a:t>
                </a:r>
                <a:endParaRPr lang="ja-JP" altLang="en-US" sz="600"/>
              </a:p>
            </p:txBody>
          </p:sp>
          <p:pic>
            <p:nvPicPr>
              <p:cNvPr id="15489" name="Picture 1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9" y="746"/>
                <a:ext cx="45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46" name="テキスト ボックス 44"/>
            <p:cNvSpPr txBox="1">
              <a:spLocks noChangeArrowheads="1"/>
            </p:cNvSpPr>
            <p:nvPr/>
          </p:nvSpPr>
          <p:spPr bwMode="auto">
            <a:xfrm>
              <a:off x="254" y="533"/>
              <a:ext cx="198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情報・通信・ソフトウェア・サービス関連</a:t>
              </a:r>
            </a:p>
          </p:txBody>
        </p:sp>
      </p:grpSp>
      <p:grpSp>
        <p:nvGrpSpPr>
          <p:cNvPr id="6" name="Group 160"/>
          <p:cNvGrpSpPr>
            <a:grpSpLocks/>
          </p:cNvGrpSpPr>
          <p:nvPr/>
        </p:nvGrpSpPr>
        <p:grpSpPr bwMode="auto">
          <a:xfrm>
            <a:off x="147638" y="2982913"/>
            <a:ext cx="8399462" cy="1414462"/>
            <a:chOff x="93" y="1879"/>
            <a:chExt cx="5291" cy="891"/>
          </a:xfrm>
        </p:grpSpPr>
        <p:grpSp>
          <p:nvGrpSpPr>
            <p:cNvPr id="15417" name="Group 155"/>
            <p:cNvGrpSpPr>
              <a:grpSpLocks/>
            </p:cNvGrpSpPr>
            <p:nvPr/>
          </p:nvGrpSpPr>
          <p:grpSpPr bwMode="auto">
            <a:xfrm>
              <a:off x="512" y="1948"/>
              <a:ext cx="4872" cy="822"/>
              <a:chOff x="512" y="1948"/>
              <a:chExt cx="4872" cy="822"/>
            </a:xfrm>
          </p:grpSpPr>
          <p:pic>
            <p:nvPicPr>
              <p:cNvPr id="15419" name="Picture 1189" descr="Shar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97" y="2059"/>
                <a:ext cx="5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0" name="Picture 1193" descr="HITACHI"/>
              <p:cNvPicPr>
                <a:picLocks noChangeAspect="1" noChangeArrowheads="1"/>
              </p:cNvPicPr>
              <p:nvPr/>
            </p:nvPicPr>
            <p:blipFill>
              <a:blip r:embed="rId23">
                <a:extLst>
                  <a:ext uri="{28A0092B-C50C-407E-A947-70E740481C1C}">
                    <a14:useLocalDpi xmlns:a14="http://schemas.microsoft.com/office/drawing/2010/main" val="0"/>
                  </a:ext>
                </a:extLst>
              </a:blip>
              <a:srcRect l="12340" t="35059" r="13522" b="33278"/>
              <a:stretch>
                <a:fillRect/>
              </a:stretch>
            </p:blipFill>
            <p:spPr bwMode="auto">
              <a:xfrm>
                <a:off x="3478" y="2042"/>
                <a:ext cx="446"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1" name="Picture 1196" descr="panasonic"/>
              <p:cNvPicPr>
                <a:picLocks noChangeAspect="1" noChangeArrowheads="1"/>
              </p:cNvPicPr>
              <p:nvPr/>
            </p:nvPicPr>
            <p:blipFill>
              <a:blip r:embed="rId14">
                <a:extLst>
                  <a:ext uri="{28A0092B-C50C-407E-A947-70E740481C1C}">
                    <a14:useLocalDpi xmlns:a14="http://schemas.microsoft.com/office/drawing/2010/main" val="0"/>
                  </a:ext>
                </a:extLst>
              </a:blip>
              <a:srcRect l="8893" r="20009"/>
              <a:stretch>
                <a:fillRect/>
              </a:stretch>
            </p:blipFill>
            <p:spPr bwMode="auto">
              <a:xfrm>
                <a:off x="1355" y="2025"/>
                <a:ext cx="56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2" name="Picture 1197" descr="MITSUBISHI"/>
              <p:cNvPicPr>
                <a:picLocks noChangeAspect="1" noChangeArrowheads="1"/>
              </p:cNvPicPr>
              <p:nvPr/>
            </p:nvPicPr>
            <p:blipFill>
              <a:blip r:embed="rId24">
                <a:extLst>
                  <a:ext uri="{28A0092B-C50C-407E-A947-70E740481C1C}">
                    <a14:useLocalDpi xmlns:a14="http://schemas.microsoft.com/office/drawing/2010/main" val="0"/>
                  </a:ext>
                </a:extLst>
              </a:blip>
              <a:srcRect l="5902" t="-10606" r="4590" b="-3030"/>
              <a:stretch>
                <a:fillRect/>
              </a:stretch>
            </p:blipFill>
            <p:spPr bwMode="auto">
              <a:xfrm>
                <a:off x="4818" y="2442"/>
                <a:ext cx="50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3" name="Picture 1234" descr="canon-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1" y="2083"/>
                <a:ext cx="46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4" name="図 60"/>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842" y="2038"/>
                <a:ext cx="40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5" name="図 6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12" y="2340"/>
                <a:ext cx="72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6" name="図 68"/>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406" y="2313"/>
                <a:ext cx="46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7" name="図 70"/>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2809" y="2459"/>
                <a:ext cx="4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8" name="図 71" descr="スクリーンショット（2010-06-04 10.47.02）.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405" y="2408"/>
                <a:ext cx="72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9" name="Picture 1192" descr="NEC"/>
              <p:cNvPicPr>
                <a:picLocks noChangeAspect="1" noChangeArrowheads="1"/>
              </p:cNvPicPr>
              <p:nvPr/>
            </p:nvPicPr>
            <p:blipFill>
              <a:blip r:embed="rId3">
                <a:extLst>
                  <a:ext uri="{28A0092B-C50C-407E-A947-70E740481C1C}">
                    <a14:useLocalDpi xmlns:a14="http://schemas.microsoft.com/office/drawing/2010/main" val="0"/>
                  </a:ext>
                </a:extLst>
              </a:blip>
              <a:srcRect l="62683"/>
              <a:stretch>
                <a:fillRect/>
              </a:stretch>
            </p:blipFill>
            <p:spPr bwMode="auto">
              <a:xfrm>
                <a:off x="2138" y="2441"/>
                <a:ext cx="50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0" name="図 65" descr="スクリーンショット（2010-06-16 12.29.20）.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894" y="1948"/>
                <a:ext cx="332"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1" name="図 66" descr="スクリーンショット（2010-06-16 12.23.43）.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153" y="2039"/>
                <a:ext cx="46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2" name="テキスト ボックス 38"/>
              <p:cNvSpPr txBox="1">
                <a:spLocks noChangeArrowheads="1"/>
              </p:cNvSpPr>
              <p:nvPr/>
            </p:nvSpPr>
            <p:spPr bwMode="auto">
              <a:xfrm>
                <a:off x="556" y="2241"/>
                <a:ext cx="6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キヤノン株式会社</a:t>
                </a:r>
                <a:r>
                  <a:rPr lang="en-US" altLang="ja-JP" sz="600"/>
                  <a:t>®</a:t>
                </a:r>
                <a:r>
                  <a:rPr lang="ja-JP" altLang="en-US" sz="600"/>
                  <a:t>　　　</a:t>
                </a:r>
              </a:p>
            </p:txBody>
          </p:sp>
          <p:sp>
            <p:nvSpPr>
              <p:cNvPr id="15433" name="テキスト ボックス 158"/>
              <p:cNvSpPr txBox="1">
                <a:spLocks noChangeArrowheads="1"/>
              </p:cNvSpPr>
              <p:nvPr/>
            </p:nvSpPr>
            <p:spPr bwMode="auto">
              <a:xfrm>
                <a:off x="1391" y="2253"/>
                <a:ext cx="59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パナソニック株式会社</a:t>
                </a:r>
                <a:r>
                  <a:rPr lang="en-US" altLang="ja-JP" sz="600"/>
                  <a:t>®</a:t>
                </a:r>
                <a:endParaRPr lang="ja-JP" altLang="en-US" sz="600"/>
              </a:p>
            </p:txBody>
          </p:sp>
          <p:sp>
            <p:nvSpPr>
              <p:cNvPr id="15434" name="テキスト ボックス 159"/>
              <p:cNvSpPr txBox="1">
                <a:spLocks noChangeArrowheads="1"/>
              </p:cNvSpPr>
              <p:nvPr/>
            </p:nvSpPr>
            <p:spPr bwMode="auto">
              <a:xfrm>
                <a:off x="2140" y="2245"/>
                <a:ext cx="51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シャープ株式会社</a:t>
                </a:r>
                <a:r>
                  <a:rPr lang="en-US" altLang="ja-JP" sz="600"/>
                  <a:t>®</a:t>
                </a:r>
                <a:endParaRPr lang="ja-JP" altLang="en-US" sz="600"/>
              </a:p>
            </p:txBody>
          </p:sp>
          <p:sp>
            <p:nvSpPr>
              <p:cNvPr id="15435" name="テキスト ボックス 160"/>
              <p:cNvSpPr txBox="1">
                <a:spLocks noChangeArrowheads="1"/>
              </p:cNvSpPr>
              <p:nvPr/>
            </p:nvSpPr>
            <p:spPr bwMode="auto">
              <a:xfrm>
                <a:off x="2758" y="2248"/>
                <a:ext cx="5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沖電気工業株式会社</a:t>
                </a:r>
                <a:r>
                  <a:rPr lang="en-US" altLang="ja-JP" sz="600"/>
                  <a:t>®</a:t>
                </a:r>
                <a:endParaRPr lang="ja-JP" altLang="en-US" sz="600"/>
              </a:p>
            </p:txBody>
          </p:sp>
          <p:sp>
            <p:nvSpPr>
              <p:cNvPr id="15436" name="テキスト ボックス 161"/>
              <p:cNvSpPr txBox="1">
                <a:spLocks noChangeArrowheads="1"/>
              </p:cNvSpPr>
              <p:nvPr/>
            </p:nvSpPr>
            <p:spPr bwMode="auto">
              <a:xfrm>
                <a:off x="3336" y="2244"/>
                <a:ext cx="5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株式会社日立製作所</a:t>
                </a:r>
                <a:r>
                  <a:rPr lang="en-US" altLang="ja-JP" sz="600"/>
                  <a:t>®</a:t>
                </a:r>
                <a:endParaRPr lang="ja-JP" altLang="en-US" sz="600"/>
              </a:p>
            </p:txBody>
          </p:sp>
          <p:sp>
            <p:nvSpPr>
              <p:cNvPr id="15437" name="テキスト ボックス 162"/>
              <p:cNvSpPr txBox="1">
                <a:spLocks noChangeArrowheads="1"/>
              </p:cNvSpPr>
              <p:nvPr/>
            </p:nvSpPr>
            <p:spPr bwMode="auto">
              <a:xfrm>
                <a:off x="4146" y="2242"/>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三洋電機株式会社</a:t>
                </a:r>
                <a:r>
                  <a:rPr lang="en-US" altLang="ja-JP" sz="600"/>
                  <a:t>®</a:t>
                </a:r>
                <a:endParaRPr lang="ja-JP" altLang="en-US" sz="600"/>
              </a:p>
            </p:txBody>
          </p:sp>
          <p:sp>
            <p:nvSpPr>
              <p:cNvPr id="15438" name="正方形/長方形 164"/>
              <p:cNvSpPr>
                <a:spLocks noChangeArrowheads="1"/>
              </p:cNvSpPr>
              <p:nvPr/>
            </p:nvSpPr>
            <p:spPr bwMode="auto">
              <a:xfrm>
                <a:off x="4819" y="2273"/>
                <a:ext cx="55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600"/>
                  <a:t>グローリー株式会社</a:t>
                </a:r>
                <a:r>
                  <a:rPr lang="en-US" altLang="ja-JP" sz="600"/>
                  <a:t>®</a:t>
                </a:r>
                <a:endParaRPr lang="ja-JP" altLang="en-US" sz="600"/>
              </a:p>
            </p:txBody>
          </p:sp>
          <p:sp>
            <p:nvSpPr>
              <p:cNvPr id="15439" name="テキスト ボックス 166"/>
              <p:cNvSpPr txBox="1">
                <a:spLocks noChangeArrowheads="1"/>
              </p:cNvSpPr>
              <p:nvPr/>
            </p:nvSpPr>
            <p:spPr bwMode="auto">
              <a:xfrm>
                <a:off x="4849" y="2654"/>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三菱電機株式会社</a:t>
                </a:r>
                <a:r>
                  <a:rPr lang="en-US" altLang="ja-JP" sz="600"/>
                  <a:t>®</a:t>
                </a:r>
                <a:endParaRPr lang="ja-JP" altLang="en-US" sz="600"/>
              </a:p>
            </p:txBody>
          </p:sp>
          <p:sp>
            <p:nvSpPr>
              <p:cNvPr id="15440" name="テキスト ボックス 36"/>
              <p:cNvSpPr txBox="1">
                <a:spLocks noChangeArrowheads="1"/>
              </p:cNvSpPr>
              <p:nvPr/>
            </p:nvSpPr>
            <p:spPr bwMode="auto">
              <a:xfrm>
                <a:off x="565" y="2599"/>
                <a:ext cx="9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株式会社東芝</a:t>
                </a:r>
                <a:r>
                  <a:rPr lang="en-US" altLang="ja-JP" sz="600"/>
                  <a:t>®                    </a:t>
                </a:r>
                <a:r>
                  <a:rPr lang="ja-JP" altLang="en-US" sz="600"/>
                  <a:t>　　　　　　　</a:t>
                </a:r>
              </a:p>
            </p:txBody>
          </p:sp>
          <p:sp>
            <p:nvSpPr>
              <p:cNvPr id="15441" name="テキスト ボックス 168"/>
              <p:cNvSpPr txBox="1">
                <a:spLocks noChangeArrowheads="1"/>
              </p:cNvSpPr>
              <p:nvPr/>
            </p:nvSpPr>
            <p:spPr bwMode="auto">
              <a:xfrm>
                <a:off x="2108" y="2598"/>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日本電気株式会社</a:t>
                </a:r>
                <a:r>
                  <a:rPr lang="en-US" altLang="ja-JP" sz="600"/>
                  <a:t>®</a:t>
                </a:r>
                <a:endParaRPr lang="ja-JP" altLang="en-US" sz="600"/>
              </a:p>
            </p:txBody>
          </p:sp>
          <p:sp>
            <p:nvSpPr>
              <p:cNvPr id="15442" name="テキスト ボックス 169"/>
              <p:cNvSpPr txBox="1">
                <a:spLocks noChangeArrowheads="1"/>
              </p:cNvSpPr>
              <p:nvPr/>
            </p:nvSpPr>
            <p:spPr bwMode="auto">
              <a:xfrm>
                <a:off x="2835" y="2599"/>
                <a:ext cx="5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オムロン株式会社</a:t>
                </a:r>
                <a:r>
                  <a:rPr lang="en-US" altLang="ja-JP" sz="600"/>
                  <a:t>®</a:t>
                </a:r>
                <a:endParaRPr lang="ja-JP" altLang="en-US" sz="600"/>
              </a:p>
            </p:txBody>
          </p:sp>
          <p:sp>
            <p:nvSpPr>
              <p:cNvPr id="15443" name="テキスト ボックス 170"/>
              <p:cNvSpPr txBox="1">
                <a:spLocks noChangeArrowheads="1"/>
              </p:cNvSpPr>
              <p:nvPr/>
            </p:nvSpPr>
            <p:spPr bwMode="auto">
              <a:xfrm>
                <a:off x="1390" y="2599"/>
                <a:ext cx="4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富士通株式会社</a:t>
                </a:r>
                <a:r>
                  <a:rPr lang="en-US" altLang="ja-JP" sz="600"/>
                  <a:t>®</a:t>
                </a:r>
                <a:endParaRPr lang="ja-JP" altLang="en-US" sz="600"/>
              </a:p>
            </p:txBody>
          </p:sp>
          <p:sp>
            <p:nvSpPr>
              <p:cNvPr id="15444" name="テキスト ボックス 171"/>
              <p:cNvSpPr txBox="1">
                <a:spLocks noChangeArrowheads="1"/>
              </p:cNvSpPr>
              <p:nvPr/>
            </p:nvSpPr>
            <p:spPr bwMode="auto">
              <a:xfrm>
                <a:off x="3534" y="2606"/>
                <a:ext cx="47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京セラ株式会社</a:t>
                </a:r>
                <a:r>
                  <a:rPr lang="en-US" altLang="ja-JP" sz="600"/>
                  <a:t>®</a:t>
                </a:r>
                <a:endParaRPr lang="ja-JP" altLang="en-US" sz="600"/>
              </a:p>
            </p:txBody>
          </p:sp>
        </p:grpSp>
        <p:sp>
          <p:nvSpPr>
            <p:cNvPr id="15418" name="テキスト ボックス 45"/>
            <p:cNvSpPr txBox="1">
              <a:spLocks noChangeArrowheads="1"/>
            </p:cNvSpPr>
            <p:nvPr/>
          </p:nvSpPr>
          <p:spPr bwMode="auto">
            <a:xfrm>
              <a:off x="93" y="1879"/>
              <a:ext cx="10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電気・電子関連</a:t>
              </a:r>
            </a:p>
          </p:txBody>
        </p:sp>
      </p:grpSp>
      <p:grpSp>
        <p:nvGrpSpPr>
          <p:cNvPr id="27" name="Group 161"/>
          <p:cNvGrpSpPr>
            <a:grpSpLocks/>
          </p:cNvGrpSpPr>
          <p:nvPr/>
        </p:nvGrpSpPr>
        <p:grpSpPr bwMode="auto">
          <a:xfrm>
            <a:off x="134938" y="4454525"/>
            <a:ext cx="4540250" cy="715963"/>
            <a:chOff x="-247" y="2823"/>
            <a:chExt cx="2860" cy="451"/>
          </a:xfrm>
        </p:grpSpPr>
        <p:grpSp>
          <p:nvGrpSpPr>
            <p:cNvPr id="15409" name="Group 156"/>
            <p:cNvGrpSpPr>
              <a:grpSpLocks/>
            </p:cNvGrpSpPr>
            <p:nvPr/>
          </p:nvGrpSpPr>
          <p:grpSpPr bwMode="auto">
            <a:xfrm>
              <a:off x="212" y="2974"/>
              <a:ext cx="2401" cy="300"/>
              <a:chOff x="212" y="2974"/>
              <a:chExt cx="2401" cy="300"/>
            </a:xfrm>
          </p:grpSpPr>
          <p:pic>
            <p:nvPicPr>
              <p:cNvPr id="15411" name="図 72"/>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136" y="2987"/>
                <a:ext cx="441"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図 75" descr="スクリーンショット（2010-06-04 10.54.09）.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12" y="2980"/>
                <a:ext cx="61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3" name="テキスト ボックス 96"/>
              <p:cNvSpPr txBox="1">
                <a:spLocks noChangeArrowheads="1"/>
              </p:cNvSpPr>
              <p:nvPr/>
            </p:nvSpPr>
            <p:spPr bwMode="auto">
              <a:xfrm>
                <a:off x="1836" y="3126"/>
                <a:ext cx="77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株式会社スクウェア・エニックス</a:t>
                </a:r>
                <a:r>
                  <a:rPr lang="en-US" altLang="ja-JP" sz="600"/>
                  <a:t>®</a:t>
                </a:r>
                <a:endParaRPr lang="ja-JP" altLang="en-US" sz="600"/>
              </a:p>
            </p:txBody>
          </p:sp>
          <p:pic>
            <p:nvPicPr>
              <p:cNvPr id="15414" name="図 98" descr="スクリーンショット（2010-06-16 13.48.57）.pn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1827" y="2974"/>
                <a:ext cx="71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5" name="テキスト ボックス 175"/>
              <p:cNvSpPr txBox="1">
                <a:spLocks noChangeArrowheads="1"/>
              </p:cNvSpPr>
              <p:nvPr/>
            </p:nvSpPr>
            <p:spPr bwMode="auto">
              <a:xfrm>
                <a:off x="1145" y="3157"/>
                <a:ext cx="4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株式会社セガ</a:t>
                </a:r>
                <a:r>
                  <a:rPr lang="en-US" altLang="ja-JP" sz="600"/>
                  <a:t>®</a:t>
                </a:r>
                <a:endParaRPr lang="ja-JP" altLang="en-US" sz="600"/>
              </a:p>
            </p:txBody>
          </p:sp>
          <p:sp>
            <p:nvSpPr>
              <p:cNvPr id="15416" name="テキスト ボックス 38"/>
              <p:cNvSpPr txBox="1">
                <a:spLocks noChangeArrowheads="1"/>
              </p:cNvSpPr>
              <p:nvPr/>
            </p:nvSpPr>
            <p:spPr bwMode="auto">
              <a:xfrm>
                <a:off x="279" y="3158"/>
                <a:ext cx="4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任天堂株式会社</a:t>
                </a:r>
                <a:r>
                  <a:rPr lang="en-US" altLang="ja-JP" sz="600"/>
                  <a:t>®</a:t>
                </a:r>
                <a:endParaRPr lang="ja-JP" altLang="en-US" sz="600"/>
              </a:p>
            </p:txBody>
          </p:sp>
        </p:grpSp>
        <p:sp>
          <p:nvSpPr>
            <p:cNvPr id="15410" name="テキスト ボックス 46"/>
            <p:cNvSpPr txBox="1">
              <a:spLocks noChangeArrowheads="1"/>
            </p:cNvSpPr>
            <p:nvPr/>
          </p:nvSpPr>
          <p:spPr bwMode="auto">
            <a:xfrm>
              <a:off x="-247" y="2823"/>
              <a:ext cx="154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エンターテインメント関連</a:t>
              </a:r>
            </a:p>
          </p:txBody>
        </p:sp>
      </p:grpSp>
      <p:grpSp>
        <p:nvGrpSpPr>
          <p:cNvPr id="29" name="Group 162"/>
          <p:cNvGrpSpPr>
            <a:grpSpLocks/>
          </p:cNvGrpSpPr>
          <p:nvPr/>
        </p:nvGrpSpPr>
        <p:grpSpPr bwMode="auto">
          <a:xfrm>
            <a:off x="4810125" y="4462463"/>
            <a:ext cx="3914775" cy="736600"/>
            <a:chOff x="3030" y="2811"/>
            <a:chExt cx="2466" cy="464"/>
          </a:xfrm>
        </p:grpSpPr>
        <p:grpSp>
          <p:nvGrpSpPr>
            <p:cNvPr id="15402" name="Group 157"/>
            <p:cNvGrpSpPr>
              <a:grpSpLocks/>
            </p:cNvGrpSpPr>
            <p:nvPr/>
          </p:nvGrpSpPr>
          <p:grpSpPr bwMode="auto">
            <a:xfrm>
              <a:off x="3324" y="2944"/>
              <a:ext cx="2172" cy="331"/>
              <a:chOff x="3259" y="2944"/>
              <a:chExt cx="2172" cy="331"/>
            </a:xfrm>
          </p:grpSpPr>
          <p:pic>
            <p:nvPicPr>
              <p:cNvPr id="15404" name="Picture 51"/>
              <p:cNvPicPr>
                <a:picLocks noChangeAspect="1" noChangeArrowheads="1"/>
              </p:cNvPicPr>
              <p:nvPr/>
            </p:nvPicPr>
            <p:blipFill>
              <a:blip r:embed="rId36">
                <a:extLst>
                  <a:ext uri="{28A0092B-C50C-407E-A947-70E740481C1C}">
                    <a14:useLocalDpi xmlns:a14="http://schemas.microsoft.com/office/drawing/2010/main" val="0"/>
                  </a:ext>
                </a:extLst>
              </a:blip>
              <a:srcRect r="26923"/>
              <a:stretch>
                <a:fillRect/>
              </a:stretch>
            </p:blipFill>
            <p:spPr bwMode="auto">
              <a:xfrm>
                <a:off x="3978" y="3005"/>
                <a:ext cx="44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2" name="Object 47"/>
              <p:cNvGraphicFramePr>
                <a:graphicFrameLocks noChangeAspect="1"/>
              </p:cNvGraphicFramePr>
              <p:nvPr/>
            </p:nvGraphicFramePr>
            <p:xfrm>
              <a:off x="3259" y="2944"/>
              <a:ext cx="603" cy="237"/>
            </p:xfrm>
            <a:graphic>
              <a:graphicData uri="http://schemas.openxmlformats.org/presentationml/2006/ole">
                <mc:AlternateContent xmlns:mc="http://schemas.openxmlformats.org/markup-compatibility/2006">
                  <mc:Choice xmlns:v="urn:schemas-microsoft-com:vml" Requires="v">
                    <p:oleObj spid="_x0000_s63496" name="ビットマップ イメージ" r:id="rId37" imgW="1695687" imgH="666667" progId="Paint.Picture">
                      <p:embed/>
                    </p:oleObj>
                  </mc:Choice>
                  <mc:Fallback>
                    <p:oleObj name="ビットマップ イメージ" r:id="rId37" imgW="1695687" imgH="666667" progId="Paint.Picture">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59" y="2944"/>
                            <a:ext cx="603"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405" name="Picture 70" descr="F:\Documents and Settings\沖原\デスクトップ\川崎重工.gif"/>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650" y="3004"/>
                <a:ext cx="78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6" name="テキスト ボックス 171"/>
              <p:cNvSpPr txBox="1">
                <a:spLocks noChangeArrowheads="1"/>
              </p:cNvSpPr>
              <p:nvPr/>
            </p:nvSpPr>
            <p:spPr bwMode="auto">
              <a:xfrm>
                <a:off x="4677" y="3158"/>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川崎重工株式会社</a:t>
                </a:r>
                <a:r>
                  <a:rPr lang="en-US" altLang="ja-JP" sz="600"/>
                  <a:t>®</a:t>
                </a:r>
                <a:endParaRPr lang="ja-JP" altLang="en-US" sz="600"/>
              </a:p>
            </p:txBody>
          </p:sp>
          <p:sp>
            <p:nvSpPr>
              <p:cNvPr id="15407" name="テキスト ボックス 178"/>
              <p:cNvSpPr txBox="1">
                <a:spLocks noChangeArrowheads="1"/>
              </p:cNvSpPr>
              <p:nvPr/>
            </p:nvSpPr>
            <p:spPr bwMode="auto">
              <a:xfrm>
                <a:off x="3965" y="3145"/>
                <a:ext cx="5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600"/>
                  <a:t> </a:t>
                </a:r>
                <a:r>
                  <a:rPr lang="zh-TW" altLang="en-US" sz="600"/>
                  <a:t>株式会社</a:t>
                </a:r>
                <a:r>
                  <a:rPr lang="ja-JP" altLang="en-US" sz="600"/>
                  <a:t>デンソー</a:t>
                </a:r>
                <a:r>
                  <a:rPr lang="en-US" altLang="ja-JP" sz="600"/>
                  <a:t>® </a:t>
                </a:r>
                <a:endParaRPr lang="ja-JP" altLang="en-US" sz="600"/>
              </a:p>
            </p:txBody>
          </p:sp>
          <p:sp>
            <p:nvSpPr>
              <p:cNvPr id="15408" name="テキスト ボックス 179"/>
              <p:cNvSpPr txBox="1">
                <a:spLocks noChangeArrowheads="1"/>
              </p:cNvSpPr>
              <p:nvPr/>
            </p:nvSpPr>
            <p:spPr bwMode="auto">
              <a:xfrm>
                <a:off x="3278" y="3159"/>
                <a:ext cx="47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マツダ株式会社</a:t>
                </a:r>
                <a:r>
                  <a:rPr lang="en-US" altLang="ja-JP" sz="600"/>
                  <a:t>®</a:t>
                </a:r>
                <a:endParaRPr lang="ja-JP" altLang="en-US" sz="600"/>
              </a:p>
            </p:txBody>
          </p:sp>
        </p:grpSp>
        <p:sp>
          <p:nvSpPr>
            <p:cNvPr id="15403" name="テキスト ボックス 57"/>
            <p:cNvSpPr txBox="1">
              <a:spLocks noChangeArrowheads="1"/>
            </p:cNvSpPr>
            <p:nvPr/>
          </p:nvSpPr>
          <p:spPr bwMode="auto">
            <a:xfrm>
              <a:off x="3030" y="2811"/>
              <a:ext cx="120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自動車・重工関連</a:t>
              </a:r>
            </a:p>
          </p:txBody>
        </p:sp>
      </p:grpSp>
      <p:grpSp>
        <p:nvGrpSpPr>
          <p:cNvPr id="34" name="Group 163"/>
          <p:cNvGrpSpPr>
            <a:grpSpLocks/>
          </p:cNvGrpSpPr>
          <p:nvPr/>
        </p:nvGrpSpPr>
        <p:grpSpPr bwMode="auto">
          <a:xfrm>
            <a:off x="147638" y="5318125"/>
            <a:ext cx="8269287" cy="1366838"/>
            <a:chOff x="93" y="3350"/>
            <a:chExt cx="5209" cy="861"/>
          </a:xfrm>
        </p:grpSpPr>
        <p:grpSp>
          <p:nvGrpSpPr>
            <p:cNvPr id="15381" name="Group 158"/>
            <p:cNvGrpSpPr>
              <a:grpSpLocks/>
            </p:cNvGrpSpPr>
            <p:nvPr/>
          </p:nvGrpSpPr>
          <p:grpSpPr bwMode="auto">
            <a:xfrm>
              <a:off x="538" y="3480"/>
              <a:ext cx="4764" cy="731"/>
              <a:chOff x="538" y="3480"/>
              <a:chExt cx="4764" cy="731"/>
            </a:xfrm>
          </p:grpSpPr>
          <p:pic>
            <p:nvPicPr>
              <p:cNvPr id="15383" name="図 80"/>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538" y="3889"/>
                <a:ext cx="76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図 81" descr="スクリーンショット（2010-06-04 11.16.59）.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3318" y="3524"/>
                <a:ext cx="4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109" descr="岡山市">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215" y="3851"/>
                <a:ext cx="54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90" descr="F:\Documents and Settings\沖原\デスクトップ\日亜化学工業.png"/>
              <p:cNvPicPr>
                <a:picLocks noChangeAspect="1" noChangeArrowheads="1"/>
              </p:cNvPicPr>
              <p:nvPr/>
            </p:nvPicPr>
            <p:blipFill>
              <a:blip r:embed="rId44">
                <a:extLst>
                  <a:ext uri="{28A0092B-C50C-407E-A947-70E740481C1C}">
                    <a14:useLocalDpi xmlns:a14="http://schemas.microsoft.com/office/drawing/2010/main" val="0"/>
                  </a:ext>
                </a:extLst>
              </a:blip>
              <a:srcRect r="60300" b="10519"/>
              <a:stretch>
                <a:fillRect/>
              </a:stretch>
            </p:blipFill>
            <p:spPr bwMode="auto">
              <a:xfrm>
                <a:off x="2284" y="3540"/>
                <a:ext cx="67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テキスト ボックス 189"/>
              <p:cNvSpPr txBox="1">
                <a:spLocks noChangeArrowheads="1"/>
              </p:cNvSpPr>
              <p:nvPr/>
            </p:nvSpPr>
            <p:spPr bwMode="auto">
              <a:xfrm>
                <a:off x="2390" y="3684"/>
                <a:ext cx="6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日亜化学工業株式会社</a:t>
                </a:r>
                <a:r>
                  <a:rPr lang="en-US" altLang="ja-JP" sz="600"/>
                  <a:t>®</a:t>
                </a:r>
                <a:endParaRPr lang="ja-JP" altLang="en-US" sz="600"/>
              </a:p>
            </p:txBody>
          </p:sp>
          <p:sp>
            <p:nvSpPr>
              <p:cNvPr id="15388" name="テキスト ボックス 87"/>
              <p:cNvSpPr txBox="1">
                <a:spLocks noChangeArrowheads="1"/>
              </p:cNvSpPr>
              <p:nvPr/>
            </p:nvSpPr>
            <p:spPr bwMode="auto">
              <a:xfrm>
                <a:off x="1453" y="3767"/>
                <a:ext cx="78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日清オイリオグループ株式会社</a:t>
                </a:r>
                <a:r>
                  <a:rPr lang="en-US" altLang="ja-JP" sz="600"/>
                  <a:t>®</a:t>
                </a:r>
                <a:endParaRPr lang="ja-JP" altLang="en-US" sz="600"/>
              </a:p>
            </p:txBody>
          </p:sp>
          <p:pic>
            <p:nvPicPr>
              <p:cNvPr id="15389" name="図 88" descr="スクリーンショット（2010-06-16 12.57.44）.png"/>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1541" y="3480"/>
                <a:ext cx="47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0" name="テキスト ボックス 89"/>
              <p:cNvSpPr txBox="1">
                <a:spLocks noChangeArrowheads="1"/>
              </p:cNvSpPr>
              <p:nvPr/>
            </p:nvSpPr>
            <p:spPr bwMode="auto">
              <a:xfrm>
                <a:off x="719" y="3711"/>
                <a:ext cx="50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旭化成 株式会社</a:t>
                </a:r>
                <a:r>
                  <a:rPr lang="en-US" altLang="ja-JP" sz="600"/>
                  <a:t>®</a:t>
                </a:r>
                <a:endParaRPr lang="ja-JP" altLang="en-US" sz="600"/>
              </a:p>
            </p:txBody>
          </p:sp>
          <p:pic>
            <p:nvPicPr>
              <p:cNvPr id="15391" name="図 90" descr="スクリーンショット（2010-06-16 13.00.20）.png"/>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619" y="3573"/>
                <a:ext cx="632"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2" name="テキスト ボックス 93"/>
              <p:cNvSpPr txBox="1">
                <a:spLocks noChangeArrowheads="1"/>
              </p:cNvSpPr>
              <p:nvPr/>
            </p:nvSpPr>
            <p:spPr bwMode="auto">
              <a:xfrm>
                <a:off x="4903" y="3676"/>
                <a:ext cx="3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福山市役所</a:t>
                </a:r>
                <a:r>
                  <a:rPr lang="en-US" altLang="ja-JP" sz="600"/>
                  <a:t>®</a:t>
                </a:r>
                <a:endParaRPr lang="ja-JP" altLang="en-US" sz="600"/>
              </a:p>
            </p:txBody>
          </p:sp>
          <p:sp>
            <p:nvSpPr>
              <p:cNvPr id="15393" name="テキスト ボックス 146"/>
              <p:cNvSpPr txBox="1">
                <a:spLocks noChangeArrowheads="1"/>
              </p:cNvSpPr>
              <p:nvPr/>
            </p:nvSpPr>
            <p:spPr bwMode="auto">
              <a:xfrm>
                <a:off x="4917" y="3999"/>
                <a:ext cx="3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岩国市役所</a:t>
                </a:r>
                <a:r>
                  <a:rPr lang="en-US" altLang="ja-JP" sz="600" baseline="30000"/>
                  <a:t>®</a:t>
                </a:r>
                <a:endParaRPr lang="ja-JP" altLang="en-US" sz="600" baseline="30000"/>
              </a:p>
            </p:txBody>
          </p:sp>
          <p:pic>
            <p:nvPicPr>
              <p:cNvPr id="15394" name="図 112"/>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2275" y="3889"/>
                <a:ext cx="57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5" name="テキスト ボックス 113"/>
              <p:cNvSpPr txBox="1">
                <a:spLocks noChangeArrowheads="1"/>
              </p:cNvSpPr>
              <p:nvPr/>
            </p:nvSpPr>
            <p:spPr bwMode="auto">
              <a:xfrm>
                <a:off x="2376" y="4095"/>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株式会社山口銀行</a:t>
                </a:r>
                <a:r>
                  <a:rPr lang="en-US" altLang="ja-JP" sz="600"/>
                  <a:t>®</a:t>
                </a:r>
                <a:endParaRPr lang="ja-JP" altLang="en-US" sz="600" b="1"/>
              </a:p>
            </p:txBody>
          </p:sp>
          <p:pic>
            <p:nvPicPr>
              <p:cNvPr id="15396" name="図 117"/>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4115" y="3508"/>
                <a:ext cx="33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7" name="テキスト ボックス 121"/>
              <p:cNvSpPr txBox="1">
                <a:spLocks noChangeArrowheads="1"/>
              </p:cNvSpPr>
              <p:nvPr/>
            </p:nvSpPr>
            <p:spPr bwMode="auto">
              <a:xfrm>
                <a:off x="4086" y="3682"/>
                <a:ext cx="39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広島国税局</a:t>
                </a:r>
                <a:r>
                  <a:rPr lang="en-US" altLang="ja-JP" sz="600"/>
                  <a:t>®</a:t>
                </a:r>
                <a:endParaRPr lang="ja-JP" altLang="en-US" sz="600"/>
              </a:p>
            </p:txBody>
          </p:sp>
          <p:sp>
            <p:nvSpPr>
              <p:cNvPr id="15398" name="テキスト ボックス 35"/>
              <p:cNvSpPr txBox="1">
                <a:spLocks noChangeArrowheads="1"/>
              </p:cNvSpPr>
              <p:nvPr/>
            </p:nvSpPr>
            <p:spPr bwMode="auto">
              <a:xfrm>
                <a:off x="3239" y="3680"/>
                <a:ext cx="5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大日本印刷株式会社</a:t>
                </a:r>
                <a:r>
                  <a:rPr lang="en-US" altLang="ja-JP" sz="600"/>
                  <a:t>®</a:t>
                </a:r>
                <a:endParaRPr lang="ja-JP" altLang="en-US" sz="600"/>
              </a:p>
            </p:txBody>
          </p:sp>
          <p:sp>
            <p:nvSpPr>
              <p:cNvPr id="15399" name="テキスト ボックス 35"/>
              <p:cNvSpPr txBox="1">
                <a:spLocks noChangeArrowheads="1"/>
              </p:cNvSpPr>
              <p:nvPr/>
            </p:nvSpPr>
            <p:spPr bwMode="auto">
              <a:xfrm>
                <a:off x="3346" y="4065"/>
                <a:ext cx="39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岡山市役所</a:t>
                </a:r>
                <a:r>
                  <a:rPr lang="en-US" altLang="ja-JP" sz="600"/>
                  <a:t>®</a:t>
                </a:r>
                <a:endParaRPr lang="ja-JP" altLang="en-US" sz="600"/>
              </a:p>
            </p:txBody>
          </p:sp>
          <p:sp>
            <p:nvSpPr>
              <p:cNvPr id="15400" name="テキスト ボックス 182"/>
              <p:cNvSpPr txBox="1">
                <a:spLocks noChangeArrowheads="1"/>
              </p:cNvSpPr>
              <p:nvPr/>
            </p:nvSpPr>
            <p:spPr bwMode="auto">
              <a:xfrm>
                <a:off x="1541" y="4052"/>
                <a:ext cx="54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愛媛銀行株式会社</a:t>
                </a:r>
                <a:r>
                  <a:rPr lang="en-US" altLang="ja-JP" sz="600"/>
                  <a:t>®</a:t>
                </a:r>
                <a:endParaRPr lang="ja-JP" altLang="en-US" sz="600"/>
              </a:p>
            </p:txBody>
          </p:sp>
          <p:sp>
            <p:nvSpPr>
              <p:cNvPr id="15401" name="テキスト ボックス 183"/>
              <p:cNvSpPr txBox="1">
                <a:spLocks noChangeArrowheads="1"/>
              </p:cNvSpPr>
              <p:nvPr/>
            </p:nvSpPr>
            <p:spPr bwMode="auto">
              <a:xfrm>
                <a:off x="695" y="4037"/>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株式会社中国銀行</a:t>
                </a:r>
                <a:r>
                  <a:rPr lang="en-US" altLang="ja-JP" sz="600"/>
                  <a:t>®</a:t>
                </a:r>
                <a:endParaRPr lang="ja-JP" altLang="en-US" sz="600"/>
              </a:p>
            </p:txBody>
          </p:sp>
        </p:grpSp>
        <p:sp>
          <p:nvSpPr>
            <p:cNvPr id="15382" name="テキスト ボックス 83"/>
            <p:cNvSpPr txBox="1">
              <a:spLocks noChangeArrowheads="1"/>
            </p:cNvSpPr>
            <p:nvPr/>
          </p:nvSpPr>
          <p:spPr bwMode="auto">
            <a:xfrm>
              <a:off x="93" y="3350"/>
              <a:ext cx="123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buFont typeface="Wingdings" charset="0"/>
                <a:buChar char="n"/>
              </a:pPr>
              <a:r>
                <a:rPr lang="ja-JP" altLang="en-US" sz="1600"/>
                <a:t>化学・銀行・その他</a:t>
              </a:r>
            </a:p>
          </p:txBody>
        </p:sp>
      </p:grpSp>
      <p:pic>
        <p:nvPicPr>
          <p:cNvPr id="15370" name="図 164" descr="スクリーンショット（2012-06-20 21.03.06）.pn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7735888" y="1217613"/>
            <a:ext cx="95408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図 165" descr="スクリーンショット（2012-06-20 21.15.27）.png"/>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5441950" y="2457450"/>
            <a:ext cx="635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図 166" descr="スクリーンショット（2012-06-20 21.19.27）.png"/>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6581775" y="2482850"/>
            <a:ext cx="7874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図 167" descr="スクリーンショット（2012-06-20 21.23.54）.png"/>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2460625" y="2560638"/>
            <a:ext cx="19796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図 169" descr="スクリーンショット（2012-06-20 21.39.39）.png"/>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2389188" y="6188075"/>
            <a:ext cx="898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図 170" descr="スクリーンショット（2012-06-20 21.41.27）.png"/>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7697788" y="5583238"/>
            <a:ext cx="7239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図 171" descr="スクリーンショット（2012-06-20 21.42.52）.png"/>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7737475" y="6061075"/>
            <a:ext cx="723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図 172" descr="スクリーンショット（2012-06-20 21.55.33）.png"/>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6594475" y="3860800"/>
            <a:ext cx="9588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テキスト ボックス 166"/>
          <p:cNvSpPr txBox="1">
            <a:spLocks noChangeArrowheads="1"/>
          </p:cNvSpPr>
          <p:nvPr/>
        </p:nvSpPr>
        <p:spPr bwMode="auto">
          <a:xfrm>
            <a:off x="6650038" y="4251325"/>
            <a:ext cx="7413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株式会社リコー</a:t>
            </a:r>
            <a:r>
              <a:rPr lang="en-US" altLang="ja-JP" sz="600"/>
              <a:t>®</a:t>
            </a:r>
            <a:endParaRPr lang="ja-JP" altLang="en-US" sz="600"/>
          </a:p>
        </p:txBody>
      </p:sp>
      <p:sp>
        <p:nvSpPr>
          <p:cNvPr id="15379" name="テキスト ボックス 121"/>
          <p:cNvSpPr txBox="1">
            <a:spLocks noChangeArrowheads="1"/>
          </p:cNvSpPr>
          <p:nvPr/>
        </p:nvSpPr>
        <p:spPr bwMode="auto">
          <a:xfrm>
            <a:off x="6302375" y="6435725"/>
            <a:ext cx="11715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a:t>国土交通省九州地方整備局</a:t>
            </a:r>
            <a:r>
              <a:rPr lang="en-US" altLang="ja-JP" sz="600"/>
              <a:t>®</a:t>
            </a:r>
            <a:endParaRPr lang="ja-JP" altLang="en-US" sz="600"/>
          </a:p>
        </p:txBody>
      </p:sp>
      <p:pic>
        <p:nvPicPr>
          <p:cNvPr id="15380" name="図 175" descr="スクリーンショット（2012-06-20 22.05.43）.png"/>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6642100" y="6115050"/>
            <a:ext cx="3238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23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625475"/>
          </a:xfrm>
        </p:spPr>
        <p:txBody>
          <a:bodyPr/>
          <a:lstStyle/>
          <a:p>
            <a:pPr eaLnBrk="1" hangingPunct="1"/>
            <a:r>
              <a:rPr lang="ja-JP" altLang="en-US" dirty="0">
                <a:latin typeface="Calibri" charset="0"/>
                <a:ea typeface="ＭＳ Ｐゴシック" charset="0"/>
                <a:cs typeface="ＭＳ Ｐゴシック" charset="0"/>
              </a:rPr>
              <a:t>化学生命系学科の就職先</a:t>
            </a:r>
            <a:endParaRPr lang="ja-JP" altLang="en-US" dirty="0">
              <a:latin typeface="Bookman Old Style" charset="0"/>
              <a:ea typeface="HG明朝E" charset="0"/>
            </a:endParaRPr>
          </a:p>
        </p:txBody>
      </p:sp>
      <p:pic>
        <p:nvPicPr>
          <p:cNvPr id="19459" name="Picture 2" descr="F:\Documents and Settings\沖原\デスクトップ\出光興産.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238250"/>
            <a:ext cx="5048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F:\Documents and Settings\沖原\デスクトップ\宇部興産.gif"/>
          <p:cNvPicPr>
            <a:picLocks noChangeAspect="1" noChangeArrowheads="1"/>
          </p:cNvPicPr>
          <p:nvPr/>
        </p:nvPicPr>
        <p:blipFill>
          <a:blip r:embed="rId4">
            <a:extLst>
              <a:ext uri="{28A0092B-C50C-407E-A947-70E740481C1C}">
                <a14:useLocalDpi xmlns:a14="http://schemas.microsoft.com/office/drawing/2010/main" val="0"/>
              </a:ext>
            </a:extLst>
          </a:blip>
          <a:srcRect r="51456" b="10408"/>
          <a:stretch>
            <a:fillRect/>
          </a:stretch>
        </p:blipFill>
        <p:spPr bwMode="auto">
          <a:xfrm>
            <a:off x="1336675" y="1382713"/>
            <a:ext cx="84137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F:\Documents and Settings\沖原\デスクトップ\大塚化学.gif"/>
          <p:cNvPicPr>
            <a:picLocks noChangeAspect="1" noChangeArrowheads="1"/>
          </p:cNvPicPr>
          <p:nvPr/>
        </p:nvPicPr>
        <p:blipFill>
          <a:blip r:embed="rId5">
            <a:extLst>
              <a:ext uri="{28A0092B-C50C-407E-A947-70E740481C1C}">
                <a14:useLocalDpi xmlns:a14="http://schemas.microsoft.com/office/drawing/2010/main" val="0"/>
              </a:ext>
            </a:extLst>
          </a:blip>
          <a:srcRect r="56978" b="7912"/>
          <a:stretch>
            <a:fillRect/>
          </a:stretch>
        </p:blipFill>
        <p:spPr bwMode="auto">
          <a:xfrm>
            <a:off x="2387600" y="1346200"/>
            <a:ext cx="8350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F:\Documents and Settings\沖原\デスクトップ\三井化学.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213" y="2360613"/>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F:\Documents and Settings\沖原\デスクトップ\内山工業.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1813" y="2462213"/>
            <a:ext cx="6286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F:\Documents and Settings\沖原\デスクトップ\グラクソ.gif"/>
          <p:cNvPicPr>
            <a:picLocks noChangeAspect="1" noChangeArrowheads="1"/>
          </p:cNvPicPr>
          <p:nvPr/>
        </p:nvPicPr>
        <p:blipFill>
          <a:blip r:embed="rId8">
            <a:extLst>
              <a:ext uri="{28A0092B-C50C-407E-A947-70E740481C1C}">
                <a14:useLocalDpi xmlns:a14="http://schemas.microsoft.com/office/drawing/2010/main" val="0"/>
              </a:ext>
            </a:extLst>
          </a:blip>
          <a:srcRect r="38380" b="4607"/>
          <a:stretch>
            <a:fillRect/>
          </a:stretch>
        </p:blipFill>
        <p:spPr bwMode="auto">
          <a:xfrm>
            <a:off x="6518275" y="3087688"/>
            <a:ext cx="420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2" descr="F:\Documents and Settings\沖原\デスクトップ\京セラ.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00" y="4159250"/>
            <a:ext cx="38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8" descr="F:\Documents and Settings\沖原\デスクトップ\東ソー.gif"/>
          <p:cNvPicPr>
            <a:picLocks noChangeAspect="1" noChangeArrowheads="1"/>
          </p:cNvPicPr>
          <p:nvPr/>
        </p:nvPicPr>
        <p:blipFill>
          <a:blip r:embed="rId10">
            <a:extLst>
              <a:ext uri="{28A0092B-C50C-407E-A947-70E740481C1C}">
                <a14:useLocalDpi xmlns:a14="http://schemas.microsoft.com/office/drawing/2010/main" val="0"/>
              </a:ext>
            </a:extLst>
          </a:blip>
          <a:srcRect l="-5856" t="-19283" r="80623" b="-17851"/>
          <a:stretch>
            <a:fillRect/>
          </a:stretch>
        </p:blipFill>
        <p:spPr bwMode="auto">
          <a:xfrm>
            <a:off x="1706563" y="1871663"/>
            <a:ext cx="3587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0" descr="F:\Documents and Settings\沖原\デスクトップ\カゴメ.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6825" y="4919663"/>
            <a:ext cx="79851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2" descr="F:\Documents and Settings\沖原\デスクトップ\小野薬品.gif"/>
          <p:cNvPicPr>
            <a:picLocks noChangeAspect="1" noChangeArrowheads="1"/>
          </p:cNvPicPr>
          <p:nvPr/>
        </p:nvPicPr>
        <p:blipFill>
          <a:blip r:embed="rId12">
            <a:extLst>
              <a:ext uri="{28A0092B-C50C-407E-A947-70E740481C1C}">
                <a14:useLocalDpi xmlns:a14="http://schemas.microsoft.com/office/drawing/2010/main" val="0"/>
              </a:ext>
            </a:extLst>
          </a:blip>
          <a:srcRect l="-1761" r="83501" b="-20445"/>
          <a:stretch>
            <a:fillRect/>
          </a:stretch>
        </p:blipFill>
        <p:spPr bwMode="auto">
          <a:xfrm>
            <a:off x="5661025" y="3236913"/>
            <a:ext cx="2619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3" descr="F:\Documents and Settings\沖原\デスクトップ\中外製薬.gif"/>
          <p:cNvPicPr>
            <a:picLocks noChangeAspect="1" noChangeArrowheads="1"/>
          </p:cNvPicPr>
          <p:nvPr/>
        </p:nvPicPr>
        <p:blipFill>
          <a:blip r:embed="rId13">
            <a:extLst>
              <a:ext uri="{28A0092B-C50C-407E-A947-70E740481C1C}">
                <a14:useLocalDpi xmlns:a14="http://schemas.microsoft.com/office/drawing/2010/main" val="0"/>
              </a:ext>
            </a:extLst>
          </a:blip>
          <a:srcRect r="63329" b="34683"/>
          <a:stretch>
            <a:fillRect/>
          </a:stretch>
        </p:blipFill>
        <p:spPr bwMode="auto">
          <a:xfrm>
            <a:off x="754063" y="4175125"/>
            <a:ext cx="4016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8" descr="F:\Documents and Settings\沖原\デスクトップ\クラレ.gif"/>
          <p:cNvPicPr>
            <a:picLocks noChangeAspect="1" noChangeArrowheads="1"/>
          </p:cNvPicPr>
          <p:nvPr/>
        </p:nvPicPr>
        <p:blipFill>
          <a:blip r:embed="rId14">
            <a:extLst>
              <a:ext uri="{28A0092B-C50C-407E-A947-70E740481C1C}">
                <a14:useLocalDpi xmlns:a14="http://schemas.microsoft.com/office/drawing/2010/main" val="0"/>
              </a:ext>
            </a:extLst>
          </a:blip>
          <a:srcRect r="40771" b="-2707"/>
          <a:stretch>
            <a:fillRect/>
          </a:stretch>
        </p:blipFill>
        <p:spPr bwMode="auto">
          <a:xfrm>
            <a:off x="4295775" y="1412875"/>
            <a:ext cx="7889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37" descr="F:\Documents and Settings\沖原\デスクトップ\東洋紡.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1575" y="1931988"/>
            <a:ext cx="7905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40" descr="F:\Documents and Settings\沖原\デスクトップ\バイエル薬品.gif"/>
          <p:cNvPicPr>
            <a:picLocks noChangeAspect="1" noChangeArrowheads="1"/>
          </p:cNvPicPr>
          <p:nvPr/>
        </p:nvPicPr>
        <p:blipFill>
          <a:blip r:embed="rId16">
            <a:extLst>
              <a:ext uri="{28A0092B-C50C-407E-A947-70E740481C1C}">
                <a14:useLocalDpi xmlns:a14="http://schemas.microsoft.com/office/drawing/2010/main" val="0"/>
              </a:ext>
            </a:extLst>
          </a:blip>
          <a:srcRect r="80026" b="-6058"/>
          <a:stretch>
            <a:fillRect/>
          </a:stretch>
        </p:blipFill>
        <p:spPr bwMode="auto">
          <a:xfrm>
            <a:off x="6245225" y="4146550"/>
            <a:ext cx="300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45" descr="F:\Documents and Settings\沖原\デスクトップ\日本食研.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94163" y="5080000"/>
            <a:ext cx="8270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46" descr="F:\Documents and Settings\沖原\デスクトップ\大日本住友製薬.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9563" y="3695700"/>
            <a:ext cx="4064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47" descr="F:\Documents and Settings\沖原\デスクトップ\テルモ.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6675" y="4159250"/>
            <a:ext cx="10620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54" descr="F:\Documents and Settings\沖原\デスクトップ\第一三共.gif"/>
          <p:cNvPicPr>
            <a:picLocks noChangeAspect="1" noChangeArrowheads="1"/>
          </p:cNvPicPr>
          <p:nvPr/>
        </p:nvPicPr>
        <p:blipFill>
          <a:blip r:embed="rId20">
            <a:extLst>
              <a:ext uri="{28A0092B-C50C-407E-A947-70E740481C1C}">
                <a14:useLocalDpi xmlns:a14="http://schemas.microsoft.com/office/drawing/2010/main" val="0"/>
              </a:ext>
            </a:extLst>
          </a:blip>
          <a:srcRect l="-3809" r="75850" b="555"/>
          <a:stretch>
            <a:fillRect/>
          </a:stretch>
        </p:blipFill>
        <p:spPr bwMode="auto">
          <a:xfrm>
            <a:off x="6911975" y="3465513"/>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55" descr="F:\Documents and Settings\沖原\デスクトップ\塩野義製薬.gif"/>
          <p:cNvPicPr>
            <a:picLocks noChangeAspect="1" noChangeArrowheads="1"/>
          </p:cNvPicPr>
          <p:nvPr/>
        </p:nvPicPr>
        <p:blipFill>
          <a:blip r:embed="rId21">
            <a:extLst>
              <a:ext uri="{28A0092B-C50C-407E-A947-70E740481C1C}">
                <a14:useLocalDpi xmlns:a14="http://schemas.microsoft.com/office/drawing/2010/main" val="0"/>
              </a:ext>
            </a:extLst>
          </a:blip>
          <a:srcRect r="78638" b="4225"/>
          <a:stretch>
            <a:fillRect/>
          </a:stretch>
        </p:blipFill>
        <p:spPr bwMode="auto">
          <a:xfrm>
            <a:off x="2544763" y="3562350"/>
            <a:ext cx="381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56" descr="F:\Documents and Settings\沖原\デスクトップ\参天製薬.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11300" y="3678238"/>
            <a:ext cx="604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57" descr="F:\Documents and Settings\沖原\デスクトップ\沢井製薬.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1675" y="3752850"/>
            <a:ext cx="523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58" descr="F:\Documents and Settings\沖原\デスクトップ\ＪＦＥスチール.gif"/>
          <p:cNvPicPr>
            <a:picLocks noChangeAspect="1" noChangeArrowheads="1"/>
          </p:cNvPicPr>
          <p:nvPr/>
        </p:nvPicPr>
        <p:blipFill>
          <a:blip r:embed="rId24">
            <a:extLst>
              <a:ext uri="{28A0092B-C50C-407E-A947-70E740481C1C}">
                <a14:useLocalDpi xmlns:a14="http://schemas.microsoft.com/office/drawing/2010/main" val="0"/>
              </a:ext>
            </a:extLst>
          </a:blip>
          <a:srcRect l="-3046" t="-5214" r="80901" b="-16013"/>
          <a:stretch>
            <a:fillRect/>
          </a:stretch>
        </p:blipFill>
        <p:spPr bwMode="auto">
          <a:xfrm>
            <a:off x="5124450" y="2427288"/>
            <a:ext cx="3635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61" descr="F:\Documents and Settings\沖原\デスクトップ\日本特殊陶業.gif"/>
          <p:cNvPicPr>
            <a:picLocks noChangeAspect="1" noChangeArrowheads="1"/>
          </p:cNvPicPr>
          <p:nvPr/>
        </p:nvPicPr>
        <p:blipFill>
          <a:blip r:embed="rId25">
            <a:extLst>
              <a:ext uri="{28A0092B-C50C-407E-A947-70E740481C1C}">
                <a14:useLocalDpi xmlns:a14="http://schemas.microsoft.com/office/drawing/2010/main" val="0"/>
              </a:ext>
            </a:extLst>
          </a:blip>
          <a:srcRect r="65504" b="-3674"/>
          <a:stretch>
            <a:fillRect/>
          </a:stretch>
        </p:blipFill>
        <p:spPr bwMode="auto">
          <a:xfrm>
            <a:off x="2532063" y="2516188"/>
            <a:ext cx="5159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65" descr="F:\Documents and Settings\沖原\デスクトップ\ＮＴＴ西日本.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18450" y="5978525"/>
            <a:ext cx="92551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66" descr="F:\Documents and Settings\沖原\デスクトップ\両備システムズ.gi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042150" y="6037263"/>
            <a:ext cx="8382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67" descr="F:\Documents and Settings\沖原\デスクトップ\松下.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1488" y="5964238"/>
            <a:ext cx="1016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84" descr="F:\Documents and Settings\沖原\デスクトップ\日本ペイント.gif"/>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14713" y="2471738"/>
            <a:ext cx="442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Picture 89" descr="F:\Documents and Settings\沖原\デスクトップ\同和ホールディングス.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867400" y="2527300"/>
            <a:ext cx="660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Picture 90" descr="F:\Documents and Settings\沖原\デスクトップ\日亜化学工業.png"/>
          <p:cNvPicPr>
            <a:picLocks noChangeAspect="1" noChangeArrowheads="1"/>
          </p:cNvPicPr>
          <p:nvPr/>
        </p:nvPicPr>
        <p:blipFill>
          <a:blip r:embed="rId31">
            <a:extLst>
              <a:ext uri="{28A0092B-C50C-407E-A947-70E740481C1C}">
                <a14:useLocalDpi xmlns:a14="http://schemas.microsoft.com/office/drawing/2010/main" val="0"/>
              </a:ext>
            </a:extLst>
          </a:blip>
          <a:srcRect r="60300" b="10519"/>
          <a:stretch>
            <a:fillRect/>
          </a:stretch>
        </p:blipFill>
        <p:spPr bwMode="auto">
          <a:xfrm>
            <a:off x="4376738" y="1930400"/>
            <a:ext cx="73818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92" descr="F:\Documents and Settings\沖原\デスクトップ\トクヤマ.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98838" y="1874838"/>
            <a:ext cx="79851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テキスト ボックス 34"/>
          <p:cNvSpPr txBox="1">
            <a:spLocks noChangeArrowheads="1"/>
          </p:cNvSpPr>
          <p:nvPr/>
        </p:nvSpPr>
        <p:spPr bwMode="auto">
          <a:xfrm>
            <a:off x="5840413" y="847725"/>
            <a:ext cx="3070225" cy="369888"/>
          </a:xfrm>
          <a:prstGeom prst="rect">
            <a:avLst/>
          </a:prstGeom>
          <a:noFill/>
          <a:ln w="9525">
            <a:noFill/>
            <a:miter lim="800000"/>
            <a:headEnd/>
            <a:tailEnd/>
          </a:ln>
        </p:spPr>
        <p:txBody>
          <a:bodyPr wrap="none">
            <a:spAutoFit/>
          </a:bodyPr>
          <a:lstStyle/>
          <a:p>
            <a:pPr>
              <a:defRPr/>
            </a:pPr>
            <a:r>
              <a:rPr lang="ja-JP" altLang="en-US" dirty="0">
                <a:solidFill>
                  <a:schemeClr val="accent1">
                    <a:lumMod val="50000"/>
                  </a:schemeClr>
                </a:solidFill>
                <a:ea typeface="ＭＳ Ｐゴシック" pitchFamily="-108" charset="-128"/>
                <a:cs typeface="+mn-cs"/>
              </a:rPr>
              <a:t>就職先の企業例（過去</a:t>
            </a:r>
            <a:r>
              <a:rPr lang="en-US" altLang="ja-JP" dirty="0">
                <a:solidFill>
                  <a:schemeClr val="accent1">
                    <a:lumMod val="50000"/>
                  </a:schemeClr>
                </a:solidFill>
                <a:ea typeface="ＭＳ Ｐゴシック" pitchFamily="-108" charset="-128"/>
                <a:cs typeface="+mn-cs"/>
              </a:rPr>
              <a:t>5</a:t>
            </a:r>
            <a:r>
              <a:rPr lang="ja-JP" altLang="en-US" dirty="0">
                <a:solidFill>
                  <a:schemeClr val="accent1">
                    <a:lumMod val="50000"/>
                  </a:schemeClr>
                </a:solidFill>
                <a:ea typeface="ＭＳ Ｐゴシック" pitchFamily="-108" charset="-128"/>
                <a:cs typeface="+mn-cs"/>
              </a:rPr>
              <a:t>年間）</a:t>
            </a:r>
          </a:p>
        </p:txBody>
      </p:sp>
      <p:sp>
        <p:nvSpPr>
          <p:cNvPr id="19490" name="テキスト ボックス 117"/>
          <p:cNvSpPr txBox="1">
            <a:spLocks noChangeArrowheads="1"/>
          </p:cNvSpPr>
          <p:nvPr/>
        </p:nvSpPr>
        <p:spPr bwMode="auto">
          <a:xfrm>
            <a:off x="228600" y="560863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電気・自動車・情報関連</a:t>
            </a:r>
          </a:p>
        </p:txBody>
      </p:sp>
      <p:sp>
        <p:nvSpPr>
          <p:cNvPr id="19491" name="テキスト ボックス 118"/>
          <p:cNvSpPr txBox="1">
            <a:spLocks noChangeArrowheads="1"/>
          </p:cNvSpPr>
          <p:nvPr/>
        </p:nvSpPr>
        <p:spPr bwMode="auto">
          <a:xfrm>
            <a:off x="163513" y="2917825"/>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メディカル関連</a:t>
            </a:r>
          </a:p>
        </p:txBody>
      </p:sp>
      <p:sp>
        <p:nvSpPr>
          <p:cNvPr id="19492" name="テキスト ボックス 119"/>
          <p:cNvSpPr txBox="1">
            <a:spLocks noChangeArrowheads="1"/>
          </p:cNvSpPr>
          <p:nvPr/>
        </p:nvSpPr>
        <p:spPr bwMode="auto">
          <a:xfrm>
            <a:off x="225425" y="4651375"/>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食品・生活関連</a:t>
            </a:r>
          </a:p>
        </p:txBody>
      </p:sp>
      <p:sp>
        <p:nvSpPr>
          <p:cNvPr id="19493" name="テキスト ボックス 120"/>
          <p:cNvSpPr txBox="1">
            <a:spLocks noChangeArrowheads="1"/>
          </p:cNvSpPr>
          <p:nvPr/>
        </p:nvSpPr>
        <p:spPr bwMode="auto">
          <a:xfrm>
            <a:off x="131763" y="884238"/>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latin typeface="HGPｺﾞｼｯｸE" charset="0"/>
                <a:ea typeface="HGPｺﾞｼｯｸE" charset="0"/>
                <a:cs typeface="HGPｺﾞｼｯｸE" charset="0"/>
              </a:rPr>
              <a:t>化学・材料関連</a:t>
            </a:r>
          </a:p>
        </p:txBody>
      </p:sp>
      <p:sp>
        <p:nvSpPr>
          <p:cNvPr id="19494" name="テキスト ボックス 122"/>
          <p:cNvSpPr txBox="1">
            <a:spLocks noChangeArrowheads="1"/>
          </p:cNvSpPr>
          <p:nvPr/>
        </p:nvSpPr>
        <p:spPr bwMode="auto">
          <a:xfrm>
            <a:off x="2435225" y="21669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東洋紡績株式会社</a:t>
            </a:r>
            <a:r>
              <a:rPr lang="en-US" altLang="ja-JP" sz="600" baseline="30000"/>
              <a:t>®</a:t>
            </a:r>
            <a:endParaRPr lang="ja-JP" altLang="en-US" sz="600" baseline="30000"/>
          </a:p>
        </p:txBody>
      </p:sp>
      <p:sp>
        <p:nvSpPr>
          <p:cNvPr id="19495" name="テキスト ボックス 123"/>
          <p:cNvSpPr txBox="1">
            <a:spLocks noChangeArrowheads="1"/>
          </p:cNvSpPr>
          <p:nvPr/>
        </p:nvSpPr>
        <p:spPr bwMode="auto">
          <a:xfrm>
            <a:off x="4076700" y="2736850"/>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三井化学株式会社</a:t>
            </a:r>
            <a:r>
              <a:rPr lang="en-US" altLang="ja-JP" sz="600" baseline="30000"/>
              <a:t>®</a:t>
            </a:r>
            <a:endParaRPr lang="ja-JP" altLang="en-US" sz="600" baseline="30000"/>
          </a:p>
        </p:txBody>
      </p:sp>
      <p:sp>
        <p:nvSpPr>
          <p:cNvPr id="19496" name="テキスト ボックス 124"/>
          <p:cNvSpPr txBox="1">
            <a:spLocks noChangeArrowheads="1"/>
          </p:cNvSpPr>
          <p:nvPr/>
        </p:nvSpPr>
        <p:spPr bwMode="auto">
          <a:xfrm>
            <a:off x="1352550" y="1681163"/>
            <a:ext cx="838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宇部興産株式会社</a:t>
            </a:r>
            <a:r>
              <a:rPr lang="en-US" altLang="ja-JP" sz="600" baseline="30000"/>
              <a:t>®</a:t>
            </a:r>
            <a:endParaRPr lang="ja-JP" altLang="en-US" sz="600" baseline="30000"/>
          </a:p>
        </p:txBody>
      </p:sp>
      <p:sp>
        <p:nvSpPr>
          <p:cNvPr id="19497" name="テキスト ボックス 125"/>
          <p:cNvSpPr txBox="1">
            <a:spLocks noChangeArrowheads="1"/>
          </p:cNvSpPr>
          <p:nvPr/>
        </p:nvSpPr>
        <p:spPr bwMode="auto">
          <a:xfrm>
            <a:off x="415925" y="1685925"/>
            <a:ext cx="838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出光興産株式会社</a:t>
            </a:r>
            <a:r>
              <a:rPr lang="en-US" altLang="ja-JP" sz="600" baseline="30000"/>
              <a:t>®</a:t>
            </a:r>
            <a:endParaRPr lang="ja-JP" altLang="en-US" sz="600" baseline="30000"/>
          </a:p>
        </p:txBody>
      </p:sp>
      <p:sp>
        <p:nvSpPr>
          <p:cNvPr id="19498" name="テキスト ボックス 127"/>
          <p:cNvSpPr txBox="1">
            <a:spLocks noChangeArrowheads="1"/>
          </p:cNvSpPr>
          <p:nvPr/>
        </p:nvSpPr>
        <p:spPr bwMode="auto">
          <a:xfrm>
            <a:off x="2366963" y="1670050"/>
            <a:ext cx="838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大塚化学株式会社</a:t>
            </a:r>
            <a:r>
              <a:rPr lang="en-US" altLang="ja-JP" sz="600" baseline="30000"/>
              <a:t>®</a:t>
            </a:r>
            <a:endParaRPr lang="ja-JP" altLang="en-US" sz="600" baseline="30000"/>
          </a:p>
        </p:txBody>
      </p:sp>
      <p:sp>
        <p:nvSpPr>
          <p:cNvPr id="19499" name="テキスト ボックス 128"/>
          <p:cNvSpPr txBox="1">
            <a:spLocks noChangeArrowheads="1"/>
          </p:cNvSpPr>
          <p:nvPr/>
        </p:nvSpPr>
        <p:spPr bwMode="auto">
          <a:xfrm>
            <a:off x="4297363" y="1666875"/>
            <a:ext cx="722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株式会社クラレ</a:t>
            </a:r>
            <a:r>
              <a:rPr lang="en-US" altLang="ja-JP" sz="600" baseline="30000"/>
              <a:t>®</a:t>
            </a:r>
            <a:endParaRPr lang="ja-JP" altLang="en-US" sz="600" baseline="30000"/>
          </a:p>
        </p:txBody>
      </p:sp>
      <p:sp>
        <p:nvSpPr>
          <p:cNvPr id="19500" name="テキスト ボックス 131"/>
          <p:cNvSpPr txBox="1">
            <a:spLocks noChangeArrowheads="1"/>
          </p:cNvSpPr>
          <p:nvPr/>
        </p:nvSpPr>
        <p:spPr bwMode="auto">
          <a:xfrm>
            <a:off x="3167063" y="2695575"/>
            <a:ext cx="9366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日本ペイント株式会社</a:t>
            </a:r>
            <a:r>
              <a:rPr lang="en-US" altLang="ja-JP" sz="600" baseline="30000"/>
              <a:t>®</a:t>
            </a:r>
            <a:endParaRPr lang="ja-JP" altLang="en-US" sz="600" baseline="30000"/>
          </a:p>
        </p:txBody>
      </p:sp>
      <p:sp>
        <p:nvSpPr>
          <p:cNvPr id="19501" name="テキスト ボックス 138"/>
          <p:cNvSpPr txBox="1">
            <a:spLocks noChangeArrowheads="1"/>
          </p:cNvSpPr>
          <p:nvPr/>
        </p:nvSpPr>
        <p:spPr bwMode="auto">
          <a:xfrm>
            <a:off x="2289175" y="2692400"/>
            <a:ext cx="992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日本特殊陶業株式会社</a:t>
            </a:r>
            <a:r>
              <a:rPr lang="en-US" altLang="ja-JP" sz="600" baseline="30000"/>
              <a:t>®</a:t>
            </a:r>
            <a:endParaRPr lang="ja-JP" altLang="en-US" sz="600" baseline="30000"/>
          </a:p>
        </p:txBody>
      </p:sp>
      <p:sp>
        <p:nvSpPr>
          <p:cNvPr id="19502" name="テキスト ボックス 140"/>
          <p:cNvSpPr txBox="1">
            <a:spLocks noChangeArrowheads="1"/>
          </p:cNvSpPr>
          <p:nvPr/>
        </p:nvSpPr>
        <p:spPr bwMode="auto">
          <a:xfrm>
            <a:off x="4862513" y="2728913"/>
            <a:ext cx="9413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JFE</a:t>
            </a:r>
            <a:r>
              <a:rPr lang="ja-JP" altLang="en-US" sz="600"/>
              <a:t>スチール株式会社</a:t>
            </a:r>
            <a:r>
              <a:rPr lang="en-US" altLang="ja-JP" sz="600" baseline="30000"/>
              <a:t>®</a:t>
            </a:r>
            <a:endParaRPr lang="ja-JP" altLang="en-US" sz="600" baseline="30000"/>
          </a:p>
        </p:txBody>
      </p:sp>
      <p:sp>
        <p:nvSpPr>
          <p:cNvPr id="19503" name="テキスト ボックス 143"/>
          <p:cNvSpPr txBox="1">
            <a:spLocks noChangeArrowheads="1"/>
          </p:cNvSpPr>
          <p:nvPr/>
        </p:nvSpPr>
        <p:spPr bwMode="auto">
          <a:xfrm>
            <a:off x="1533525" y="2200275"/>
            <a:ext cx="7445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東ソー株式会社</a:t>
            </a:r>
            <a:r>
              <a:rPr lang="en-US" altLang="ja-JP" sz="600" baseline="30000"/>
              <a:t>®</a:t>
            </a:r>
            <a:endParaRPr lang="ja-JP" altLang="en-US" sz="600" baseline="30000"/>
          </a:p>
        </p:txBody>
      </p:sp>
      <p:sp>
        <p:nvSpPr>
          <p:cNvPr id="19504" name="テキスト ボックス 144"/>
          <p:cNvSpPr txBox="1">
            <a:spLocks noChangeArrowheads="1"/>
          </p:cNvSpPr>
          <p:nvPr/>
        </p:nvSpPr>
        <p:spPr bwMode="auto">
          <a:xfrm>
            <a:off x="3376613" y="2155825"/>
            <a:ext cx="78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株式会社トクヤマ</a:t>
            </a:r>
            <a:r>
              <a:rPr lang="en-US" altLang="ja-JP" sz="600" baseline="30000"/>
              <a:t>®</a:t>
            </a:r>
            <a:endParaRPr lang="ja-JP" altLang="en-US" sz="600" baseline="30000"/>
          </a:p>
        </p:txBody>
      </p:sp>
      <p:sp>
        <p:nvSpPr>
          <p:cNvPr id="19505" name="テキスト ボックス 145"/>
          <p:cNvSpPr txBox="1">
            <a:spLocks noChangeArrowheads="1"/>
          </p:cNvSpPr>
          <p:nvPr/>
        </p:nvSpPr>
        <p:spPr bwMode="auto">
          <a:xfrm>
            <a:off x="1538288" y="4392613"/>
            <a:ext cx="746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株式会社テルモ</a:t>
            </a:r>
            <a:r>
              <a:rPr lang="en-US" altLang="ja-JP" sz="600" baseline="30000"/>
              <a:t>®</a:t>
            </a:r>
            <a:endParaRPr lang="ja-JP" altLang="en-US" sz="600" baseline="30000"/>
          </a:p>
        </p:txBody>
      </p:sp>
      <p:sp>
        <p:nvSpPr>
          <p:cNvPr id="19506" name="テキスト ボックス 146"/>
          <p:cNvSpPr txBox="1">
            <a:spLocks noChangeArrowheads="1"/>
          </p:cNvSpPr>
          <p:nvPr/>
        </p:nvSpPr>
        <p:spPr bwMode="auto">
          <a:xfrm>
            <a:off x="6813550" y="27130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内山工業株式会社</a:t>
            </a:r>
            <a:r>
              <a:rPr lang="en-US" altLang="ja-JP" sz="600" baseline="30000"/>
              <a:t>®</a:t>
            </a:r>
            <a:endParaRPr lang="ja-JP" altLang="en-US" sz="600" baseline="30000"/>
          </a:p>
        </p:txBody>
      </p:sp>
      <p:sp>
        <p:nvSpPr>
          <p:cNvPr id="19507" name="テキスト ボックス 147"/>
          <p:cNvSpPr txBox="1">
            <a:spLocks noChangeArrowheads="1"/>
          </p:cNvSpPr>
          <p:nvPr/>
        </p:nvSpPr>
        <p:spPr bwMode="auto">
          <a:xfrm>
            <a:off x="6759575" y="391477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第一三共株式会社</a:t>
            </a:r>
            <a:r>
              <a:rPr lang="en-US" altLang="ja-JP" sz="600" baseline="30000"/>
              <a:t>®</a:t>
            </a:r>
            <a:endParaRPr lang="ja-JP" altLang="en-US" sz="600" baseline="30000"/>
          </a:p>
        </p:txBody>
      </p:sp>
      <p:sp>
        <p:nvSpPr>
          <p:cNvPr id="19508" name="テキスト ボックス 151"/>
          <p:cNvSpPr txBox="1">
            <a:spLocks noChangeArrowheads="1"/>
          </p:cNvSpPr>
          <p:nvPr/>
        </p:nvSpPr>
        <p:spPr bwMode="auto">
          <a:xfrm>
            <a:off x="5326063" y="3476625"/>
            <a:ext cx="9937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小野薬品工業株式会社</a:t>
            </a:r>
            <a:r>
              <a:rPr lang="en-US" altLang="ja-JP" sz="600" baseline="30000"/>
              <a:t>®</a:t>
            </a:r>
            <a:endParaRPr lang="ja-JP" altLang="en-US" sz="600" baseline="30000"/>
          </a:p>
        </p:txBody>
      </p:sp>
      <p:sp>
        <p:nvSpPr>
          <p:cNvPr id="19509" name="テキスト ボックス 153"/>
          <p:cNvSpPr txBox="1">
            <a:spLocks noChangeArrowheads="1"/>
          </p:cNvSpPr>
          <p:nvPr/>
        </p:nvSpPr>
        <p:spPr bwMode="auto">
          <a:xfrm>
            <a:off x="6176963" y="3471863"/>
            <a:ext cx="12334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グラクソスミスクライン株式会社</a:t>
            </a:r>
            <a:r>
              <a:rPr lang="en-US" altLang="ja-JP" sz="600" baseline="30000"/>
              <a:t>®</a:t>
            </a:r>
            <a:endParaRPr lang="ja-JP" altLang="en-US" sz="600" baseline="30000"/>
          </a:p>
        </p:txBody>
      </p:sp>
      <p:sp>
        <p:nvSpPr>
          <p:cNvPr id="19510" name="テキスト ボックス 154"/>
          <p:cNvSpPr txBox="1">
            <a:spLocks noChangeArrowheads="1"/>
          </p:cNvSpPr>
          <p:nvPr/>
        </p:nvSpPr>
        <p:spPr bwMode="auto">
          <a:xfrm>
            <a:off x="5868988" y="4395788"/>
            <a:ext cx="9731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バイエル薬品株式会社</a:t>
            </a:r>
            <a:r>
              <a:rPr lang="en-US" altLang="ja-JP" sz="600" baseline="30000"/>
              <a:t>®</a:t>
            </a:r>
            <a:endParaRPr lang="ja-JP" altLang="en-US" sz="600" baseline="30000"/>
          </a:p>
        </p:txBody>
      </p:sp>
      <p:sp>
        <p:nvSpPr>
          <p:cNvPr id="19511" name="テキスト ボックス 158"/>
          <p:cNvSpPr txBox="1">
            <a:spLocks noChangeArrowheads="1"/>
          </p:cNvSpPr>
          <p:nvPr/>
        </p:nvSpPr>
        <p:spPr bwMode="auto">
          <a:xfrm>
            <a:off x="550863" y="441007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中外製薬株式会社</a:t>
            </a:r>
            <a:r>
              <a:rPr lang="en-US" altLang="ja-JP" sz="600" baseline="30000"/>
              <a:t>®</a:t>
            </a:r>
            <a:endParaRPr lang="ja-JP" altLang="en-US" sz="600" baseline="30000"/>
          </a:p>
        </p:txBody>
      </p:sp>
      <p:sp>
        <p:nvSpPr>
          <p:cNvPr id="19512" name="テキスト ボックス 159"/>
          <p:cNvSpPr txBox="1">
            <a:spLocks noChangeArrowheads="1"/>
          </p:cNvSpPr>
          <p:nvPr/>
        </p:nvSpPr>
        <p:spPr bwMode="auto">
          <a:xfrm>
            <a:off x="2303463" y="3908425"/>
            <a:ext cx="9159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塩野義製薬株式会社</a:t>
            </a:r>
            <a:r>
              <a:rPr lang="en-US" altLang="ja-JP" sz="600" baseline="30000"/>
              <a:t>®</a:t>
            </a:r>
            <a:endParaRPr lang="ja-JP" altLang="en-US" sz="600" baseline="30000"/>
          </a:p>
        </p:txBody>
      </p:sp>
      <p:sp>
        <p:nvSpPr>
          <p:cNvPr id="19513" name="テキスト ボックス 162"/>
          <p:cNvSpPr txBox="1">
            <a:spLocks noChangeArrowheads="1"/>
          </p:cNvSpPr>
          <p:nvPr/>
        </p:nvSpPr>
        <p:spPr bwMode="auto">
          <a:xfrm>
            <a:off x="1390650" y="5349875"/>
            <a:ext cx="7207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株式会社カゴメ</a:t>
            </a:r>
            <a:r>
              <a:rPr lang="en-US" altLang="ja-JP" sz="600" baseline="30000"/>
              <a:t>®</a:t>
            </a:r>
            <a:endParaRPr lang="ja-JP" altLang="en-US" sz="600" baseline="30000"/>
          </a:p>
        </p:txBody>
      </p:sp>
      <p:sp>
        <p:nvSpPr>
          <p:cNvPr id="19514" name="テキスト ボックス 168"/>
          <p:cNvSpPr txBox="1">
            <a:spLocks noChangeArrowheads="1"/>
          </p:cNvSpPr>
          <p:nvPr/>
        </p:nvSpPr>
        <p:spPr bwMode="auto">
          <a:xfrm>
            <a:off x="7632700" y="3913188"/>
            <a:ext cx="10683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大日本住友製薬株式会社</a:t>
            </a:r>
            <a:r>
              <a:rPr lang="en-US" altLang="ja-JP" sz="600" baseline="30000"/>
              <a:t>®</a:t>
            </a:r>
            <a:endParaRPr lang="ja-JP" altLang="en-US" sz="600" baseline="30000"/>
          </a:p>
        </p:txBody>
      </p:sp>
      <p:sp>
        <p:nvSpPr>
          <p:cNvPr id="19515" name="テキスト ボックス 170"/>
          <p:cNvSpPr txBox="1">
            <a:spLocks noChangeArrowheads="1"/>
          </p:cNvSpPr>
          <p:nvPr/>
        </p:nvSpPr>
        <p:spPr bwMode="auto">
          <a:xfrm>
            <a:off x="4089400" y="5367338"/>
            <a:ext cx="838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日本食研株式会社</a:t>
            </a:r>
            <a:r>
              <a:rPr lang="en-US" altLang="ja-JP" sz="600" baseline="30000"/>
              <a:t>®</a:t>
            </a:r>
            <a:endParaRPr lang="ja-JP" altLang="en-US" sz="600" baseline="30000"/>
          </a:p>
        </p:txBody>
      </p:sp>
      <p:sp>
        <p:nvSpPr>
          <p:cNvPr id="19516" name="テキスト ボックス 174"/>
          <p:cNvSpPr txBox="1">
            <a:spLocks noChangeArrowheads="1"/>
          </p:cNvSpPr>
          <p:nvPr/>
        </p:nvSpPr>
        <p:spPr bwMode="auto">
          <a:xfrm>
            <a:off x="2562225" y="6369050"/>
            <a:ext cx="7366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　東芝</a:t>
            </a:r>
            <a:r>
              <a:rPr lang="en-US" altLang="ja-JP" sz="600" baseline="30000">
                <a:solidFill>
                  <a:srgbClr val="000000"/>
                </a:solidFill>
              </a:rPr>
              <a:t>®</a:t>
            </a:r>
            <a:endParaRPr lang="ja-JP" altLang="en-US" sz="600" baseline="30000"/>
          </a:p>
        </p:txBody>
      </p:sp>
      <p:sp>
        <p:nvSpPr>
          <p:cNvPr id="19517" name="テキスト ボックス 175"/>
          <p:cNvSpPr txBox="1">
            <a:spLocks noChangeArrowheads="1"/>
          </p:cNvSpPr>
          <p:nvPr/>
        </p:nvSpPr>
        <p:spPr bwMode="auto">
          <a:xfrm>
            <a:off x="7986713" y="6359525"/>
            <a:ext cx="7889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500"/>
              <a:t>NTT</a:t>
            </a:r>
            <a:r>
              <a:rPr lang="ja-JP" altLang="en-US" sz="500"/>
              <a:t>西日本株式会社</a:t>
            </a:r>
            <a:r>
              <a:rPr lang="en-US" altLang="ja-JP" sz="500" baseline="30000"/>
              <a:t>®</a:t>
            </a:r>
            <a:endParaRPr lang="ja-JP" altLang="en-US" sz="500" baseline="30000"/>
          </a:p>
        </p:txBody>
      </p:sp>
      <p:sp>
        <p:nvSpPr>
          <p:cNvPr id="19518" name="テキスト ボックス 176"/>
          <p:cNvSpPr txBox="1">
            <a:spLocks noChangeArrowheads="1"/>
          </p:cNvSpPr>
          <p:nvPr/>
        </p:nvSpPr>
        <p:spPr bwMode="auto">
          <a:xfrm>
            <a:off x="576263" y="6356350"/>
            <a:ext cx="9318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パナソニック株式会社</a:t>
            </a:r>
            <a:r>
              <a:rPr lang="en-US" altLang="ja-JP" sz="600" baseline="30000"/>
              <a:t>®</a:t>
            </a:r>
            <a:endParaRPr lang="ja-JP" altLang="en-US" sz="600" baseline="30000"/>
          </a:p>
        </p:txBody>
      </p:sp>
      <p:sp>
        <p:nvSpPr>
          <p:cNvPr id="19519" name="テキスト ボックス 181"/>
          <p:cNvSpPr txBox="1">
            <a:spLocks noChangeArrowheads="1"/>
          </p:cNvSpPr>
          <p:nvPr/>
        </p:nvSpPr>
        <p:spPr bwMode="auto">
          <a:xfrm>
            <a:off x="558800" y="39068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沢井製薬株式会社</a:t>
            </a:r>
            <a:r>
              <a:rPr lang="en-US" altLang="ja-JP" sz="600" baseline="30000"/>
              <a:t>®</a:t>
            </a:r>
            <a:endParaRPr lang="ja-JP" altLang="en-US" sz="600" baseline="30000"/>
          </a:p>
        </p:txBody>
      </p:sp>
      <p:sp>
        <p:nvSpPr>
          <p:cNvPr id="19520" name="テキスト ボックス 183"/>
          <p:cNvSpPr txBox="1">
            <a:spLocks noChangeArrowheads="1"/>
          </p:cNvSpPr>
          <p:nvPr/>
        </p:nvSpPr>
        <p:spPr bwMode="auto">
          <a:xfrm>
            <a:off x="1443038" y="3903663"/>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参天製薬株式会社</a:t>
            </a:r>
            <a:r>
              <a:rPr lang="en-US" altLang="ja-JP" sz="600" baseline="30000"/>
              <a:t>®</a:t>
            </a:r>
            <a:endParaRPr lang="ja-JP" altLang="en-US" sz="600" baseline="30000"/>
          </a:p>
        </p:txBody>
      </p:sp>
      <p:sp>
        <p:nvSpPr>
          <p:cNvPr id="19521" name="テキスト ボックス 185"/>
          <p:cNvSpPr txBox="1">
            <a:spLocks noChangeArrowheads="1"/>
          </p:cNvSpPr>
          <p:nvPr/>
        </p:nvSpPr>
        <p:spPr bwMode="auto">
          <a:xfrm>
            <a:off x="7072313" y="6364288"/>
            <a:ext cx="8985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500"/>
              <a:t>両備システムズ株式会社</a:t>
            </a:r>
            <a:r>
              <a:rPr lang="en-US" altLang="ja-JP" sz="500" baseline="30000"/>
              <a:t>®</a:t>
            </a:r>
            <a:endParaRPr lang="ja-JP" altLang="en-US" sz="500" baseline="30000"/>
          </a:p>
        </p:txBody>
      </p:sp>
      <p:sp>
        <p:nvSpPr>
          <p:cNvPr id="19522" name="テキスト ボックス 188"/>
          <p:cNvSpPr txBox="1">
            <a:spLocks noChangeArrowheads="1"/>
          </p:cNvSpPr>
          <p:nvPr/>
        </p:nvSpPr>
        <p:spPr bwMode="auto">
          <a:xfrm>
            <a:off x="5645150" y="2713038"/>
            <a:ext cx="1320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DOWA</a:t>
            </a:r>
            <a:r>
              <a:rPr lang="ja-JP" altLang="en-US" sz="600"/>
              <a:t>ホールディングス株式会社</a:t>
            </a:r>
            <a:r>
              <a:rPr lang="en-US" altLang="ja-JP" sz="600" baseline="30000"/>
              <a:t>®</a:t>
            </a:r>
            <a:endParaRPr lang="ja-JP" altLang="en-US" sz="600" baseline="30000"/>
          </a:p>
        </p:txBody>
      </p:sp>
      <p:sp>
        <p:nvSpPr>
          <p:cNvPr id="19523" name="テキスト ボックス 189"/>
          <p:cNvSpPr txBox="1">
            <a:spLocks noChangeArrowheads="1"/>
          </p:cNvSpPr>
          <p:nvPr/>
        </p:nvSpPr>
        <p:spPr bwMode="auto">
          <a:xfrm>
            <a:off x="4310063" y="2168525"/>
            <a:ext cx="9921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日亜化学工業株式会社</a:t>
            </a:r>
            <a:r>
              <a:rPr lang="en-US" altLang="ja-JP" sz="600" baseline="30000"/>
              <a:t>®</a:t>
            </a:r>
            <a:endParaRPr lang="ja-JP" altLang="en-US" sz="600" baseline="30000"/>
          </a:p>
        </p:txBody>
      </p:sp>
      <p:sp>
        <p:nvSpPr>
          <p:cNvPr id="19524" name="テキスト ボックス 150"/>
          <p:cNvSpPr txBox="1">
            <a:spLocks noChangeArrowheads="1"/>
          </p:cNvSpPr>
          <p:nvPr/>
        </p:nvSpPr>
        <p:spPr bwMode="auto">
          <a:xfrm>
            <a:off x="1581150" y="6361113"/>
            <a:ext cx="8032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シャープ株式会社</a:t>
            </a:r>
            <a:r>
              <a:rPr lang="en-US" altLang="ja-JP" sz="600" baseline="30000"/>
              <a:t>®</a:t>
            </a:r>
            <a:endParaRPr lang="ja-JP" altLang="en-US" sz="600" baseline="30000"/>
          </a:p>
        </p:txBody>
      </p:sp>
      <p:pic>
        <p:nvPicPr>
          <p:cNvPr id="19525" name="図 1"/>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522413" y="6061075"/>
            <a:ext cx="8874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26" name="図 2"/>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462213" y="5970588"/>
            <a:ext cx="10985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27" name="図 4"/>
          <p:cNvPicPr>
            <a:picLocks noChangeAspect="1"/>
          </p:cNvPicPr>
          <p:nvPr/>
        </p:nvPicPr>
        <p:blipFill>
          <a:blip r:embed="rId35">
            <a:extLst>
              <a:ext uri="{28A0092B-C50C-407E-A947-70E740481C1C}">
                <a14:useLocalDpi xmlns:a14="http://schemas.microsoft.com/office/drawing/2010/main" val="0"/>
              </a:ext>
            </a:extLst>
          </a:blip>
          <a:srcRect l="3011" t="4025" r="76898" b="92189"/>
          <a:stretch>
            <a:fillRect/>
          </a:stretch>
        </p:blipFill>
        <p:spPr bwMode="auto">
          <a:xfrm>
            <a:off x="3587750" y="6011863"/>
            <a:ext cx="10747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28" name="テキスト ボックス 150"/>
          <p:cNvSpPr txBox="1">
            <a:spLocks noChangeArrowheads="1"/>
          </p:cNvSpPr>
          <p:nvPr/>
        </p:nvSpPr>
        <p:spPr bwMode="auto">
          <a:xfrm>
            <a:off x="3708400" y="6361113"/>
            <a:ext cx="927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トヨタ自動車株式会社</a:t>
            </a:r>
            <a:r>
              <a:rPr lang="en-US" altLang="ja-JP" sz="600" baseline="30000"/>
              <a:t>®</a:t>
            </a:r>
            <a:endParaRPr lang="ja-JP" altLang="en-US" sz="600" baseline="30000"/>
          </a:p>
        </p:txBody>
      </p:sp>
      <p:pic>
        <p:nvPicPr>
          <p:cNvPr id="19529" name="図 5"/>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670425" y="5970588"/>
            <a:ext cx="11303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30" name="テキスト ボックス 152"/>
          <p:cNvSpPr txBox="1">
            <a:spLocks noChangeArrowheads="1"/>
          </p:cNvSpPr>
          <p:nvPr/>
        </p:nvSpPr>
        <p:spPr bwMode="auto">
          <a:xfrm>
            <a:off x="4749800" y="6361113"/>
            <a:ext cx="992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本田技研工業株式会社</a:t>
            </a:r>
            <a:r>
              <a:rPr lang="en-US" altLang="ja-JP" sz="600" baseline="30000"/>
              <a:t>®</a:t>
            </a:r>
            <a:endParaRPr lang="ja-JP" altLang="en-US" sz="600" baseline="30000"/>
          </a:p>
        </p:txBody>
      </p:sp>
      <p:pic>
        <p:nvPicPr>
          <p:cNvPr id="19531" name="図 6"/>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5892800" y="5889625"/>
            <a:ext cx="11255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32" name="テキスト ボックス 154"/>
          <p:cNvSpPr txBox="1">
            <a:spLocks noChangeArrowheads="1"/>
          </p:cNvSpPr>
          <p:nvPr/>
        </p:nvSpPr>
        <p:spPr bwMode="auto">
          <a:xfrm>
            <a:off x="5951538" y="6361113"/>
            <a:ext cx="1069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三菱自動車工業株式会社</a:t>
            </a:r>
            <a:r>
              <a:rPr lang="en-US" altLang="ja-JP" sz="600" baseline="30000"/>
              <a:t>®</a:t>
            </a:r>
            <a:endParaRPr lang="ja-JP" altLang="en-US" sz="600" baseline="30000"/>
          </a:p>
        </p:txBody>
      </p:sp>
      <p:pic>
        <p:nvPicPr>
          <p:cNvPr id="19533" name="図 7"/>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623888" y="5062538"/>
            <a:ext cx="512762"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34" name="テキスト ボックス 176"/>
          <p:cNvSpPr txBox="1">
            <a:spLocks noChangeArrowheads="1"/>
          </p:cNvSpPr>
          <p:nvPr/>
        </p:nvSpPr>
        <p:spPr bwMode="auto">
          <a:xfrm>
            <a:off x="433388" y="5345113"/>
            <a:ext cx="9525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アサヒビール株式会社</a:t>
            </a:r>
            <a:r>
              <a:rPr lang="en-US" altLang="ja-JP" sz="600" baseline="30000"/>
              <a:t>®</a:t>
            </a:r>
            <a:endParaRPr lang="ja-JP" altLang="en-US" sz="600" baseline="30000"/>
          </a:p>
        </p:txBody>
      </p:sp>
      <p:pic>
        <p:nvPicPr>
          <p:cNvPr id="19535" name="図 8"/>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297113" y="5024438"/>
            <a:ext cx="6207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36" name="テキスト ボックス 176"/>
          <p:cNvSpPr txBox="1">
            <a:spLocks noChangeArrowheads="1"/>
          </p:cNvSpPr>
          <p:nvPr/>
        </p:nvSpPr>
        <p:spPr bwMode="auto">
          <a:xfrm>
            <a:off x="2079625" y="5351463"/>
            <a:ext cx="11001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500"/>
              <a:t>キリンホールディングス株式会社</a:t>
            </a:r>
            <a:r>
              <a:rPr lang="en-US" altLang="ja-JP" sz="500" baseline="30000"/>
              <a:t>®</a:t>
            </a:r>
            <a:endParaRPr lang="ja-JP" altLang="en-US" sz="500" baseline="30000"/>
          </a:p>
        </p:txBody>
      </p:sp>
      <p:pic>
        <p:nvPicPr>
          <p:cNvPr id="19537" name="図 9"/>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3090863" y="5138738"/>
            <a:ext cx="9112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38" name="テキスト ボックス 170"/>
          <p:cNvSpPr txBox="1">
            <a:spLocks noChangeArrowheads="1"/>
          </p:cNvSpPr>
          <p:nvPr/>
        </p:nvSpPr>
        <p:spPr bwMode="auto">
          <a:xfrm>
            <a:off x="3165475" y="5356225"/>
            <a:ext cx="7826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 資生堂</a:t>
            </a:r>
            <a:r>
              <a:rPr lang="en-US" altLang="ja-JP" sz="600" baseline="30000"/>
              <a:t>®</a:t>
            </a:r>
            <a:endParaRPr lang="ja-JP" altLang="en-US" sz="600" baseline="30000"/>
          </a:p>
        </p:txBody>
      </p:sp>
      <p:pic>
        <p:nvPicPr>
          <p:cNvPr id="19539" name="図 10"/>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5053013" y="5021263"/>
            <a:ext cx="6937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0" name="テキスト ボックス 170"/>
          <p:cNvSpPr txBox="1">
            <a:spLocks noChangeArrowheads="1"/>
          </p:cNvSpPr>
          <p:nvPr/>
        </p:nvSpPr>
        <p:spPr bwMode="auto">
          <a:xfrm>
            <a:off x="4919663" y="5367338"/>
            <a:ext cx="106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a:t>
            </a:r>
            <a:r>
              <a:rPr lang="en-US" altLang="ja-JP" sz="600"/>
              <a:t>t</a:t>
            </a:r>
            <a:r>
              <a:rPr lang="ja-JP" altLang="en-US" sz="600"/>
              <a:t>たばこ産業株式会社</a:t>
            </a:r>
            <a:r>
              <a:rPr lang="en-US" altLang="ja-JP" sz="600" baseline="30000"/>
              <a:t>®</a:t>
            </a:r>
            <a:endParaRPr lang="ja-JP" altLang="en-US" sz="600" baseline="30000"/>
          </a:p>
        </p:txBody>
      </p:sp>
      <p:pic>
        <p:nvPicPr>
          <p:cNvPr id="19541" name="図 11"/>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5954713" y="5060950"/>
            <a:ext cx="1093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2" name="テキスト ボックス 170"/>
          <p:cNvSpPr txBox="1">
            <a:spLocks noChangeArrowheads="1"/>
          </p:cNvSpPr>
          <p:nvPr/>
        </p:nvSpPr>
        <p:spPr bwMode="auto">
          <a:xfrm>
            <a:off x="6069013" y="53673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森永乳業株式会社</a:t>
            </a:r>
            <a:r>
              <a:rPr lang="en-US" altLang="ja-JP" sz="600" baseline="30000"/>
              <a:t>®</a:t>
            </a:r>
            <a:endParaRPr lang="ja-JP" altLang="en-US" sz="600" baseline="30000"/>
          </a:p>
        </p:txBody>
      </p:sp>
      <p:pic>
        <p:nvPicPr>
          <p:cNvPr id="19543" name="図 12"/>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7081838" y="5126038"/>
            <a:ext cx="7778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4" name="テキスト ボックス 170"/>
          <p:cNvSpPr txBox="1">
            <a:spLocks noChangeArrowheads="1"/>
          </p:cNvSpPr>
          <p:nvPr/>
        </p:nvSpPr>
        <p:spPr bwMode="auto">
          <a:xfrm>
            <a:off x="7053263" y="5367338"/>
            <a:ext cx="9032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山崎製パン株式会社</a:t>
            </a:r>
            <a:r>
              <a:rPr lang="en-US" altLang="ja-JP" sz="600" baseline="30000"/>
              <a:t>®</a:t>
            </a:r>
            <a:endParaRPr lang="ja-JP" altLang="en-US" sz="600" baseline="30000"/>
          </a:p>
        </p:txBody>
      </p:sp>
      <p:pic>
        <p:nvPicPr>
          <p:cNvPr id="19545" name="図 13"/>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042275" y="4960938"/>
            <a:ext cx="6207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6" name="テキスト ボックス 170"/>
          <p:cNvSpPr txBox="1">
            <a:spLocks noChangeArrowheads="1"/>
          </p:cNvSpPr>
          <p:nvPr/>
        </p:nvSpPr>
        <p:spPr bwMode="auto">
          <a:xfrm>
            <a:off x="7975600" y="5367338"/>
            <a:ext cx="795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ライオン株式会社</a:t>
            </a:r>
            <a:r>
              <a:rPr lang="en-US" altLang="ja-JP" sz="600" baseline="30000"/>
              <a:t>®</a:t>
            </a:r>
            <a:endParaRPr lang="ja-JP" altLang="en-US" sz="600" baseline="30000"/>
          </a:p>
        </p:txBody>
      </p:sp>
      <p:pic>
        <p:nvPicPr>
          <p:cNvPr id="19547" name="図 14"/>
          <p:cNvPicPr>
            <a:picLocks noChangeAspect="1"/>
          </p:cNvPicPr>
          <p:nvPr/>
        </p:nvPicPr>
        <p:blipFill>
          <a:blip r:embed="rId45">
            <a:extLst>
              <a:ext uri="{28A0092B-C50C-407E-A947-70E740481C1C}">
                <a14:useLocalDpi xmlns:a14="http://schemas.microsoft.com/office/drawing/2010/main" val="0"/>
              </a:ext>
            </a:extLst>
          </a:blip>
          <a:srcRect l="62144"/>
          <a:stretch>
            <a:fillRect/>
          </a:stretch>
        </p:blipFill>
        <p:spPr bwMode="auto">
          <a:xfrm>
            <a:off x="3405188" y="1289050"/>
            <a:ext cx="762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8" name="テキスト ボックス 127"/>
          <p:cNvSpPr txBox="1">
            <a:spLocks noChangeArrowheads="1"/>
          </p:cNvSpPr>
          <p:nvPr/>
        </p:nvSpPr>
        <p:spPr bwMode="auto">
          <a:xfrm>
            <a:off x="3395663" y="1670050"/>
            <a:ext cx="7413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京セラ株式会社</a:t>
            </a:r>
            <a:r>
              <a:rPr lang="en-US" altLang="ja-JP" sz="600" baseline="30000"/>
              <a:t>®</a:t>
            </a:r>
            <a:endParaRPr lang="ja-JP" altLang="en-US" sz="600" baseline="30000"/>
          </a:p>
        </p:txBody>
      </p:sp>
      <p:pic>
        <p:nvPicPr>
          <p:cNvPr id="19549" name="図 15"/>
          <p:cNvPicPr>
            <a:picLocks noChangeAspect="1"/>
          </p:cNvPicPr>
          <p:nvPr/>
        </p:nvPicPr>
        <p:blipFill>
          <a:blip r:embed="rId46">
            <a:extLst>
              <a:ext uri="{28A0092B-C50C-407E-A947-70E740481C1C}">
                <a14:useLocalDpi xmlns:a14="http://schemas.microsoft.com/office/drawing/2010/main" val="0"/>
              </a:ext>
            </a:extLst>
          </a:blip>
          <a:srcRect r="52184" b="-14673"/>
          <a:stretch>
            <a:fillRect/>
          </a:stretch>
        </p:blipFill>
        <p:spPr bwMode="auto">
          <a:xfrm>
            <a:off x="5168900" y="1438275"/>
            <a:ext cx="112236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0" name="テキスト ボックス 128"/>
          <p:cNvSpPr txBox="1">
            <a:spLocks noChangeArrowheads="1"/>
          </p:cNvSpPr>
          <p:nvPr/>
        </p:nvSpPr>
        <p:spPr bwMode="auto">
          <a:xfrm>
            <a:off x="5246688" y="1666875"/>
            <a:ext cx="914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新日本製鐵株式会社</a:t>
            </a:r>
            <a:r>
              <a:rPr lang="en-US" altLang="ja-JP" sz="600" baseline="30000"/>
              <a:t>®</a:t>
            </a:r>
            <a:endParaRPr lang="ja-JP" altLang="en-US" sz="600" baseline="30000"/>
          </a:p>
        </p:txBody>
      </p:sp>
      <p:pic>
        <p:nvPicPr>
          <p:cNvPr id="19551" name="図 16"/>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351588" y="1423988"/>
            <a:ext cx="97631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2" name="テキスト ボックス 128"/>
          <p:cNvSpPr txBox="1">
            <a:spLocks noChangeArrowheads="1"/>
          </p:cNvSpPr>
          <p:nvPr/>
        </p:nvSpPr>
        <p:spPr bwMode="auto">
          <a:xfrm>
            <a:off x="6446838" y="1666875"/>
            <a:ext cx="8397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住友化学株式会社</a:t>
            </a:r>
            <a:r>
              <a:rPr lang="en-US" altLang="ja-JP" sz="600" baseline="30000"/>
              <a:t>®</a:t>
            </a:r>
            <a:endParaRPr lang="ja-JP" altLang="en-US" sz="600" baseline="30000"/>
          </a:p>
        </p:txBody>
      </p:sp>
      <p:pic>
        <p:nvPicPr>
          <p:cNvPr id="19553" name="Picture 147"/>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458075" y="1311275"/>
            <a:ext cx="13049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4" name="テキスト ボックス 128"/>
          <p:cNvSpPr txBox="1">
            <a:spLocks noChangeArrowheads="1"/>
          </p:cNvSpPr>
          <p:nvPr/>
        </p:nvSpPr>
        <p:spPr bwMode="auto">
          <a:xfrm>
            <a:off x="7632700" y="166687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大王製紙株式会社</a:t>
            </a:r>
            <a:r>
              <a:rPr lang="en-US" altLang="ja-JP" sz="600" baseline="30000"/>
              <a:t>®</a:t>
            </a:r>
            <a:endParaRPr lang="ja-JP" altLang="en-US" sz="600" baseline="30000"/>
          </a:p>
        </p:txBody>
      </p:sp>
      <p:pic>
        <p:nvPicPr>
          <p:cNvPr id="19555" name="Picture 14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84175" y="1990725"/>
            <a:ext cx="11953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6" name="テキスト ボックス 128"/>
          <p:cNvSpPr txBox="1">
            <a:spLocks noChangeArrowheads="1"/>
          </p:cNvSpPr>
          <p:nvPr/>
        </p:nvSpPr>
        <p:spPr bwMode="auto">
          <a:xfrm>
            <a:off x="454025" y="2184400"/>
            <a:ext cx="915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大日本塗料株式会社</a:t>
            </a:r>
            <a:r>
              <a:rPr lang="en-US" altLang="ja-JP" sz="600" baseline="30000"/>
              <a:t>®</a:t>
            </a:r>
            <a:endParaRPr lang="ja-JP" altLang="en-US" sz="600" baseline="30000"/>
          </a:p>
        </p:txBody>
      </p:sp>
      <p:pic>
        <p:nvPicPr>
          <p:cNvPr id="19557" name="図 17"/>
          <p:cNvPicPr>
            <a:picLocks noChangeAspect="1"/>
          </p:cNvPicPr>
          <p:nvPr/>
        </p:nvPicPr>
        <p:blipFill>
          <a:blip r:embed="rId50">
            <a:extLst>
              <a:ext uri="{28A0092B-C50C-407E-A947-70E740481C1C}">
                <a14:useLocalDpi xmlns:a14="http://schemas.microsoft.com/office/drawing/2010/main" val="0"/>
              </a:ext>
            </a:extLst>
          </a:blip>
          <a:srcRect r="82597"/>
          <a:stretch>
            <a:fillRect/>
          </a:stretch>
        </p:blipFill>
        <p:spPr bwMode="auto">
          <a:xfrm>
            <a:off x="7773988" y="1828800"/>
            <a:ext cx="7127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 name="テキスト ボックス 189"/>
          <p:cNvSpPr txBox="1">
            <a:spLocks noChangeArrowheads="1"/>
          </p:cNvSpPr>
          <p:nvPr/>
        </p:nvSpPr>
        <p:spPr bwMode="auto">
          <a:xfrm>
            <a:off x="7648575" y="2195513"/>
            <a:ext cx="822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日本ゴア株式会社</a:t>
            </a:r>
            <a:r>
              <a:rPr lang="en-US" altLang="ja-JP" sz="600" baseline="30000"/>
              <a:t>®</a:t>
            </a:r>
            <a:endParaRPr lang="ja-JP" altLang="en-US" sz="600" baseline="30000"/>
          </a:p>
        </p:txBody>
      </p:sp>
      <p:pic>
        <p:nvPicPr>
          <p:cNvPr id="19559"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47663" y="2452688"/>
            <a:ext cx="9048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0" name="テキスト ボックス 189"/>
          <p:cNvSpPr txBox="1">
            <a:spLocks noChangeArrowheads="1"/>
          </p:cNvSpPr>
          <p:nvPr/>
        </p:nvSpPr>
        <p:spPr bwMode="auto">
          <a:xfrm>
            <a:off x="376238" y="2697163"/>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株式会社日本触媒</a:t>
            </a:r>
            <a:r>
              <a:rPr lang="en-US" altLang="ja-JP" sz="600" baseline="30000"/>
              <a:t>®</a:t>
            </a:r>
            <a:endParaRPr lang="ja-JP" altLang="en-US" sz="600" baseline="30000"/>
          </a:p>
        </p:txBody>
      </p:sp>
      <p:pic>
        <p:nvPicPr>
          <p:cNvPr id="19561" name="Picture 15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312863" y="2454275"/>
            <a:ext cx="10207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2" name="テキスト ボックス 189"/>
          <p:cNvSpPr txBox="1">
            <a:spLocks noChangeArrowheads="1"/>
          </p:cNvSpPr>
          <p:nvPr/>
        </p:nvSpPr>
        <p:spPr bwMode="auto">
          <a:xfrm>
            <a:off x="1336675" y="2700338"/>
            <a:ext cx="993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日本電気硝子株式会社</a:t>
            </a:r>
            <a:r>
              <a:rPr lang="en-US" altLang="ja-JP" sz="600" baseline="30000"/>
              <a:t>®</a:t>
            </a:r>
            <a:endParaRPr lang="ja-JP" altLang="en-US" sz="600" baseline="30000"/>
          </a:p>
        </p:txBody>
      </p:sp>
      <p:pic>
        <p:nvPicPr>
          <p:cNvPr id="19563" name="Picture 15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651625" y="1947863"/>
            <a:ext cx="8540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4" name="テキスト ボックス 131"/>
          <p:cNvSpPr txBox="1">
            <a:spLocks noChangeArrowheads="1"/>
          </p:cNvSpPr>
          <p:nvPr/>
        </p:nvSpPr>
        <p:spPr bwMode="auto">
          <a:xfrm>
            <a:off x="5438775" y="2181225"/>
            <a:ext cx="9937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日産化学工業株式会社</a:t>
            </a:r>
            <a:r>
              <a:rPr lang="en-US" altLang="ja-JP" sz="600" baseline="30000"/>
              <a:t>®</a:t>
            </a:r>
            <a:endParaRPr lang="ja-JP" altLang="en-US" sz="600" baseline="30000"/>
          </a:p>
        </p:txBody>
      </p:sp>
      <p:pic>
        <p:nvPicPr>
          <p:cNvPr id="19565" name="Picture 15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311775" y="1939925"/>
            <a:ext cx="1193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6" name="テキスト ボックス 131"/>
          <p:cNvSpPr txBox="1">
            <a:spLocks noChangeArrowheads="1"/>
          </p:cNvSpPr>
          <p:nvPr/>
        </p:nvSpPr>
        <p:spPr bwMode="auto">
          <a:xfrm>
            <a:off x="6632575" y="2187575"/>
            <a:ext cx="889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日本ガイシ株式会社</a:t>
            </a:r>
            <a:r>
              <a:rPr lang="en-US" altLang="ja-JP" sz="600" baseline="30000"/>
              <a:t>®</a:t>
            </a:r>
            <a:endParaRPr lang="ja-JP" altLang="en-US" sz="600" baseline="30000"/>
          </a:p>
        </p:txBody>
      </p:sp>
      <p:pic>
        <p:nvPicPr>
          <p:cNvPr id="19567" name="Picture 15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589838" y="2509838"/>
            <a:ext cx="11112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8" name="テキスト ボックス 131"/>
          <p:cNvSpPr txBox="1">
            <a:spLocks noChangeArrowheads="1"/>
          </p:cNvSpPr>
          <p:nvPr/>
        </p:nvSpPr>
        <p:spPr bwMode="auto">
          <a:xfrm>
            <a:off x="7670800" y="2689225"/>
            <a:ext cx="10715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ナカシマプロペラ株式会社</a:t>
            </a:r>
            <a:r>
              <a:rPr lang="en-US" altLang="ja-JP" sz="600" baseline="30000"/>
              <a:t>®</a:t>
            </a:r>
            <a:endParaRPr lang="ja-JP" altLang="en-US" sz="600" baseline="30000"/>
          </a:p>
        </p:txBody>
      </p:sp>
      <p:pic>
        <p:nvPicPr>
          <p:cNvPr id="19569" name="Picture 15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23863" y="3187700"/>
            <a:ext cx="9286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70" name="テキスト ボックス 189"/>
          <p:cNvSpPr txBox="1">
            <a:spLocks noChangeArrowheads="1"/>
          </p:cNvSpPr>
          <p:nvPr/>
        </p:nvSpPr>
        <p:spPr bwMode="auto">
          <a:xfrm>
            <a:off x="473075" y="3475038"/>
            <a:ext cx="10239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アステラス製薬株式会社</a:t>
            </a:r>
            <a:r>
              <a:rPr lang="en-US" altLang="ja-JP" sz="600" baseline="30000"/>
              <a:t>®</a:t>
            </a:r>
            <a:endParaRPr lang="ja-JP" altLang="en-US" sz="600" baseline="30000"/>
          </a:p>
        </p:txBody>
      </p:sp>
      <p:pic>
        <p:nvPicPr>
          <p:cNvPr id="19571" name="Picture 15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576388" y="3136900"/>
            <a:ext cx="11668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72" name="テキスト ボックス 189"/>
          <p:cNvSpPr txBox="1">
            <a:spLocks noChangeArrowheads="1"/>
          </p:cNvSpPr>
          <p:nvPr/>
        </p:nvSpPr>
        <p:spPr bwMode="auto">
          <a:xfrm>
            <a:off x="1598613" y="3475038"/>
            <a:ext cx="9937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アストラゼネカ株式会社</a:t>
            </a:r>
            <a:r>
              <a:rPr lang="en-US" altLang="ja-JP" sz="600" baseline="30000"/>
              <a:t>®</a:t>
            </a:r>
            <a:endParaRPr lang="ja-JP" altLang="en-US" sz="600" baseline="30000"/>
          </a:p>
        </p:txBody>
      </p:sp>
      <p:pic>
        <p:nvPicPr>
          <p:cNvPr id="19573" name="Picture 15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781300" y="3248025"/>
            <a:ext cx="12731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74" name="テキスト ボックス 189"/>
          <p:cNvSpPr txBox="1">
            <a:spLocks noChangeArrowheads="1"/>
          </p:cNvSpPr>
          <p:nvPr/>
        </p:nvSpPr>
        <p:spPr bwMode="auto">
          <a:xfrm>
            <a:off x="3019425" y="3475038"/>
            <a:ext cx="8143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エーザイ株式会社</a:t>
            </a:r>
            <a:r>
              <a:rPr lang="en-US" altLang="ja-JP" sz="600" baseline="30000"/>
              <a:t>®</a:t>
            </a:r>
            <a:endParaRPr lang="ja-JP" altLang="en-US" sz="600" baseline="30000"/>
          </a:p>
        </p:txBody>
      </p:sp>
      <p:pic>
        <p:nvPicPr>
          <p:cNvPr id="19575" name="Picture 15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132263" y="3168650"/>
            <a:ext cx="11652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76" name="テキスト ボックス 189"/>
          <p:cNvSpPr txBox="1">
            <a:spLocks noChangeArrowheads="1"/>
          </p:cNvSpPr>
          <p:nvPr/>
        </p:nvSpPr>
        <p:spPr bwMode="auto">
          <a:xfrm>
            <a:off x="4370388" y="3475038"/>
            <a:ext cx="8397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大塚製薬株式会社</a:t>
            </a:r>
            <a:r>
              <a:rPr lang="en-US" altLang="ja-JP" sz="600" baseline="30000"/>
              <a:t>®</a:t>
            </a:r>
            <a:endParaRPr lang="ja-JP" altLang="en-US" sz="600" baseline="30000"/>
          </a:p>
        </p:txBody>
      </p:sp>
      <p:pic>
        <p:nvPicPr>
          <p:cNvPr id="19577" name="Picture 15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348538" y="3219450"/>
            <a:ext cx="14462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78" name="テキスト ボックス 151"/>
          <p:cNvSpPr txBox="1">
            <a:spLocks noChangeArrowheads="1"/>
          </p:cNvSpPr>
          <p:nvPr/>
        </p:nvSpPr>
        <p:spPr bwMode="auto">
          <a:xfrm>
            <a:off x="7673975" y="3476625"/>
            <a:ext cx="8397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小林製薬株式会社</a:t>
            </a:r>
            <a:r>
              <a:rPr lang="en-US" altLang="ja-JP" sz="600" baseline="30000"/>
              <a:t>®</a:t>
            </a:r>
            <a:endParaRPr lang="ja-JP" altLang="en-US" sz="600" baseline="30000"/>
          </a:p>
        </p:txBody>
      </p:sp>
      <p:pic>
        <p:nvPicPr>
          <p:cNvPr id="19579" name="Picture 16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371850" y="3686175"/>
            <a:ext cx="901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80" name="テキスト ボックス 159"/>
          <p:cNvSpPr txBox="1">
            <a:spLocks noChangeArrowheads="1"/>
          </p:cNvSpPr>
          <p:nvPr/>
        </p:nvSpPr>
        <p:spPr bwMode="auto">
          <a:xfrm>
            <a:off x="3436938" y="390842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大正製薬株式会社</a:t>
            </a:r>
            <a:r>
              <a:rPr lang="en-US" altLang="ja-JP" sz="600" baseline="30000"/>
              <a:t>®</a:t>
            </a:r>
            <a:endParaRPr lang="ja-JP" altLang="en-US" sz="600" baseline="30000"/>
          </a:p>
        </p:txBody>
      </p:sp>
      <p:pic>
        <p:nvPicPr>
          <p:cNvPr id="19581" name="Picture 161"/>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68838" y="3686175"/>
            <a:ext cx="8588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82" name="テキスト ボックス 159"/>
          <p:cNvSpPr txBox="1">
            <a:spLocks noChangeArrowheads="1"/>
          </p:cNvSpPr>
          <p:nvPr/>
        </p:nvSpPr>
        <p:spPr bwMode="auto">
          <a:xfrm>
            <a:off x="4679950" y="3908425"/>
            <a:ext cx="993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大鵬薬品工業株式会社</a:t>
            </a:r>
            <a:r>
              <a:rPr lang="en-US" altLang="ja-JP" sz="600" baseline="30000"/>
              <a:t>®</a:t>
            </a:r>
            <a:endParaRPr lang="ja-JP" altLang="en-US" sz="600" baseline="30000"/>
          </a:p>
        </p:txBody>
      </p:sp>
      <p:pic>
        <p:nvPicPr>
          <p:cNvPr id="19583" name="Picture 16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940425" y="3702050"/>
            <a:ext cx="571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84" name="テキスト ボックス 159"/>
          <p:cNvSpPr txBox="1">
            <a:spLocks noChangeArrowheads="1"/>
          </p:cNvSpPr>
          <p:nvPr/>
        </p:nvSpPr>
        <p:spPr bwMode="auto">
          <a:xfrm>
            <a:off x="5773738" y="3908425"/>
            <a:ext cx="9302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タカラバイオ株式会社</a:t>
            </a:r>
            <a:r>
              <a:rPr lang="en-US" altLang="ja-JP" sz="600" baseline="30000"/>
              <a:t>®</a:t>
            </a:r>
            <a:endParaRPr lang="ja-JP" altLang="en-US" sz="600" baseline="30000"/>
          </a:p>
        </p:txBody>
      </p:sp>
      <p:pic>
        <p:nvPicPr>
          <p:cNvPr id="19585" name="Picture 163"/>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530475" y="4198938"/>
            <a:ext cx="16430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86" name="テキスト ボックス 159"/>
          <p:cNvSpPr txBox="1">
            <a:spLocks noChangeArrowheads="1"/>
          </p:cNvSpPr>
          <p:nvPr/>
        </p:nvSpPr>
        <p:spPr bwMode="auto">
          <a:xfrm>
            <a:off x="2743200" y="4394200"/>
            <a:ext cx="11255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ナカシマメディカル株式会社</a:t>
            </a:r>
            <a:r>
              <a:rPr lang="en-US" altLang="ja-JP" sz="600" baseline="30000"/>
              <a:t>®</a:t>
            </a:r>
            <a:endParaRPr lang="ja-JP" altLang="en-US" sz="600" baseline="30000"/>
          </a:p>
        </p:txBody>
      </p:sp>
      <p:pic>
        <p:nvPicPr>
          <p:cNvPr id="19587" name="Picture 170"/>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332288" y="4191000"/>
            <a:ext cx="1671637"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88" name="テキスト ボックス 159"/>
          <p:cNvSpPr txBox="1">
            <a:spLocks noChangeArrowheads="1"/>
          </p:cNvSpPr>
          <p:nvPr/>
        </p:nvSpPr>
        <p:spPr bwMode="auto">
          <a:xfrm>
            <a:off x="4603750" y="4394200"/>
            <a:ext cx="11906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ノバルティスファーマ株式会社</a:t>
            </a:r>
            <a:r>
              <a:rPr lang="en-US" altLang="ja-JP" sz="600" baseline="30000"/>
              <a:t>®</a:t>
            </a:r>
            <a:endParaRPr lang="ja-JP" altLang="en-US" sz="600" baseline="30000"/>
          </a:p>
        </p:txBody>
      </p:sp>
      <p:pic>
        <p:nvPicPr>
          <p:cNvPr id="19589" name="Picture 172"/>
          <p:cNvPicPr>
            <a:picLocks noChangeAspect="1" noChangeArrowheads="1"/>
          </p:cNvPicPr>
          <p:nvPr/>
        </p:nvPicPr>
        <p:blipFill>
          <a:blip r:embed="rId6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3075" y="4146550"/>
            <a:ext cx="9366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90" name="テキスト ボックス 154"/>
          <p:cNvSpPr txBox="1">
            <a:spLocks noChangeArrowheads="1"/>
          </p:cNvSpPr>
          <p:nvPr/>
        </p:nvSpPr>
        <p:spPr bwMode="auto">
          <a:xfrm>
            <a:off x="6753225" y="4395788"/>
            <a:ext cx="8747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a:t>ロート製薬株式会社</a:t>
            </a:r>
            <a:r>
              <a:rPr lang="en-US" altLang="ja-JP" sz="600" baseline="30000"/>
              <a:t>®</a:t>
            </a:r>
            <a:endParaRPr lang="ja-JP" altLang="en-US" sz="600" baseline="30000"/>
          </a:p>
        </p:txBody>
      </p:sp>
      <p:pic>
        <p:nvPicPr>
          <p:cNvPr id="19591" name="Picture 173"/>
          <p:cNvPicPr>
            <a:picLocks noChangeAspect="1" noChangeArrowheads="1"/>
          </p:cNvPicPr>
          <p:nvPr/>
        </p:nvPicPr>
        <p:blipFill>
          <a:blip r:embed="rId67">
            <a:extLst>
              <a:ext uri="{28A0092B-C50C-407E-A947-70E740481C1C}">
                <a14:useLocalDpi xmlns:a14="http://schemas.microsoft.com/office/drawing/2010/main" val="0"/>
              </a:ext>
            </a:extLst>
          </a:blip>
          <a:srcRect r="25212"/>
          <a:stretch>
            <a:fillRect/>
          </a:stretch>
        </p:blipFill>
        <p:spPr bwMode="auto">
          <a:xfrm>
            <a:off x="7727950" y="4149725"/>
            <a:ext cx="7858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92" name="テキスト ボックス 154"/>
          <p:cNvSpPr txBox="1">
            <a:spLocks noChangeArrowheads="1"/>
          </p:cNvSpPr>
          <p:nvPr/>
        </p:nvSpPr>
        <p:spPr bwMode="auto">
          <a:xfrm>
            <a:off x="7751763" y="4395788"/>
            <a:ext cx="7032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600"/>
              <a:t>MSD</a:t>
            </a:r>
            <a:r>
              <a:rPr lang="ja-JP" altLang="en-US" sz="600"/>
              <a:t>株式会社</a:t>
            </a:r>
            <a:r>
              <a:rPr lang="en-US" altLang="ja-JP" sz="600" baseline="30000"/>
              <a:t>®</a:t>
            </a:r>
            <a:endParaRPr lang="ja-JP" altLang="en-US" sz="600" baseline="30000"/>
          </a:p>
        </p:txBody>
      </p:sp>
    </p:spTree>
    <p:extLst>
      <p:ext uri="{BB962C8B-B14F-4D97-AF65-F5344CB8AC3E}">
        <p14:creationId xmlns:p14="http://schemas.microsoft.com/office/powerpoint/2010/main" val="30377553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岡山大学工学部を体験しよう</a:t>
            </a:r>
          </a:p>
        </p:txBody>
      </p:sp>
      <p:sp>
        <p:nvSpPr>
          <p:cNvPr id="51202" name="コンテンツ プレースホルダ 4"/>
          <p:cNvSpPr>
            <a:spLocks noGrp="1"/>
          </p:cNvSpPr>
          <p:nvPr>
            <p:ph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オープンキャンパス</a:t>
            </a:r>
          </a:p>
          <a:p>
            <a:pPr marL="358775" lvl="1" eaLnBrk="1" hangingPunct="1"/>
            <a:r>
              <a:rPr lang="ja-JP" altLang="en-US" sz="2000" dirty="0">
                <a:solidFill>
                  <a:srgbClr val="404040"/>
                </a:solidFill>
                <a:latin typeface="Calibri" charset="0"/>
                <a:ea typeface="ＭＳ Ｐゴシック" charset="0"/>
              </a:rPr>
              <a:t>模擬講義や実験見学など「見て」「触れて」「知る」をコンセプトにした「体験入学」です </a:t>
            </a:r>
          </a:p>
          <a:p>
            <a:pPr lvl="2" eaLnBrk="1" hangingPunct="1">
              <a:spcAft>
                <a:spcPct val="50000"/>
              </a:spcAft>
              <a:buFont typeface="Wingdings" charset="0"/>
              <a:buNone/>
            </a:pPr>
            <a:r>
              <a:rPr lang="ja-JP" altLang="en-US" sz="1800" dirty="0">
                <a:solidFill>
                  <a:srgbClr val="0066FF"/>
                </a:solidFill>
                <a:latin typeface="Calibri" charset="0"/>
                <a:ea typeface="ＭＳ Ｐゴシック" charset="0"/>
              </a:rPr>
              <a:t>例年８月第１週末に実施</a:t>
            </a:r>
            <a:r>
              <a:rPr lang="ja-JP" altLang="en-US" sz="2800" dirty="0">
                <a:solidFill>
                  <a:srgbClr val="FF0000"/>
                </a:solidFill>
                <a:latin typeface="ＭＳ Ｐゴシック" charset="0"/>
                <a:ea typeface="ＭＳ Ｐゴシック" charset="0"/>
              </a:rPr>
              <a:t>（</a:t>
            </a:r>
            <a:r>
              <a:rPr lang="en-US" altLang="ja-JP" sz="4400" dirty="0" smtClean="0">
                <a:solidFill>
                  <a:srgbClr val="FF0000"/>
                </a:solidFill>
                <a:latin typeface="ＭＳ Ｐゴシック" charset="0"/>
                <a:ea typeface="ＭＳ Ｐゴシック" charset="0"/>
              </a:rPr>
              <a:t>2012</a:t>
            </a:r>
            <a:r>
              <a:rPr lang="ja-JP" altLang="en-US" sz="4400" dirty="0" smtClean="0">
                <a:solidFill>
                  <a:srgbClr val="FF0000"/>
                </a:solidFill>
                <a:latin typeface="ＭＳ Ｐゴシック" charset="0"/>
                <a:ea typeface="ＭＳ Ｐゴシック" charset="0"/>
              </a:rPr>
              <a:t>年</a:t>
            </a:r>
            <a:r>
              <a:rPr lang="en-US" altLang="ja-JP" sz="4400" dirty="0">
                <a:solidFill>
                  <a:srgbClr val="FF0000"/>
                </a:solidFill>
                <a:latin typeface="ＭＳ Ｐゴシック" charset="0"/>
                <a:ea typeface="ＭＳ Ｐゴシック" charset="0"/>
              </a:rPr>
              <a:t>8</a:t>
            </a:r>
            <a:r>
              <a:rPr lang="ja-JP" altLang="en-US" sz="4400" dirty="0" smtClean="0">
                <a:solidFill>
                  <a:srgbClr val="FF0000"/>
                </a:solidFill>
                <a:latin typeface="ＭＳ Ｐゴシック" charset="0"/>
                <a:ea typeface="ＭＳ Ｐゴシック" charset="0"/>
              </a:rPr>
              <a:t>月</a:t>
            </a:r>
            <a:r>
              <a:rPr lang="en-US" altLang="ja-JP" sz="4400" dirty="0" smtClean="0">
                <a:solidFill>
                  <a:srgbClr val="FF0000"/>
                </a:solidFill>
                <a:latin typeface="ＭＳ Ｐゴシック" charset="0"/>
                <a:ea typeface="ＭＳ Ｐゴシック" charset="0"/>
              </a:rPr>
              <a:t>3</a:t>
            </a:r>
            <a:r>
              <a:rPr lang="ja-JP" altLang="en-US" sz="4400" dirty="0" smtClean="0">
                <a:solidFill>
                  <a:srgbClr val="FF0000"/>
                </a:solidFill>
                <a:latin typeface="ＭＳ Ｐゴシック" charset="0"/>
                <a:ea typeface="ＭＳ Ｐゴシック" charset="0"/>
              </a:rPr>
              <a:t>日，</a:t>
            </a:r>
            <a:r>
              <a:rPr lang="en-US" altLang="ja-JP" sz="4400" dirty="0" smtClean="0">
                <a:solidFill>
                  <a:srgbClr val="FF0000"/>
                </a:solidFill>
                <a:latin typeface="ＭＳ Ｐゴシック" charset="0"/>
                <a:ea typeface="ＭＳ Ｐゴシック" charset="0"/>
              </a:rPr>
              <a:t>4</a:t>
            </a:r>
            <a:r>
              <a:rPr lang="ja-JP" altLang="en-US" sz="4400" dirty="0" smtClean="0">
                <a:solidFill>
                  <a:srgbClr val="FF0000"/>
                </a:solidFill>
                <a:latin typeface="ＭＳ Ｐゴシック" charset="0"/>
                <a:ea typeface="ＭＳ Ｐゴシック" charset="0"/>
              </a:rPr>
              <a:t>日</a:t>
            </a:r>
            <a:r>
              <a:rPr lang="ja-JP" altLang="en-US" sz="2800" dirty="0">
                <a:solidFill>
                  <a:srgbClr val="FF0000"/>
                </a:solidFill>
                <a:latin typeface="ＭＳ Ｐゴシック" charset="0"/>
                <a:ea typeface="ＭＳ Ｐゴシック" charset="0"/>
              </a:rPr>
              <a:t>）</a:t>
            </a:r>
          </a:p>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岡山大学工学部ウェブサイト</a:t>
            </a:r>
          </a:p>
          <a:p>
            <a:pPr marL="358775" lvl="1" eaLnBrk="1" hangingPunct="1"/>
            <a:r>
              <a:rPr lang="en-US" altLang="ja-JP" sz="2000" dirty="0">
                <a:solidFill>
                  <a:srgbClr val="0066FF"/>
                </a:solidFill>
                <a:latin typeface="Calibri" charset="0"/>
                <a:ea typeface="ＭＳ Ｐゴシック" charset="0"/>
              </a:rPr>
              <a:t>http://</a:t>
            </a:r>
            <a:r>
              <a:rPr lang="en-US" altLang="ja-JP" sz="2000" dirty="0" err="1">
                <a:solidFill>
                  <a:srgbClr val="0066FF"/>
                </a:solidFill>
                <a:latin typeface="Calibri" charset="0"/>
                <a:ea typeface="ＭＳ Ｐゴシック" charset="0"/>
              </a:rPr>
              <a:t>www.eng.okayama-u.ac.jp</a:t>
            </a:r>
            <a:r>
              <a:rPr lang="en-US" altLang="ja-JP" sz="2000" dirty="0">
                <a:solidFill>
                  <a:srgbClr val="0066FF"/>
                </a:solidFill>
                <a:latin typeface="Calibri" charset="0"/>
                <a:ea typeface="ＭＳ Ｐゴシック" charset="0"/>
              </a:rPr>
              <a:t>/</a:t>
            </a:r>
          </a:p>
          <a:p>
            <a:pPr marL="358775" lvl="1" eaLnBrk="1" hangingPunct="1">
              <a:buFont typeface="Wingdings" charset="0"/>
              <a:buNone/>
            </a:pPr>
            <a:r>
              <a:rPr lang="ja-JP" altLang="en-US" sz="2000" dirty="0">
                <a:solidFill>
                  <a:srgbClr val="404040"/>
                </a:solidFill>
                <a:latin typeface="Calibri" charset="0"/>
                <a:ea typeface="ＭＳ Ｐゴシック" charset="0"/>
              </a:rPr>
              <a:t>　　各学科へのリンク</a:t>
            </a:r>
          </a:p>
          <a:p>
            <a:pPr marL="358775" lvl="1" eaLnBrk="1" hangingPunct="1">
              <a:buFont typeface="Wingdings" charset="0"/>
              <a:buNone/>
            </a:pPr>
            <a:r>
              <a:rPr lang="ja-JP" altLang="en-US" sz="2000" dirty="0">
                <a:solidFill>
                  <a:srgbClr val="404040"/>
                </a:solidFill>
                <a:latin typeface="Calibri" charset="0"/>
                <a:ea typeface="ＭＳ Ｐゴシック" charset="0"/>
              </a:rPr>
              <a:t>　　工学部紹介映像など</a:t>
            </a:r>
          </a:p>
          <a:p>
            <a:pPr eaLnBrk="1" hangingPunct="1">
              <a:buFont typeface="Wingdings" charset="0"/>
              <a:buNone/>
            </a:pPr>
            <a:endParaRPr lang="ja-JP" altLang="en-US" dirty="0">
              <a:solidFill>
                <a:srgbClr val="000000"/>
              </a:solidFill>
              <a:latin typeface="Calibri" charset="0"/>
              <a:ea typeface="ＭＳ Ｐゴシック" charset="0"/>
              <a:cs typeface="ＭＳ Ｐゴシック" charset="0"/>
            </a:endParaRPr>
          </a:p>
        </p:txBody>
      </p:sp>
      <p:pic>
        <p:nvPicPr>
          <p:cNvPr id="3" name="図 2"/>
          <p:cNvPicPr>
            <a:picLocks noChangeAspect="1"/>
          </p:cNvPicPr>
          <p:nvPr/>
        </p:nvPicPr>
        <p:blipFill>
          <a:blip r:embed="rId3"/>
          <a:stretch>
            <a:fillRect/>
          </a:stretch>
        </p:blipFill>
        <p:spPr>
          <a:xfrm>
            <a:off x="4546600" y="3784308"/>
            <a:ext cx="4597400" cy="3175291"/>
          </a:xfrm>
          <a:prstGeom prst="rect">
            <a:avLst/>
          </a:prstGeom>
        </p:spPr>
      </p:pic>
    </p:spTree>
    <p:extLst>
      <p:ext uri="{BB962C8B-B14F-4D97-AF65-F5344CB8AC3E}">
        <p14:creationId xmlns:p14="http://schemas.microsoft.com/office/powerpoint/2010/main" val="33474369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参考資料</a:t>
            </a:r>
          </a:p>
        </p:txBody>
      </p:sp>
    </p:spTree>
    <p:extLst>
      <p:ext uri="{BB962C8B-B14F-4D97-AF65-F5344CB8AC3E}">
        <p14:creationId xmlns:p14="http://schemas.microsoft.com/office/powerpoint/2010/main" val="38987458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工学部卒業生の就職先</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Aft>
                <a:spcPct val="50000"/>
              </a:spcAft>
              <a:defRPr/>
            </a:pPr>
            <a:r>
              <a:rPr lang="ja-JP" altLang="en-US" sz="2800" smtClean="0"/>
              <a:t>就職先の業種に対して学科の専門性は多少関係</a:t>
            </a:r>
          </a:p>
          <a:p>
            <a:pPr eaLnBrk="1" hangingPunct="1">
              <a:defRPr/>
            </a:pPr>
            <a:r>
              <a:rPr lang="ja-JP" altLang="en-US" sz="2800" smtClean="0"/>
              <a:t>学科を問わずあらゆる業種の企業に就職</a:t>
            </a:r>
          </a:p>
          <a:p>
            <a:pPr lvl="1" eaLnBrk="1" hangingPunct="1">
              <a:defRPr/>
            </a:pPr>
            <a:r>
              <a:rPr lang="ja-JP" altLang="en-US" sz="2000" smtClean="0"/>
              <a:t>新技術の研究開発には，さまざまな分野の英知が必要</a:t>
            </a:r>
          </a:p>
          <a:p>
            <a:pPr lvl="1" eaLnBrk="1" hangingPunct="1">
              <a:defRPr/>
            </a:pPr>
            <a:r>
              <a:rPr lang="ja-JP" altLang="en-US" sz="2000" smtClean="0"/>
              <a:t>仕事ではチームワークが重要</a:t>
            </a:r>
          </a:p>
        </p:txBody>
      </p:sp>
      <p:pic>
        <p:nvPicPr>
          <p:cNvPr id="49155" name="Picture 6" descr="MCj039852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5" y="4405313"/>
            <a:ext cx="241458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6" name="Object 8"/>
          <p:cNvGraphicFramePr>
            <a:graphicFrameLocks noChangeAspect="1"/>
          </p:cNvGraphicFramePr>
          <p:nvPr/>
        </p:nvGraphicFramePr>
        <p:xfrm>
          <a:off x="5003800" y="3930650"/>
          <a:ext cx="1878013" cy="2073275"/>
        </p:xfrm>
        <a:graphic>
          <a:graphicData uri="http://schemas.openxmlformats.org/presentationml/2006/ole">
            <mc:AlternateContent xmlns:mc="http://schemas.openxmlformats.org/markup-compatibility/2006">
              <mc:Choice xmlns:v="urn:schemas-microsoft-com:vml" Requires="v">
                <p:oleObj spid="_x0000_s50206" name="Visio" r:id="rId5" imgW="1016000" imgH="1130300" progId="Visio.Drawing.11">
                  <p:embed/>
                </p:oleObj>
              </mc:Choice>
              <mc:Fallback>
                <p:oleObj name="Visio" r:id="rId5" imgW="1016000" imgH="113030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3930650"/>
                        <a:ext cx="187801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157" name="AutoShape 9"/>
          <p:cNvSpPr>
            <a:spLocks/>
          </p:cNvSpPr>
          <p:nvPr/>
        </p:nvSpPr>
        <p:spPr bwMode="auto">
          <a:xfrm>
            <a:off x="1824038" y="5815013"/>
            <a:ext cx="914400" cy="381000"/>
          </a:xfrm>
          <a:prstGeom prst="borderCallout2">
            <a:avLst>
              <a:gd name="adj1" fmla="val 30000"/>
              <a:gd name="adj2" fmla="val -8333"/>
              <a:gd name="adj3" fmla="val 30000"/>
              <a:gd name="adj4" fmla="val -21528"/>
              <a:gd name="adj5" fmla="val -52500"/>
              <a:gd name="adj6" fmla="val -34898"/>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タイヤ</a:t>
            </a:r>
          </a:p>
        </p:txBody>
      </p:sp>
      <p:sp>
        <p:nvSpPr>
          <p:cNvPr id="49158" name="AutoShape 10"/>
          <p:cNvSpPr>
            <a:spLocks/>
          </p:cNvSpPr>
          <p:nvPr/>
        </p:nvSpPr>
        <p:spPr bwMode="auto">
          <a:xfrm>
            <a:off x="3789363" y="4416425"/>
            <a:ext cx="1028700" cy="638175"/>
          </a:xfrm>
          <a:prstGeom prst="borderCallout2">
            <a:avLst>
              <a:gd name="adj1" fmla="val 17912"/>
              <a:gd name="adj2" fmla="val -7407"/>
              <a:gd name="adj3" fmla="val 17912"/>
              <a:gd name="adj4" fmla="val -38426"/>
              <a:gd name="adj5" fmla="val 35819"/>
              <a:gd name="adj6" fmla="val -76079"/>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カーナビ　（ＧＰＳ） </a:t>
            </a:r>
          </a:p>
        </p:txBody>
      </p:sp>
      <p:sp>
        <p:nvSpPr>
          <p:cNvPr id="49159" name="AutoShape 11"/>
          <p:cNvSpPr>
            <a:spLocks/>
          </p:cNvSpPr>
          <p:nvPr/>
        </p:nvSpPr>
        <p:spPr bwMode="auto">
          <a:xfrm>
            <a:off x="3132138" y="5759450"/>
            <a:ext cx="630237" cy="381000"/>
          </a:xfrm>
          <a:prstGeom prst="borderCallout2">
            <a:avLst>
              <a:gd name="adj1" fmla="val 30000"/>
              <a:gd name="adj2" fmla="val -12093"/>
              <a:gd name="adj3" fmla="val 30000"/>
              <a:gd name="adj4" fmla="val -39546"/>
              <a:gd name="adj5" fmla="val -67500"/>
              <a:gd name="adj6" fmla="val -67505"/>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ＡＴ</a:t>
            </a:r>
          </a:p>
        </p:txBody>
      </p:sp>
      <p:sp>
        <p:nvSpPr>
          <p:cNvPr id="49160" name="AutoShape 12"/>
          <p:cNvSpPr>
            <a:spLocks/>
          </p:cNvSpPr>
          <p:nvPr/>
        </p:nvSpPr>
        <p:spPr bwMode="auto">
          <a:xfrm>
            <a:off x="2305050" y="3775075"/>
            <a:ext cx="1385888" cy="638175"/>
          </a:xfrm>
          <a:prstGeom prst="borderCallout2">
            <a:avLst>
              <a:gd name="adj1" fmla="val 17912"/>
              <a:gd name="adj2" fmla="val -5500"/>
              <a:gd name="adj3" fmla="val 17912"/>
              <a:gd name="adj4" fmla="val -21995"/>
              <a:gd name="adj5" fmla="val 96269"/>
              <a:gd name="adj6" fmla="val -38944"/>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バイオ燃料・燃料電池</a:t>
            </a:r>
          </a:p>
        </p:txBody>
      </p:sp>
      <p:sp>
        <p:nvSpPr>
          <p:cNvPr id="49161" name="AutoShape 13"/>
          <p:cNvSpPr>
            <a:spLocks/>
          </p:cNvSpPr>
          <p:nvPr/>
        </p:nvSpPr>
        <p:spPr bwMode="auto">
          <a:xfrm>
            <a:off x="3903663" y="5818188"/>
            <a:ext cx="1343025" cy="381000"/>
          </a:xfrm>
          <a:prstGeom prst="borderCallout2">
            <a:avLst>
              <a:gd name="adj1" fmla="val 30000"/>
              <a:gd name="adj2" fmla="val 105676"/>
              <a:gd name="adj3" fmla="val 30000"/>
              <a:gd name="adj4" fmla="val 117023"/>
              <a:gd name="adj5" fmla="val -75000"/>
              <a:gd name="adj6" fmla="val 131204"/>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軽量ボディ</a:t>
            </a:r>
          </a:p>
        </p:txBody>
      </p:sp>
      <p:sp>
        <p:nvSpPr>
          <p:cNvPr id="49162" name="AutoShape 14"/>
          <p:cNvSpPr>
            <a:spLocks/>
          </p:cNvSpPr>
          <p:nvPr/>
        </p:nvSpPr>
        <p:spPr bwMode="auto">
          <a:xfrm>
            <a:off x="6527800" y="5776913"/>
            <a:ext cx="800100" cy="381000"/>
          </a:xfrm>
          <a:prstGeom prst="borderCallout2">
            <a:avLst>
              <a:gd name="adj1" fmla="val 30000"/>
              <a:gd name="adj2" fmla="val -9523"/>
              <a:gd name="adj3" fmla="val 30000"/>
              <a:gd name="adj4" fmla="val -26389"/>
              <a:gd name="adj5" fmla="val -78750"/>
              <a:gd name="adj6" fmla="val -4861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ＣＰＵ</a:t>
            </a:r>
          </a:p>
        </p:txBody>
      </p:sp>
      <p:sp>
        <p:nvSpPr>
          <p:cNvPr id="49163" name="AutoShape 15"/>
          <p:cNvSpPr>
            <a:spLocks/>
          </p:cNvSpPr>
          <p:nvPr/>
        </p:nvSpPr>
        <p:spPr bwMode="auto">
          <a:xfrm>
            <a:off x="4076700" y="3849688"/>
            <a:ext cx="1357313" cy="381000"/>
          </a:xfrm>
          <a:prstGeom prst="borderCallout2">
            <a:avLst>
              <a:gd name="adj1" fmla="val 30000"/>
              <a:gd name="adj2" fmla="val 105616"/>
              <a:gd name="adj3" fmla="val 30000"/>
              <a:gd name="adj4" fmla="val 122690"/>
              <a:gd name="adj5" fmla="val 180000"/>
              <a:gd name="adj6" fmla="val 14573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液晶モニタ</a:t>
            </a:r>
          </a:p>
        </p:txBody>
      </p:sp>
    </p:spTree>
    <p:extLst>
      <p:ext uri="{BB962C8B-B14F-4D97-AF65-F5344CB8AC3E}">
        <p14:creationId xmlns:p14="http://schemas.microsoft.com/office/powerpoint/2010/main" val="21934221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844550"/>
            <a:ext cx="7620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進路構成</a:t>
            </a:r>
          </a:p>
        </p:txBody>
      </p:sp>
    </p:spTree>
    <p:extLst>
      <p:ext uri="{BB962C8B-B14F-4D97-AF65-F5344CB8AC3E}">
        <p14:creationId xmlns:p14="http://schemas.microsoft.com/office/powerpoint/2010/main" val="40080167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岡山大学工学部の特長</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4513263"/>
            <a:ext cx="3476625"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828800"/>
            <a:ext cx="46196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4025" y="1838325"/>
            <a:ext cx="34718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コンテンツ プレースホルダ 4"/>
          <p:cNvSpPr>
            <a:spLocks noGrp="1"/>
          </p:cNvSpPr>
          <p:nvPr>
            <p:ph idx="10"/>
          </p:nvPr>
        </p:nvSpPr>
        <p:spPr bwMode="auto">
          <a:xfrm>
            <a:off x="295275" y="898525"/>
            <a:ext cx="8547100"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800" smtClean="0"/>
              <a:t>立地</a:t>
            </a:r>
            <a:endParaRPr lang="en-US" altLang="ja-JP" sz="2800" smtClean="0"/>
          </a:p>
          <a:p>
            <a:pPr marL="342900" lvl="1" indent="-342900" eaLnBrk="1" hangingPunct="1">
              <a:buClr>
                <a:srgbClr val="4C2327"/>
              </a:buClr>
              <a:buFont typeface="Arial" charset="0"/>
              <a:buNone/>
              <a:defRPr/>
            </a:pPr>
            <a:r>
              <a:rPr lang="ja-JP" altLang="en-US" sz="2400" smtClean="0"/>
              <a:t>　　ｰ</a:t>
            </a:r>
            <a:r>
              <a:rPr lang="ja-JP" altLang="en-US" sz="2000" smtClean="0"/>
              <a:t>市街地に位置し，広大なキャンパスを持つ総合大学</a:t>
            </a:r>
          </a:p>
          <a:p>
            <a:pPr eaLnBrk="1" hangingPunct="1">
              <a:buFont typeface="Wingdings" charset="2"/>
              <a:buNone/>
              <a:defRPr/>
            </a:pPr>
            <a:endParaRPr lang="ja-JP" altLang="en-US" smtClean="0"/>
          </a:p>
        </p:txBody>
      </p:sp>
    </p:spTree>
    <p:extLst>
      <p:ext uri="{BB962C8B-B14F-4D97-AF65-F5344CB8AC3E}">
        <p14:creationId xmlns:p14="http://schemas.microsoft.com/office/powerpoint/2010/main" val="14475337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タイトル 3"/>
          <p:cNvSpPr>
            <a:spLocks noGrp="1"/>
          </p:cNvSpPr>
          <p:nvPr>
            <p:ph type="title"/>
          </p:nvPr>
        </p:nvSpPr>
        <p:spPr bwMode="auto">
          <a:xfrm>
            <a:off x="304800" y="79375"/>
            <a:ext cx="6680200"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柔軟性のある専門分野の選択</a:t>
            </a:r>
          </a:p>
        </p:txBody>
      </p:sp>
      <p:pic>
        <p:nvPicPr>
          <p:cNvPr id="593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881063"/>
            <a:ext cx="668178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5138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タイトル 3"/>
          <p:cNvSpPr>
            <a:spLocks noGrp="1"/>
          </p:cNvSpPr>
          <p:nvPr>
            <p:ph type="title"/>
          </p:nvPr>
        </p:nvSpPr>
        <p:spPr bwMode="auto">
          <a:xfrm>
            <a:off x="304800" y="79375"/>
            <a:ext cx="6680200"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教育課程</a:t>
            </a:r>
          </a:p>
        </p:txBody>
      </p:sp>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895350"/>
            <a:ext cx="6646863"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4238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テキスト ボックス 6"/>
          <p:cNvSpPr txBox="1">
            <a:spLocks noChangeArrowheads="1"/>
          </p:cNvSpPr>
          <p:nvPr/>
        </p:nvSpPr>
        <p:spPr bwMode="auto">
          <a:xfrm>
            <a:off x="2016125" y="950913"/>
            <a:ext cx="5076825" cy="461962"/>
          </a:xfrm>
          <a:prstGeom prst="rect">
            <a:avLst/>
          </a:prstGeom>
          <a:noFill/>
          <a:ln w="9525">
            <a:noFill/>
            <a:miter lim="800000"/>
            <a:headEnd/>
            <a:tailEnd/>
          </a:ln>
        </p:spPr>
        <p:txBody>
          <a:bodyPr>
            <a:spAutoFit/>
          </a:bodyPr>
          <a:lstStyle/>
          <a:p>
            <a:pPr algn="ctr">
              <a:defRPr/>
            </a:pPr>
            <a:r>
              <a:rPr lang="ja-JP" altLang="en-US" sz="2400" b="1" dirty="0">
                <a:latin typeface="+mj-ea"/>
                <a:ea typeface="+mj-ea"/>
                <a:cs typeface="+mn-cs"/>
              </a:rPr>
              <a:t>平成２４年度運営費交付金ランキング</a:t>
            </a:r>
          </a:p>
        </p:txBody>
      </p:sp>
      <p:graphicFrame>
        <p:nvGraphicFramePr>
          <p:cNvPr id="5" name="表 4"/>
          <p:cNvGraphicFramePr>
            <a:graphicFrameLocks noGrp="1"/>
          </p:cNvGraphicFramePr>
          <p:nvPr/>
        </p:nvGraphicFramePr>
        <p:xfrm>
          <a:off x="2700338" y="1566863"/>
          <a:ext cx="3095625" cy="5030786"/>
        </p:xfrm>
        <a:graphic>
          <a:graphicData uri="http://schemas.openxmlformats.org/drawingml/2006/table">
            <a:tbl>
              <a:tblPr firstRow="1">
                <a:tableStyleId>{D7AC3CCA-C797-4891-BE02-D94E43425B78}</a:tableStyleId>
              </a:tblPr>
              <a:tblGrid>
                <a:gridCol w="854620"/>
                <a:gridCol w="2241005"/>
              </a:tblGrid>
              <a:tr h="457208">
                <a:tc>
                  <a:txBody>
                    <a:bodyPr/>
                    <a:lstStyle/>
                    <a:p>
                      <a:pPr algn="ctr"/>
                      <a:r>
                        <a:rPr kumimoji="1" lang="ja-JP" altLang="en-US" sz="2400" b="1" dirty="0" smtClean="0">
                          <a:solidFill>
                            <a:schemeClr val="tx1"/>
                          </a:solidFill>
                          <a:latin typeface="+mj-ea"/>
                          <a:ea typeface="+mj-ea"/>
                        </a:rPr>
                        <a:t>順位</a:t>
                      </a:r>
                      <a:endParaRPr kumimoji="1" lang="ja-JP" altLang="en-US" sz="2400" b="1" dirty="0">
                        <a:solidFill>
                          <a:schemeClr val="tx1"/>
                        </a:solidFill>
                        <a:latin typeface="+mj-ea"/>
                        <a:ea typeface="+mj-ea"/>
                      </a:endParaRPr>
                    </a:p>
                  </a:txBody>
                  <a:tcPr marL="91419" marR="91419" marT="45721" marB="45721">
                    <a:solidFill>
                      <a:schemeClr val="bg1">
                        <a:lumMod val="85000"/>
                      </a:schemeClr>
                    </a:solidFill>
                  </a:tcPr>
                </a:tc>
                <a:tc>
                  <a:txBody>
                    <a:bodyPr/>
                    <a:lstStyle/>
                    <a:p>
                      <a:pPr algn="ctr"/>
                      <a:r>
                        <a:rPr kumimoji="1" lang="ja-JP" altLang="en-US" sz="2400" b="1" dirty="0" smtClean="0">
                          <a:solidFill>
                            <a:schemeClr val="tx1"/>
                          </a:solidFill>
                          <a:latin typeface="+mj-ea"/>
                          <a:ea typeface="+mj-ea"/>
                        </a:rPr>
                        <a:t>大学名</a:t>
                      </a:r>
                      <a:endParaRPr kumimoji="1" lang="ja-JP" altLang="en-US" sz="2400" b="1" dirty="0">
                        <a:solidFill>
                          <a:schemeClr val="tx1"/>
                        </a:solidFill>
                        <a:latin typeface="+mj-ea"/>
                        <a:ea typeface="+mj-ea"/>
                      </a:endParaRPr>
                    </a:p>
                  </a:txBody>
                  <a:tcPr marL="91419" marR="91419" marT="45721" marB="45721">
                    <a:solidFill>
                      <a:schemeClr val="bg1">
                        <a:lumMod val="85000"/>
                      </a:schemeClr>
                    </a:solidFill>
                  </a:tcPr>
                </a:tc>
              </a:tr>
              <a:tr h="457208">
                <a:tc>
                  <a:txBody>
                    <a:bodyPr/>
                    <a:lstStyle/>
                    <a:p>
                      <a:pPr algn="r"/>
                      <a:r>
                        <a:rPr kumimoji="1" lang="ja-JP" altLang="en-US" sz="2400" b="1" dirty="0" smtClean="0">
                          <a:solidFill>
                            <a:schemeClr val="tx1"/>
                          </a:solidFill>
                          <a:latin typeface="+mj-ea"/>
                          <a:ea typeface="+mj-ea"/>
                        </a:rPr>
                        <a:t>１</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東京大学</a:t>
                      </a:r>
                      <a:endParaRPr kumimoji="1" lang="ja-JP" altLang="en-US" sz="2400" b="1" dirty="0">
                        <a:solidFill>
                          <a:schemeClr val="tx1"/>
                        </a:solidFill>
                        <a:latin typeface="+mj-ea"/>
                        <a:ea typeface="+mj-ea"/>
                      </a:endParaRPr>
                    </a:p>
                  </a:txBody>
                  <a:tcPr marL="91419" marR="91419" marT="45721" marB="45721">
                    <a:solidFill>
                      <a:schemeClr val="bg1"/>
                    </a:solidFill>
                  </a:tcPr>
                </a:tc>
              </a:tr>
              <a:tr h="457208">
                <a:tc>
                  <a:txBody>
                    <a:bodyPr/>
                    <a:lstStyle/>
                    <a:p>
                      <a:pPr algn="r"/>
                      <a:r>
                        <a:rPr kumimoji="1" lang="ja-JP" altLang="en-US" sz="2400" b="1" dirty="0" smtClean="0">
                          <a:solidFill>
                            <a:schemeClr val="tx1"/>
                          </a:solidFill>
                          <a:latin typeface="+mj-ea"/>
                          <a:ea typeface="+mj-ea"/>
                        </a:rPr>
                        <a:t>２</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京都大学</a:t>
                      </a:r>
                      <a:endParaRPr kumimoji="1" lang="ja-JP" altLang="en-US" sz="2400" b="1" dirty="0">
                        <a:solidFill>
                          <a:schemeClr val="tx1"/>
                        </a:solidFill>
                        <a:latin typeface="+mj-ea"/>
                        <a:ea typeface="+mj-ea"/>
                      </a:endParaRPr>
                    </a:p>
                  </a:txBody>
                  <a:tcPr marL="91419" marR="91419" marT="45721" marB="45721">
                    <a:solidFill>
                      <a:schemeClr val="bg1"/>
                    </a:solidFill>
                  </a:tcPr>
                </a:tc>
              </a:tr>
              <a:tr h="457208">
                <a:tc>
                  <a:txBody>
                    <a:bodyPr/>
                    <a:lstStyle/>
                    <a:p>
                      <a:pPr algn="r"/>
                      <a:r>
                        <a:rPr kumimoji="1" lang="ja-JP" altLang="en-US" sz="2400" b="1" dirty="0" smtClean="0">
                          <a:solidFill>
                            <a:schemeClr val="tx1"/>
                          </a:solidFill>
                          <a:latin typeface="+mj-ea"/>
                          <a:ea typeface="+mj-ea"/>
                        </a:rPr>
                        <a:t>３</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東北大学</a:t>
                      </a:r>
                      <a:endParaRPr kumimoji="1" lang="ja-JP" altLang="en-US" sz="2400" b="1" dirty="0">
                        <a:solidFill>
                          <a:schemeClr val="tx1"/>
                        </a:solidFill>
                        <a:latin typeface="+mj-ea"/>
                        <a:ea typeface="+mj-ea"/>
                      </a:endParaRPr>
                    </a:p>
                  </a:txBody>
                  <a:tcPr marL="91419" marR="91419" marT="45721" marB="45721">
                    <a:solidFill>
                      <a:schemeClr val="bg1"/>
                    </a:solidFill>
                  </a:tcPr>
                </a:tc>
              </a:tr>
              <a:tr h="457208">
                <a:tc>
                  <a:txBody>
                    <a:bodyPr/>
                    <a:lstStyle/>
                    <a:p>
                      <a:pPr algn="r"/>
                      <a:r>
                        <a:rPr kumimoji="1" lang="ja-JP" altLang="en-US" sz="2400" b="1" dirty="0" smtClean="0">
                          <a:solidFill>
                            <a:schemeClr val="tx1"/>
                          </a:solidFill>
                          <a:latin typeface="+mj-ea"/>
                          <a:ea typeface="+mj-ea"/>
                        </a:rPr>
                        <a:t>４</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大阪大学</a:t>
                      </a:r>
                      <a:endParaRPr kumimoji="1" lang="ja-JP" altLang="en-US" sz="2400" b="1" dirty="0">
                        <a:solidFill>
                          <a:schemeClr val="tx1"/>
                        </a:solidFill>
                        <a:latin typeface="+mj-ea"/>
                        <a:ea typeface="+mj-ea"/>
                      </a:endParaRPr>
                    </a:p>
                  </a:txBody>
                  <a:tcPr marL="91419" marR="91419" marT="45721" marB="45721">
                    <a:solidFill>
                      <a:schemeClr val="bg1"/>
                    </a:solidFill>
                  </a:tcPr>
                </a:tc>
              </a:tr>
              <a:tr h="457208">
                <a:tc>
                  <a:txBody>
                    <a:bodyPr/>
                    <a:lstStyle/>
                    <a:p>
                      <a:pPr algn="r"/>
                      <a:r>
                        <a:rPr kumimoji="1" lang="ja-JP" altLang="en-US" sz="2400" b="1" dirty="0" smtClean="0">
                          <a:solidFill>
                            <a:schemeClr val="tx1"/>
                          </a:solidFill>
                          <a:latin typeface="+mj-ea"/>
                          <a:ea typeface="+mj-ea"/>
                        </a:rPr>
                        <a:t>５</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筑波大学</a:t>
                      </a:r>
                      <a:endParaRPr kumimoji="1" lang="ja-JP" altLang="en-US" sz="2400" b="1" dirty="0">
                        <a:solidFill>
                          <a:schemeClr val="tx1"/>
                        </a:solidFill>
                        <a:latin typeface="+mj-ea"/>
                        <a:ea typeface="+mj-ea"/>
                      </a:endParaRPr>
                    </a:p>
                  </a:txBody>
                  <a:tcPr marL="91419" marR="91419" marT="45721" marB="45721">
                    <a:solidFill>
                      <a:schemeClr val="bg1"/>
                    </a:solidFill>
                  </a:tcPr>
                </a:tc>
              </a:tr>
              <a:tr h="915914">
                <a:tc gridSpan="2">
                  <a:txBody>
                    <a:bodyPr/>
                    <a:lstStyle/>
                    <a:p>
                      <a:pPr algn="ctr"/>
                      <a:r>
                        <a:rPr kumimoji="1" lang="ja-JP" altLang="en-US" sz="2400" b="1" dirty="0" smtClean="0">
                          <a:solidFill>
                            <a:schemeClr val="tx1"/>
                          </a:solidFill>
                          <a:latin typeface="+mj-ea"/>
                          <a:ea typeface="+mj-ea"/>
                        </a:rPr>
                        <a:t>・</a:t>
                      </a:r>
                      <a:endParaRPr kumimoji="1" lang="en-US" altLang="ja-JP" sz="2400" b="1" dirty="0" smtClean="0">
                        <a:solidFill>
                          <a:schemeClr val="tx1"/>
                        </a:solidFill>
                        <a:latin typeface="+mj-ea"/>
                        <a:ea typeface="+mj-ea"/>
                      </a:endParaRPr>
                    </a:p>
                    <a:p>
                      <a:pPr algn="ctr"/>
                      <a:r>
                        <a:rPr kumimoji="1" lang="ja-JP" altLang="en-US" sz="2400" b="1" dirty="0" smtClean="0">
                          <a:solidFill>
                            <a:schemeClr val="tx1"/>
                          </a:solidFill>
                          <a:latin typeface="+mj-ea"/>
                          <a:ea typeface="+mj-ea"/>
                        </a:rPr>
                        <a:t>・</a:t>
                      </a:r>
                      <a:endParaRPr kumimoji="1" lang="en-US" altLang="ja-JP" sz="2400" b="1" dirty="0" smtClean="0">
                        <a:solidFill>
                          <a:schemeClr val="tx1"/>
                        </a:solidFill>
                        <a:latin typeface="+mj-ea"/>
                        <a:ea typeface="+mj-ea"/>
                      </a:endParaRPr>
                    </a:p>
                  </a:txBody>
                  <a:tcPr marL="91419" marR="91419" marT="45721" marB="45721">
                    <a:solidFill>
                      <a:schemeClr val="bg1"/>
                    </a:solidFill>
                  </a:tcPr>
                </a:tc>
                <a:tc hMerge="1">
                  <a:txBody>
                    <a:bodyPr/>
                    <a:lstStyle/>
                    <a:p>
                      <a:endParaRPr kumimoji="1" lang="ja-JP" altLang="en-US" dirty="0">
                        <a:latin typeface="HGP創英角ｺﾞｼｯｸUB" pitchFamily="50" charset="-128"/>
                        <a:ea typeface="HGP創英角ｺﾞｼｯｸUB" pitchFamily="50" charset="-128"/>
                      </a:endParaRPr>
                    </a:p>
                  </a:txBody>
                  <a:tcPr>
                    <a:solidFill>
                      <a:schemeClr val="bg1"/>
                    </a:solidFill>
                  </a:tcPr>
                </a:tc>
              </a:tr>
              <a:tr h="457208">
                <a:tc>
                  <a:txBody>
                    <a:bodyPr/>
                    <a:lstStyle/>
                    <a:p>
                      <a:pPr algn="r"/>
                      <a:r>
                        <a:rPr kumimoji="1" lang="ja-JP" altLang="en-US" sz="2400" b="1" dirty="0" smtClean="0">
                          <a:solidFill>
                            <a:srgbClr val="FF0000"/>
                          </a:solidFill>
                          <a:latin typeface="+mj-ea"/>
                          <a:ea typeface="+mj-ea"/>
                        </a:rPr>
                        <a:t>１２</a:t>
                      </a:r>
                      <a:endParaRPr kumimoji="1" lang="ja-JP" altLang="en-US" sz="2400" b="1" dirty="0">
                        <a:solidFill>
                          <a:srgbClr val="FF0000"/>
                        </a:solidFill>
                        <a:latin typeface="+mj-ea"/>
                        <a:ea typeface="+mj-ea"/>
                      </a:endParaRPr>
                    </a:p>
                  </a:txBody>
                  <a:tcPr marL="91419" marR="91419" marT="45721" marB="45721">
                    <a:solidFill>
                      <a:srgbClr val="FFCCFF"/>
                    </a:solidFill>
                  </a:tcPr>
                </a:tc>
                <a:tc>
                  <a:txBody>
                    <a:bodyPr/>
                    <a:lstStyle/>
                    <a:p>
                      <a:r>
                        <a:rPr kumimoji="1" lang="ja-JP" altLang="en-US" sz="2400" b="1" dirty="0" smtClean="0">
                          <a:solidFill>
                            <a:srgbClr val="FF0000"/>
                          </a:solidFill>
                          <a:latin typeface="+mj-ea"/>
                          <a:ea typeface="+mj-ea"/>
                        </a:rPr>
                        <a:t>　岡山大学</a:t>
                      </a:r>
                      <a:endParaRPr kumimoji="1" lang="ja-JP" altLang="en-US" sz="2400" b="1" dirty="0">
                        <a:solidFill>
                          <a:srgbClr val="FF0000"/>
                        </a:solidFill>
                        <a:latin typeface="+mj-ea"/>
                        <a:ea typeface="+mj-ea"/>
                      </a:endParaRPr>
                    </a:p>
                  </a:txBody>
                  <a:tcPr marL="91419" marR="91419" marT="45721" marB="45721">
                    <a:solidFill>
                      <a:srgbClr val="FFCCFF"/>
                    </a:solidFill>
                  </a:tcPr>
                </a:tc>
              </a:tr>
              <a:tr h="457208">
                <a:tc>
                  <a:txBody>
                    <a:bodyPr/>
                    <a:lstStyle/>
                    <a:p>
                      <a:pPr algn="r"/>
                      <a:r>
                        <a:rPr kumimoji="1" lang="ja-JP" altLang="en-US" sz="2400" b="1" dirty="0" smtClean="0">
                          <a:solidFill>
                            <a:schemeClr val="tx1"/>
                          </a:solidFill>
                          <a:latin typeface="+mj-ea"/>
                          <a:ea typeface="+mj-ea"/>
                        </a:rPr>
                        <a:t>１３</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新潟大学</a:t>
                      </a:r>
                      <a:endParaRPr kumimoji="1" lang="ja-JP" altLang="en-US" sz="2400" b="1" dirty="0">
                        <a:solidFill>
                          <a:schemeClr val="tx1"/>
                        </a:solidFill>
                        <a:latin typeface="+mj-ea"/>
                        <a:ea typeface="+mj-ea"/>
                      </a:endParaRPr>
                    </a:p>
                  </a:txBody>
                  <a:tcPr marL="91419" marR="91419" marT="45721" marB="45721">
                    <a:solidFill>
                      <a:schemeClr val="bg1"/>
                    </a:solidFill>
                  </a:tcPr>
                </a:tc>
              </a:tr>
              <a:tr h="457208">
                <a:tc>
                  <a:txBody>
                    <a:bodyPr/>
                    <a:lstStyle/>
                    <a:p>
                      <a:pPr algn="r"/>
                      <a:r>
                        <a:rPr kumimoji="1" lang="ja-JP" altLang="en-US" sz="2400" b="1" dirty="0" smtClean="0">
                          <a:solidFill>
                            <a:schemeClr val="tx1"/>
                          </a:solidFill>
                          <a:latin typeface="+mj-ea"/>
                          <a:ea typeface="+mj-ea"/>
                        </a:rPr>
                        <a:t>１４</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smtClean="0">
                          <a:solidFill>
                            <a:schemeClr val="tx1"/>
                          </a:solidFill>
                          <a:latin typeface="+mj-ea"/>
                          <a:ea typeface="+mj-ea"/>
                        </a:rPr>
                        <a:t>　千葉大学</a:t>
                      </a:r>
                      <a:endParaRPr kumimoji="1" lang="ja-JP" altLang="en-US" sz="2400" b="1" dirty="0">
                        <a:solidFill>
                          <a:schemeClr val="tx1"/>
                        </a:solidFill>
                        <a:latin typeface="+mj-ea"/>
                        <a:ea typeface="+mj-ea"/>
                      </a:endParaRPr>
                    </a:p>
                  </a:txBody>
                  <a:tcPr marL="91419" marR="91419" marT="45721" marB="45721">
                    <a:solidFill>
                      <a:schemeClr val="bg1"/>
                    </a:solidFill>
                  </a:tcPr>
                </a:tc>
              </a:tr>
            </a:tbl>
          </a:graphicData>
        </a:graphic>
      </p:graphicFrame>
      <p:sp>
        <p:nvSpPr>
          <p:cNvPr id="8" name="Rectangle 26"/>
          <p:cNvSpPr>
            <a:spLocks noChangeArrowheads="1"/>
          </p:cNvSpPr>
          <p:nvPr/>
        </p:nvSpPr>
        <p:spPr bwMode="auto">
          <a:xfrm>
            <a:off x="142875" y="0"/>
            <a:ext cx="7669213"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我が国屈指の国立総合大学</a:t>
            </a:r>
          </a:p>
        </p:txBody>
      </p:sp>
      <p:cxnSp>
        <p:nvCxnSpPr>
          <p:cNvPr id="6" name="直線コネクタ 5"/>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 6"/>
          <p:cNvSpPr>
            <a:spLocks noGrp="1"/>
          </p:cNvSpPr>
          <p:nvPr>
            <p:ph type="sldNum" sz="quarter" idx="4294967295"/>
          </p:nvPr>
        </p:nvSpPr>
        <p:spPr>
          <a:xfrm>
            <a:off x="6553200" y="6356350"/>
            <a:ext cx="2133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1B42EC7E-4ED2-CB41-B758-C1256D5CF2CF}" type="slidenum">
              <a:rPr lang="ja-JP" altLang="en-US">
                <a:solidFill>
                  <a:srgbClr val="898989"/>
                </a:solidFill>
              </a:rPr>
              <a:pPr eaLnBrk="1" hangingPunct="1"/>
              <a:t>32</a:t>
            </a:fld>
            <a:endParaRPr lang="ja-JP" altLang="en-US">
              <a:solidFill>
                <a:srgbClr val="898989"/>
              </a:solidFill>
            </a:endParaRPr>
          </a:p>
        </p:txBody>
      </p:sp>
    </p:spTree>
    <p:extLst>
      <p:ext uri="{BB962C8B-B14F-4D97-AF65-F5344CB8AC3E}">
        <p14:creationId xmlns:p14="http://schemas.microsoft.com/office/powerpoint/2010/main" val="12966537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137"/>
          <p:cNvSpPr>
            <a:spLocks noChangeShapeType="1"/>
          </p:cNvSpPr>
          <p:nvPr/>
        </p:nvSpPr>
        <p:spPr bwMode="auto">
          <a:xfrm>
            <a:off x="611188" y="1196975"/>
            <a:ext cx="0" cy="52768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435" name="Line 138"/>
          <p:cNvSpPr>
            <a:spLocks noChangeShapeType="1"/>
          </p:cNvSpPr>
          <p:nvPr/>
        </p:nvSpPr>
        <p:spPr bwMode="auto">
          <a:xfrm>
            <a:off x="8386763" y="1196975"/>
            <a:ext cx="0" cy="52768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07950" y="0"/>
            <a:ext cx="8821738" cy="615950"/>
          </a:xfrm>
          <a:prstGeom prst="rect">
            <a:avLst/>
          </a:prstGeom>
          <a:noFill/>
          <a:ln w="9525">
            <a:noFill/>
            <a:miter lim="800000"/>
            <a:headEnd/>
            <a:tailEnd/>
          </a:ln>
        </p:spPr>
        <p:txBody>
          <a:bodyPr>
            <a:spAutoFit/>
          </a:bodyPr>
          <a:lstStyle/>
          <a:p>
            <a:pPr>
              <a:defRPr/>
            </a:pPr>
            <a:r>
              <a:rPr lang="ja-JP" altLang="en-US" sz="3400" dirty="0">
                <a:latin typeface="+mj-ea"/>
                <a:ea typeface="+mj-ea"/>
                <a:cs typeface="+mn-cs"/>
              </a:rPr>
              <a:t>本学の教育力：</a:t>
            </a:r>
            <a:r>
              <a:rPr lang="ja-JP" altLang="en-US" sz="3400" dirty="0">
                <a:solidFill>
                  <a:srgbClr val="FF0000"/>
                </a:solidFill>
                <a:latin typeface="+mj-ea"/>
                <a:ea typeface="+mj-ea"/>
                <a:cs typeface="+mn-cs"/>
              </a:rPr>
              <a:t>全国の大学の学長からの評価</a:t>
            </a:r>
            <a:endParaRPr lang="en-US" altLang="ja-JP" sz="3400" dirty="0">
              <a:solidFill>
                <a:srgbClr val="FF0000"/>
              </a:solidFill>
              <a:latin typeface="+mj-ea"/>
              <a:ea typeface="+mj-ea"/>
              <a:cs typeface="+mn-cs"/>
            </a:endParaRPr>
          </a:p>
        </p:txBody>
      </p:sp>
      <p:sp>
        <p:nvSpPr>
          <p:cNvPr id="18437" name="Line 141"/>
          <p:cNvSpPr>
            <a:spLocks noChangeShapeType="1"/>
          </p:cNvSpPr>
          <p:nvPr/>
        </p:nvSpPr>
        <p:spPr bwMode="auto">
          <a:xfrm>
            <a:off x="-323850" y="2205038"/>
            <a:ext cx="77755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438" name="テキスト ボックス 16"/>
          <p:cNvSpPr txBox="1">
            <a:spLocks noChangeArrowheads="1"/>
          </p:cNvSpPr>
          <p:nvPr/>
        </p:nvSpPr>
        <p:spPr bwMode="auto">
          <a:xfrm>
            <a:off x="-107950" y="6381750"/>
            <a:ext cx="4606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a:t>朝日新聞社「大学ランキング２００８」</a:t>
            </a:r>
          </a:p>
        </p:txBody>
      </p:sp>
      <p:graphicFrame>
        <p:nvGraphicFramePr>
          <p:cNvPr id="9" name="表 8"/>
          <p:cNvGraphicFramePr>
            <a:graphicFrameLocks noGrp="1"/>
          </p:cNvGraphicFramePr>
          <p:nvPr/>
        </p:nvGraphicFramePr>
        <p:xfrm>
          <a:off x="468313" y="1341438"/>
          <a:ext cx="3960812" cy="5018096"/>
        </p:xfrm>
        <a:graphic>
          <a:graphicData uri="http://schemas.openxmlformats.org/drawingml/2006/table">
            <a:tbl>
              <a:tblPr firstRow="1">
                <a:tableStyleId>{5940675A-B579-460E-94D1-54222C63F5DA}</a:tableStyleId>
              </a:tblPr>
              <a:tblGrid>
                <a:gridCol w="754540"/>
                <a:gridCol w="3206272"/>
              </a:tblGrid>
              <a:tr h="396238">
                <a:tc>
                  <a:txBody>
                    <a:bodyPr/>
                    <a:lstStyle/>
                    <a:p>
                      <a:pPr algn="ctr"/>
                      <a:r>
                        <a:rPr kumimoji="1" lang="ja-JP" altLang="en-US" sz="2000" b="1" dirty="0" smtClean="0">
                          <a:solidFill>
                            <a:schemeClr val="tx1"/>
                          </a:solidFill>
                          <a:latin typeface="+mj-ea"/>
                          <a:ea typeface="+mj-ea"/>
                        </a:rPr>
                        <a:t>順位</a:t>
                      </a:r>
                      <a:endParaRPr kumimoji="1" lang="ja-JP" altLang="en-US" sz="2000" b="1" dirty="0">
                        <a:solidFill>
                          <a:schemeClr val="tx1"/>
                        </a:solidFill>
                        <a:latin typeface="+mj-ea"/>
                        <a:ea typeface="+mj-ea"/>
                      </a:endParaRPr>
                    </a:p>
                  </a:txBody>
                  <a:tcPr marL="91449" marR="91449">
                    <a:solidFill>
                      <a:schemeClr val="accent5">
                        <a:lumMod val="20000"/>
                        <a:lumOff val="80000"/>
                      </a:schemeClr>
                    </a:solidFill>
                  </a:tcPr>
                </a:tc>
                <a:tc>
                  <a:txBody>
                    <a:bodyPr/>
                    <a:lstStyle/>
                    <a:p>
                      <a:pPr algn="ctr"/>
                      <a:r>
                        <a:rPr kumimoji="1" lang="ja-JP" altLang="en-US" sz="2000" b="1" dirty="0" smtClean="0">
                          <a:solidFill>
                            <a:schemeClr val="tx1"/>
                          </a:solidFill>
                          <a:latin typeface="+mj-ea"/>
                          <a:ea typeface="+mj-ea"/>
                        </a:rPr>
                        <a:t>大　学</a:t>
                      </a:r>
                      <a:endParaRPr kumimoji="1" lang="ja-JP" altLang="en-US" sz="2000" b="1" dirty="0">
                        <a:solidFill>
                          <a:schemeClr val="tx1"/>
                        </a:solidFill>
                        <a:latin typeface="+mj-ea"/>
                        <a:ea typeface="+mj-ea"/>
                      </a:endParaRPr>
                    </a:p>
                  </a:txBody>
                  <a:tcPr marL="91449" marR="91449">
                    <a:solidFill>
                      <a:schemeClr val="accent5">
                        <a:lumMod val="20000"/>
                        <a:lumOff val="80000"/>
                      </a:schemeClr>
                    </a:solidFill>
                  </a:tcPr>
                </a:tc>
              </a:tr>
              <a:tr h="396238">
                <a:tc>
                  <a:txBody>
                    <a:bodyPr/>
                    <a:lstStyle/>
                    <a:p>
                      <a:pPr algn="r"/>
                      <a:r>
                        <a:rPr kumimoji="1" lang="ja-JP" altLang="en-US" sz="2000" b="1" dirty="0" smtClean="0">
                          <a:solidFill>
                            <a:schemeClr val="tx1"/>
                          </a:solidFill>
                          <a:latin typeface="+mj-ea"/>
                          <a:ea typeface="+mj-ea"/>
                        </a:rPr>
                        <a:t>１</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金沢工業大</a:t>
                      </a:r>
                      <a:endParaRPr kumimoji="1" lang="ja-JP" altLang="en-US" sz="2000" b="1" dirty="0">
                        <a:solidFill>
                          <a:schemeClr val="tx1"/>
                        </a:solidFill>
                        <a:latin typeface="+mj-ea"/>
                        <a:ea typeface="+mj-ea"/>
                      </a:endParaRPr>
                    </a:p>
                  </a:txBody>
                  <a:tcPr marL="91449" marR="91449"/>
                </a:tc>
              </a:tr>
              <a:tr h="396238">
                <a:tc>
                  <a:txBody>
                    <a:bodyPr/>
                    <a:lstStyle/>
                    <a:p>
                      <a:pPr algn="r"/>
                      <a:r>
                        <a:rPr kumimoji="1" lang="ja-JP" altLang="en-US" sz="2000" b="1" dirty="0" smtClean="0">
                          <a:solidFill>
                            <a:schemeClr val="tx1"/>
                          </a:solidFill>
                          <a:latin typeface="+mj-ea"/>
                          <a:ea typeface="+mj-ea"/>
                        </a:rPr>
                        <a:t>２</a:t>
                      </a:r>
                      <a:endParaRPr kumimoji="1" lang="ja-JP" altLang="en-US" sz="2000" b="1" dirty="0">
                        <a:solidFill>
                          <a:schemeClr val="tx1"/>
                        </a:solidFill>
                        <a:latin typeface="+mj-ea"/>
                        <a:ea typeface="+mj-ea"/>
                      </a:endParaRPr>
                    </a:p>
                  </a:txBody>
                  <a:tcPr marL="91449" marR="91449">
                    <a:solidFill>
                      <a:schemeClr val="bg1"/>
                    </a:solidFill>
                  </a:tcPr>
                </a:tc>
                <a:tc>
                  <a:txBody>
                    <a:bodyPr/>
                    <a:lstStyle/>
                    <a:p>
                      <a:r>
                        <a:rPr kumimoji="1" lang="ja-JP" altLang="en-US" sz="2000" b="1" dirty="0" smtClean="0">
                          <a:solidFill>
                            <a:schemeClr val="tx1"/>
                          </a:solidFill>
                          <a:latin typeface="+mj-ea"/>
                          <a:ea typeface="+mj-ea"/>
                        </a:rPr>
                        <a:t>　国際基督教大</a:t>
                      </a:r>
                      <a:endParaRPr kumimoji="1" lang="ja-JP" altLang="en-US" sz="2000" b="1" dirty="0">
                        <a:solidFill>
                          <a:schemeClr val="tx1"/>
                        </a:solidFill>
                        <a:latin typeface="+mj-ea"/>
                        <a:ea typeface="+mj-ea"/>
                      </a:endParaRPr>
                    </a:p>
                  </a:txBody>
                  <a:tcPr marL="91449" marR="91449">
                    <a:solidFill>
                      <a:schemeClr val="bg1"/>
                    </a:solidFill>
                  </a:tcPr>
                </a:tc>
              </a:tr>
              <a:tr h="478672">
                <a:tc>
                  <a:txBody>
                    <a:bodyPr/>
                    <a:lstStyle/>
                    <a:p>
                      <a:pPr algn="r"/>
                      <a:r>
                        <a:rPr kumimoji="1" lang="ja-JP" altLang="en-US" sz="2000" b="1" dirty="0" smtClean="0">
                          <a:solidFill>
                            <a:schemeClr val="tx1"/>
                          </a:solidFill>
                          <a:latin typeface="+mj-ea"/>
                          <a:ea typeface="+mj-ea"/>
                        </a:rPr>
                        <a:t>３</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立命館大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４</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桜美林大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５</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慶應義塾大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６</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立教大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７</a:t>
                      </a:r>
                      <a:endParaRPr kumimoji="1" lang="ja-JP" altLang="en-US" sz="2000" b="1" dirty="0">
                        <a:solidFill>
                          <a:schemeClr val="tx1"/>
                        </a:solidFill>
                        <a:latin typeface="+mj-ea"/>
                        <a:ea typeface="+mj-ea"/>
                      </a:endParaRPr>
                    </a:p>
                  </a:txBody>
                  <a:tcPr marL="91449" marR="91449">
                    <a:solidFill>
                      <a:schemeClr val="bg1"/>
                    </a:solidFill>
                  </a:tcPr>
                </a:tc>
                <a:tc>
                  <a:txBody>
                    <a:bodyPr/>
                    <a:lstStyle/>
                    <a:p>
                      <a:r>
                        <a:rPr kumimoji="1" lang="ja-JP" altLang="en-US" sz="2000" b="1" dirty="0" smtClean="0">
                          <a:solidFill>
                            <a:schemeClr val="tx1"/>
                          </a:solidFill>
                          <a:latin typeface="+mj-ea"/>
                          <a:ea typeface="+mj-ea"/>
                        </a:rPr>
                        <a:t>　立命館アジア太平洋大</a:t>
                      </a:r>
                      <a:endParaRPr kumimoji="1" lang="ja-JP" altLang="en-US" sz="2000" b="1" dirty="0">
                        <a:solidFill>
                          <a:schemeClr val="tx1"/>
                        </a:solidFill>
                        <a:latin typeface="+mj-ea"/>
                        <a:ea typeface="+mj-ea"/>
                      </a:endParaRPr>
                    </a:p>
                  </a:txBody>
                  <a:tcPr marL="91449" marR="91449">
                    <a:solidFill>
                      <a:schemeClr val="bg1"/>
                    </a:solidFill>
                  </a:tcPr>
                </a:tc>
              </a:tr>
              <a:tr h="478672">
                <a:tc>
                  <a:txBody>
                    <a:bodyPr/>
                    <a:lstStyle/>
                    <a:p>
                      <a:pPr algn="r"/>
                      <a:r>
                        <a:rPr kumimoji="1" lang="ja-JP" altLang="en-US" sz="2000" b="1" dirty="0" smtClean="0">
                          <a:solidFill>
                            <a:srgbClr val="FF0000"/>
                          </a:solidFill>
                          <a:latin typeface="+mj-ea"/>
                          <a:ea typeface="+mj-ea"/>
                        </a:rPr>
                        <a:t>８</a:t>
                      </a:r>
                      <a:endParaRPr kumimoji="1" lang="ja-JP" altLang="en-US" sz="2000" b="1" dirty="0">
                        <a:solidFill>
                          <a:srgbClr val="FF0000"/>
                        </a:solidFill>
                        <a:latin typeface="+mj-ea"/>
                        <a:ea typeface="+mj-ea"/>
                      </a:endParaRPr>
                    </a:p>
                  </a:txBody>
                  <a:tcPr marL="91449" marR="91449">
                    <a:solidFill>
                      <a:srgbClr val="FFCCFF"/>
                    </a:solidFill>
                  </a:tcPr>
                </a:tc>
                <a:tc>
                  <a:txBody>
                    <a:bodyPr/>
                    <a:lstStyle/>
                    <a:p>
                      <a:r>
                        <a:rPr kumimoji="1" lang="ja-JP" altLang="en-US" sz="2000" b="1" dirty="0" smtClean="0">
                          <a:solidFill>
                            <a:srgbClr val="FF0000"/>
                          </a:solidFill>
                          <a:latin typeface="+mj-ea"/>
                          <a:ea typeface="+mj-ea"/>
                        </a:rPr>
                        <a:t>　岡山大</a:t>
                      </a:r>
                      <a:endParaRPr kumimoji="1" lang="ja-JP" altLang="en-US" sz="2000" b="1" dirty="0">
                        <a:solidFill>
                          <a:srgbClr val="FF0000"/>
                        </a:solidFill>
                        <a:latin typeface="+mj-ea"/>
                        <a:ea typeface="+mj-ea"/>
                      </a:endParaRPr>
                    </a:p>
                  </a:txBody>
                  <a:tcPr marL="91449" marR="91449">
                    <a:solidFill>
                      <a:srgbClr val="FFCCFF"/>
                    </a:solidFill>
                  </a:tcPr>
                </a:tc>
              </a:tr>
              <a:tr h="478672">
                <a:tc>
                  <a:txBody>
                    <a:bodyPr/>
                    <a:lstStyle/>
                    <a:p>
                      <a:pPr algn="r"/>
                      <a:r>
                        <a:rPr kumimoji="1" lang="ja-JP" altLang="en-US" sz="2000" b="1" dirty="0" smtClean="0">
                          <a:solidFill>
                            <a:schemeClr val="tx1"/>
                          </a:solidFill>
                          <a:latin typeface="+mj-ea"/>
                          <a:ea typeface="+mj-ea"/>
                        </a:rPr>
                        <a:t>９</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東京大</a:t>
                      </a:r>
                      <a:endParaRPr kumimoji="1" lang="ja-JP" altLang="en-US" sz="2000" b="1" dirty="0">
                        <a:solidFill>
                          <a:schemeClr val="tx1"/>
                        </a:solidFill>
                        <a:latin typeface="+mj-ea"/>
                        <a:ea typeface="+mj-ea"/>
                      </a:endParaRPr>
                    </a:p>
                  </a:txBody>
                  <a:tcPr marL="91449" marR="91449"/>
                </a:tc>
              </a:tr>
              <a:tr h="478672">
                <a:tc>
                  <a:txBody>
                    <a:bodyPr/>
                    <a:lstStyle/>
                    <a:p>
                      <a:pPr algn="r"/>
                      <a:r>
                        <a:rPr kumimoji="1" lang="ja-JP" altLang="en-US" sz="2000" b="1" dirty="0" smtClean="0">
                          <a:solidFill>
                            <a:schemeClr val="tx1"/>
                          </a:solidFill>
                          <a:latin typeface="+mj-ea"/>
                          <a:ea typeface="+mj-ea"/>
                        </a:rPr>
                        <a:t>１０</a:t>
                      </a:r>
                      <a:endParaRPr kumimoji="1" lang="ja-JP" altLang="en-US" sz="2000" b="1" dirty="0">
                        <a:solidFill>
                          <a:schemeClr val="tx1"/>
                        </a:solidFill>
                        <a:latin typeface="+mj-ea"/>
                        <a:ea typeface="+mj-ea"/>
                      </a:endParaRPr>
                    </a:p>
                  </a:txBody>
                  <a:tcPr marL="91449" marR="91449"/>
                </a:tc>
                <a:tc>
                  <a:txBody>
                    <a:bodyPr/>
                    <a:lstStyle/>
                    <a:p>
                      <a:r>
                        <a:rPr kumimoji="1" lang="ja-JP" altLang="en-US" sz="2000" b="1" dirty="0" smtClean="0">
                          <a:solidFill>
                            <a:schemeClr val="tx1"/>
                          </a:solidFill>
                          <a:latin typeface="+mj-ea"/>
                          <a:ea typeface="+mj-ea"/>
                        </a:rPr>
                        <a:t>　早稲田大</a:t>
                      </a:r>
                      <a:endParaRPr kumimoji="1" lang="ja-JP" altLang="en-US" sz="2000" b="1" dirty="0">
                        <a:solidFill>
                          <a:schemeClr val="tx1"/>
                        </a:solidFill>
                        <a:latin typeface="+mj-ea"/>
                        <a:ea typeface="+mj-ea"/>
                      </a:endParaRPr>
                    </a:p>
                  </a:txBody>
                  <a:tcPr marL="91449" marR="91449"/>
                </a:tc>
              </a:tr>
            </a:tbl>
          </a:graphicData>
        </a:graphic>
      </p:graphicFrame>
      <p:graphicFrame>
        <p:nvGraphicFramePr>
          <p:cNvPr id="11" name="表 10"/>
          <p:cNvGraphicFramePr>
            <a:graphicFrameLocks noGrp="1"/>
          </p:cNvGraphicFramePr>
          <p:nvPr/>
        </p:nvGraphicFramePr>
        <p:xfrm>
          <a:off x="5435600" y="1341438"/>
          <a:ext cx="2630488" cy="2516187"/>
        </p:xfrm>
        <a:graphic>
          <a:graphicData uri="http://schemas.openxmlformats.org/drawingml/2006/table">
            <a:tbl>
              <a:tblPr firstRow="1" bandRow="1">
                <a:tableStyleId>{D7AC3CCA-C797-4891-BE02-D94E43425B78}</a:tableStyleId>
              </a:tblPr>
              <a:tblGrid>
                <a:gridCol w="705253"/>
                <a:gridCol w="1925235"/>
              </a:tblGrid>
              <a:tr h="488192">
                <a:tc>
                  <a:txBody>
                    <a:bodyPr/>
                    <a:lstStyle/>
                    <a:p>
                      <a:pPr algn="ctr"/>
                      <a:r>
                        <a:rPr kumimoji="1" lang="ja-JP" altLang="en-US" sz="2000" b="1" dirty="0" smtClean="0">
                          <a:solidFill>
                            <a:schemeClr val="tx1"/>
                          </a:solidFill>
                          <a:latin typeface="+mj-ea"/>
                          <a:ea typeface="+mj-ea"/>
                        </a:rPr>
                        <a:t>順位</a:t>
                      </a:r>
                      <a:endParaRPr kumimoji="1" lang="ja-JP" altLang="en-US" sz="2000" b="1" dirty="0">
                        <a:solidFill>
                          <a:schemeClr val="tx1"/>
                        </a:solidFill>
                        <a:latin typeface="+mj-ea"/>
                        <a:ea typeface="+mj-ea"/>
                      </a:endParaRPr>
                    </a:p>
                  </a:txBody>
                  <a:tcPr marL="91416" marR="91416" marT="45722" marB="45722">
                    <a:solidFill>
                      <a:schemeClr val="accent5">
                        <a:lumMod val="20000"/>
                        <a:lumOff val="80000"/>
                      </a:schemeClr>
                    </a:solidFill>
                  </a:tcPr>
                </a:tc>
                <a:tc>
                  <a:txBody>
                    <a:bodyPr/>
                    <a:lstStyle/>
                    <a:p>
                      <a:pPr algn="ctr"/>
                      <a:r>
                        <a:rPr kumimoji="1" lang="ja-JP" altLang="en-US" sz="2000" b="1" dirty="0" smtClean="0">
                          <a:solidFill>
                            <a:schemeClr val="tx1"/>
                          </a:solidFill>
                          <a:latin typeface="+mj-ea"/>
                          <a:ea typeface="+mj-ea"/>
                        </a:rPr>
                        <a:t>大　学</a:t>
                      </a:r>
                      <a:endParaRPr kumimoji="1" lang="ja-JP" altLang="en-US" sz="2000" b="1" dirty="0">
                        <a:solidFill>
                          <a:schemeClr val="tx1"/>
                        </a:solidFill>
                        <a:latin typeface="+mj-ea"/>
                        <a:ea typeface="+mj-ea"/>
                      </a:endParaRPr>
                    </a:p>
                  </a:txBody>
                  <a:tcPr marL="91416" marR="91416" marT="45722" marB="45722">
                    <a:solidFill>
                      <a:schemeClr val="accent5">
                        <a:lumMod val="20000"/>
                        <a:lumOff val="80000"/>
                      </a:schemeClr>
                    </a:solidFill>
                  </a:tcPr>
                </a:tc>
              </a:tr>
              <a:tr h="396254">
                <a:tc>
                  <a:txBody>
                    <a:bodyPr/>
                    <a:lstStyle/>
                    <a:p>
                      <a:pPr algn="r"/>
                      <a:r>
                        <a:rPr kumimoji="1" lang="ja-JP" altLang="en-US" sz="2000" b="1" dirty="0" smtClean="0">
                          <a:solidFill>
                            <a:schemeClr val="tx1"/>
                          </a:solidFill>
                          <a:latin typeface="+mj-ea"/>
                          <a:ea typeface="+mj-ea"/>
                        </a:rPr>
                        <a:t>１</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東京大</a:t>
                      </a:r>
                      <a:endParaRPr kumimoji="1" lang="ja-JP" altLang="en-US" sz="2000" b="1" dirty="0">
                        <a:solidFill>
                          <a:schemeClr val="tx1"/>
                        </a:solidFill>
                        <a:latin typeface="+mj-ea"/>
                        <a:ea typeface="+mj-ea"/>
                      </a:endParaRPr>
                    </a:p>
                  </a:txBody>
                  <a:tcPr marL="91416" marR="91416" marT="45722" marB="45722">
                    <a:solidFill>
                      <a:schemeClr val="bg1"/>
                    </a:solidFill>
                  </a:tcPr>
                </a:tc>
              </a:tr>
              <a:tr h="396254">
                <a:tc>
                  <a:txBody>
                    <a:bodyPr/>
                    <a:lstStyle/>
                    <a:p>
                      <a:pPr algn="r"/>
                      <a:r>
                        <a:rPr kumimoji="1" lang="ja-JP" altLang="en-US" sz="2000" b="1" dirty="0" smtClean="0">
                          <a:solidFill>
                            <a:schemeClr val="tx1"/>
                          </a:solidFill>
                          <a:latin typeface="+mj-ea"/>
                          <a:ea typeface="+mj-ea"/>
                        </a:rPr>
                        <a:t>２</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京都大</a:t>
                      </a:r>
                      <a:endParaRPr kumimoji="1" lang="ja-JP" altLang="en-US" sz="2000" b="1" dirty="0">
                        <a:solidFill>
                          <a:schemeClr val="tx1"/>
                        </a:solidFill>
                        <a:latin typeface="+mj-ea"/>
                        <a:ea typeface="+mj-ea"/>
                      </a:endParaRPr>
                    </a:p>
                  </a:txBody>
                  <a:tcPr marL="91416" marR="91416" marT="45722" marB="45722">
                    <a:solidFill>
                      <a:schemeClr val="bg1"/>
                    </a:solidFill>
                  </a:tcPr>
                </a:tc>
              </a:tr>
              <a:tr h="396254">
                <a:tc>
                  <a:txBody>
                    <a:bodyPr/>
                    <a:lstStyle/>
                    <a:p>
                      <a:pPr algn="r"/>
                      <a:r>
                        <a:rPr kumimoji="1" lang="ja-JP" altLang="en-US" sz="2000" b="1" dirty="0" smtClean="0">
                          <a:solidFill>
                            <a:schemeClr val="tx1"/>
                          </a:solidFill>
                          <a:latin typeface="+mj-ea"/>
                          <a:ea typeface="+mj-ea"/>
                        </a:rPr>
                        <a:t>３</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九州大</a:t>
                      </a:r>
                      <a:endParaRPr kumimoji="1" lang="ja-JP" altLang="en-US" sz="2000" b="1" dirty="0">
                        <a:solidFill>
                          <a:schemeClr val="tx1"/>
                        </a:solidFill>
                        <a:latin typeface="+mj-ea"/>
                        <a:ea typeface="+mj-ea"/>
                      </a:endParaRPr>
                    </a:p>
                  </a:txBody>
                  <a:tcPr marL="91416" marR="91416" marT="45722" marB="45722">
                    <a:solidFill>
                      <a:schemeClr val="bg1"/>
                    </a:solidFill>
                  </a:tcPr>
                </a:tc>
              </a:tr>
              <a:tr h="410130">
                <a:tc>
                  <a:txBody>
                    <a:bodyPr/>
                    <a:lstStyle/>
                    <a:p>
                      <a:pPr algn="r"/>
                      <a:r>
                        <a:rPr kumimoji="1" lang="ja-JP" altLang="en-US" sz="2000" b="1" dirty="0" smtClean="0">
                          <a:solidFill>
                            <a:srgbClr val="FF0000"/>
                          </a:solidFill>
                          <a:latin typeface="+mj-ea"/>
                          <a:ea typeface="+mj-ea"/>
                        </a:rPr>
                        <a:t>４</a:t>
                      </a:r>
                      <a:endParaRPr kumimoji="1" lang="ja-JP" altLang="en-US" sz="2000" b="1" dirty="0">
                        <a:solidFill>
                          <a:srgbClr val="FF0000"/>
                        </a:solidFill>
                        <a:latin typeface="+mj-ea"/>
                        <a:ea typeface="+mj-ea"/>
                      </a:endParaRPr>
                    </a:p>
                  </a:txBody>
                  <a:tcPr marL="91416" marR="91416" marT="45722" marB="45722">
                    <a:solidFill>
                      <a:srgbClr val="FFCCFF"/>
                    </a:solidFill>
                  </a:tcPr>
                </a:tc>
                <a:tc>
                  <a:txBody>
                    <a:bodyPr/>
                    <a:lstStyle/>
                    <a:p>
                      <a:r>
                        <a:rPr kumimoji="1" lang="ja-JP" altLang="en-US" sz="2000" b="1" dirty="0" smtClean="0">
                          <a:solidFill>
                            <a:srgbClr val="FF0000"/>
                          </a:solidFill>
                          <a:latin typeface="+mj-ea"/>
                          <a:ea typeface="+mj-ea"/>
                        </a:rPr>
                        <a:t>岡山大</a:t>
                      </a:r>
                      <a:endParaRPr kumimoji="1" lang="ja-JP" altLang="en-US" sz="2000" b="1" dirty="0">
                        <a:solidFill>
                          <a:srgbClr val="FF0000"/>
                        </a:solidFill>
                        <a:latin typeface="+mj-ea"/>
                        <a:ea typeface="+mj-ea"/>
                      </a:endParaRPr>
                    </a:p>
                  </a:txBody>
                  <a:tcPr marL="91416" marR="91416" marT="45722" marB="45722">
                    <a:solidFill>
                      <a:srgbClr val="FFCCFF"/>
                    </a:solidFill>
                  </a:tcPr>
                </a:tc>
              </a:tr>
              <a:tr h="429103">
                <a:tc>
                  <a:txBody>
                    <a:bodyPr/>
                    <a:lstStyle/>
                    <a:p>
                      <a:pPr algn="r"/>
                      <a:r>
                        <a:rPr kumimoji="1" lang="ja-JP" altLang="en-US" sz="2000" b="1" dirty="0" smtClean="0">
                          <a:solidFill>
                            <a:schemeClr val="tx1"/>
                          </a:solidFill>
                          <a:latin typeface="+mj-ea"/>
                          <a:ea typeface="+mj-ea"/>
                        </a:rPr>
                        <a:t>５</a:t>
                      </a:r>
                      <a:endParaRPr kumimoji="1" lang="ja-JP" altLang="en-US" sz="2000" b="1" dirty="0">
                        <a:solidFill>
                          <a:schemeClr val="tx1"/>
                        </a:solidFill>
                        <a:latin typeface="+mj-ea"/>
                        <a:ea typeface="+mj-ea"/>
                      </a:endParaRPr>
                    </a:p>
                  </a:txBody>
                  <a:tcPr marL="91416" marR="91416" marT="45722" marB="45722">
                    <a:solidFill>
                      <a:schemeClr val="bg1"/>
                    </a:solidFill>
                  </a:tcPr>
                </a:tc>
                <a:tc>
                  <a:txBody>
                    <a:bodyPr/>
                    <a:lstStyle/>
                    <a:p>
                      <a:r>
                        <a:rPr kumimoji="1" lang="ja-JP" altLang="en-US" sz="2000" b="1" dirty="0" smtClean="0">
                          <a:solidFill>
                            <a:schemeClr val="tx1"/>
                          </a:solidFill>
                          <a:latin typeface="+mj-ea"/>
                          <a:ea typeface="+mj-ea"/>
                        </a:rPr>
                        <a:t>山形大</a:t>
                      </a:r>
                      <a:endParaRPr kumimoji="1" lang="ja-JP" altLang="en-US" sz="2000" b="1" dirty="0">
                        <a:solidFill>
                          <a:schemeClr val="tx1"/>
                        </a:solidFill>
                        <a:latin typeface="+mj-ea"/>
                        <a:ea typeface="+mj-ea"/>
                      </a:endParaRPr>
                    </a:p>
                  </a:txBody>
                  <a:tcPr marL="91416" marR="91416" marT="45722" marB="45722">
                    <a:solidFill>
                      <a:schemeClr val="bg1"/>
                    </a:solidFill>
                  </a:tcPr>
                </a:tc>
              </a:tr>
            </a:tbl>
          </a:graphicData>
        </a:graphic>
      </p:graphicFrame>
      <p:sp>
        <p:nvSpPr>
          <p:cNvPr id="18500" name="テキスト ボックス 16"/>
          <p:cNvSpPr txBox="1">
            <a:spLocks noChangeArrowheads="1"/>
          </p:cNvSpPr>
          <p:nvPr/>
        </p:nvSpPr>
        <p:spPr bwMode="auto">
          <a:xfrm>
            <a:off x="4932363" y="3933825"/>
            <a:ext cx="3240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a:t>朝日新聞社「大学ランキング２０１１」</a:t>
            </a:r>
            <a:endParaRPr lang="en-US" altLang="ja-JP" sz="1400"/>
          </a:p>
        </p:txBody>
      </p:sp>
      <p:sp>
        <p:nvSpPr>
          <p:cNvPr id="13" name="テキスト ボックス 12"/>
          <p:cNvSpPr txBox="1"/>
          <p:nvPr/>
        </p:nvSpPr>
        <p:spPr>
          <a:xfrm>
            <a:off x="468313" y="836613"/>
            <a:ext cx="3959225" cy="461962"/>
          </a:xfrm>
          <a:prstGeom prst="rect">
            <a:avLst/>
          </a:prstGeom>
          <a:noFill/>
        </p:spPr>
        <p:txBody>
          <a:bodyPr>
            <a:spAutoFit/>
          </a:bodyPr>
          <a:lstStyle/>
          <a:p>
            <a:pPr>
              <a:defRPr/>
            </a:pPr>
            <a:r>
              <a:rPr lang="ja-JP" altLang="en-US" sz="2400" b="1" dirty="0">
                <a:latin typeface="+mj-ea"/>
                <a:ea typeface="+mj-ea"/>
                <a:cs typeface="+mn-cs"/>
              </a:rPr>
              <a:t>教育面</a:t>
            </a:r>
          </a:p>
        </p:txBody>
      </p:sp>
      <p:sp>
        <p:nvSpPr>
          <p:cNvPr id="14" name="テキスト ボックス 13"/>
          <p:cNvSpPr txBox="1"/>
          <p:nvPr/>
        </p:nvSpPr>
        <p:spPr>
          <a:xfrm>
            <a:off x="5435600" y="836613"/>
            <a:ext cx="3351213" cy="461962"/>
          </a:xfrm>
          <a:prstGeom prst="rect">
            <a:avLst/>
          </a:prstGeom>
          <a:noFill/>
        </p:spPr>
        <p:txBody>
          <a:bodyPr>
            <a:spAutoFit/>
          </a:bodyPr>
          <a:lstStyle/>
          <a:p>
            <a:pPr>
              <a:defRPr/>
            </a:pPr>
            <a:r>
              <a:rPr lang="ja-JP" altLang="en-US" sz="2400" b="1" dirty="0">
                <a:latin typeface="+mj-ea"/>
                <a:ea typeface="+mj-ea"/>
                <a:cs typeface="+mn-cs"/>
              </a:rPr>
              <a:t>経営戦略面で注目</a:t>
            </a:r>
          </a:p>
        </p:txBody>
      </p:sp>
      <p:cxnSp>
        <p:nvCxnSpPr>
          <p:cNvPr id="15" name="直線コネクタ 14"/>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15"/>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84DEA38-06B7-D749-BD6C-1E0B51A46658}" type="slidenum">
              <a:rPr lang="ja-JP" altLang="en-US">
                <a:solidFill>
                  <a:srgbClr val="898989"/>
                </a:solidFill>
              </a:rPr>
              <a:pPr eaLnBrk="1" hangingPunct="1"/>
              <a:t>33</a:t>
            </a:fld>
            <a:endParaRPr lang="ja-JP" altLang="en-US">
              <a:solidFill>
                <a:srgbClr val="898989"/>
              </a:solidFill>
            </a:endParaRPr>
          </a:p>
        </p:txBody>
      </p:sp>
    </p:spTree>
    <p:extLst>
      <p:ext uri="{BB962C8B-B14F-4D97-AF65-F5344CB8AC3E}">
        <p14:creationId xmlns:p14="http://schemas.microsoft.com/office/powerpoint/2010/main" val="34435086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137"/>
          <p:cNvSpPr>
            <a:spLocks noChangeShapeType="1"/>
          </p:cNvSpPr>
          <p:nvPr/>
        </p:nvSpPr>
        <p:spPr bwMode="auto">
          <a:xfrm>
            <a:off x="611188" y="1196975"/>
            <a:ext cx="0" cy="52768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459" name="Line 138"/>
          <p:cNvSpPr>
            <a:spLocks noChangeShapeType="1"/>
          </p:cNvSpPr>
          <p:nvPr/>
        </p:nvSpPr>
        <p:spPr bwMode="auto">
          <a:xfrm>
            <a:off x="8386763" y="1196975"/>
            <a:ext cx="0" cy="52768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42875" y="0"/>
            <a:ext cx="8963025" cy="646113"/>
          </a:xfrm>
          <a:prstGeom prst="rect">
            <a:avLst/>
          </a:prstGeom>
          <a:noFill/>
          <a:ln w="9525">
            <a:noFill/>
            <a:miter lim="800000"/>
            <a:headEnd/>
            <a:tailEnd/>
          </a:ln>
        </p:spPr>
        <p:txBody>
          <a:bodyPr>
            <a:spAutoFit/>
          </a:bodyPr>
          <a:lstStyle/>
          <a:p>
            <a:r>
              <a:rPr lang="ja-JP" altLang="en-US" sz="3600">
                <a:latin typeface="ＭＳ Ｐゴシック" charset="0"/>
              </a:rPr>
              <a:t>本学の教育力 ： </a:t>
            </a:r>
            <a:r>
              <a:rPr lang="ja-JP" altLang="en-US" sz="3600">
                <a:solidFill>
                  <a:srgbClr val="FF0000"/>
                </a:solidFill>
                <a:latin typeface="ＭＳ Ｐゴシック" charset="0"/>
              </a:rPr>
              <a:t>高校生のイメージ</a:t>
            </a:r>
            <a:r>
              <a:rPr lang="en-US" altLang="ja-JP" sz="3600">
                <a:solidFill>
                  <a:srgbClr val="FF0000"/>
                </a:solidFill>
                <a:latin typeface="ＭＳ Ｐゴシック" charset="0"/>
              </a:rPr>
              <a:t> </a:t>
            </a:r>
          </a:p>
        </p:txBody>
      </p:sp>
      <p:sp>
        <p:nvSpPr>
          <p:cNvPr id="19461" name="Line 141"/>
          <p:cNvSpPr>
            <a:spLocks noChangeShapeType="1"/>
          </p:cNvSpPr>
          <p:nvPr/>
        </p:nvSpPr>
        <p:spPr bwMode="auto">
          <a:xfrm>
            <a:off x="-323850" y="2205038"/>
            <a:ext cx="77755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462" name="テキスト ボックス 16"/>
          <p:cNvSpPr txBox="1">
            <a:spLocks noChangeArrowheads="1"/>
          </p:cNvSpPr>
          <p:nvPr/>
        </p:nvSpPr>
        <p:spPr bwMode="auto">
          <a:xfrm>
            <a:off x="755650" y="6524625"/>
            <a:ext cx="597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t>日本経済新聞社大学イメージランキング２０１０．１１．２９</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03A9454-5834-DA40-BC74-651DBB4C6E02}" type="slidenum">
              <a:rPr lang="ja-JP" altLang="en-US">
                <a:solidFill>
                  <a:srgbClr val="898989"/>
                </a:solidFill>
              </a:rPr>
              <a:pPr eaLnBrk="1" hangingPunct="1"/>
              <a:t>34</a:t>
            </a:fld>
            <a:endParaRPr lang="ja-JP" altLang="en-US">
              <a:solidFill>
                <a:srgbClr val="898989"/>
              </a:solidFill>
            </a:endParaRPr>
          </a:p>
        </p:txBody>
      </p:sp>
      <p:grpSp>
        <p:nvGrpSpPr>
          <p:cNvPr id="19465" name="グループ化 13"/>
          <p:cNvGrpSpPr>
            <a:grpSpLocks/>
          </p:cNvGrpSpPr>
          <p:nvPr/>
        </p:nvGrpSpPr>
        <p:grpSpPr bwMode="auto">
          <a:xfrm>
            <a:off x="560388" y="908050"/>
            <a:ext cx="8545512" cy="5949950"/>
            <a:chOff x="561132" y="908720"/>
            <a:chExt cx="8544768" cy="5949280"/>
          </a:xfrm>
        </p:grpSpPr>
        <p:pic>
          <p:nvPicPr>
            <p:cNvPr id="194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908720"/>
              <a:ext cx="7818437"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611928" y="908720"/>
              <a:ext cx="8493972" cy="46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561132" y="1061103"/>
              <a:ext cx="122226" cy="5796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2317160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908175" y="1401763"/>
          <a:ext cx="5256213" cy="4114800"/>
        </p:xfrm>
        <a:graphic>
          <a:graphicData uri="http://schemas.openxmlformats.org/drawingml/2006/table">
            <a:tbl>
              <a:tblPr/>
              <a:tblGrid>
                <a:gridCol w="1020763"/>
                <a:gridCol w="3397250"/>
                <a:gridCol w="838200"/>
              </a:tblGrid>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順位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機関名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件数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rPr>
                        <a:t>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rPr>
                        <a:t>　岡山大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FF0000"/>
                          </a:solidFill>
                          <a:effectLst/>
                          <a:latin typeface="ＭＳ Ｐゴシック" charset="0"/>
                          <a:ea typeface="ＭＳ Ｐゴシック" charset="0"/>
                          <a:cs typeface="ＭＳ Ｐゴシック" charset="0"/>
                        </a:rPr>
                        <a:t>8</a:t>
                      </a:r>
                      <a:endParaRPr kumimoji="1" lang="ja-JP" altLang="en-US" sz="2400" b="1" i="0" u="none" strike="noStrike" cap="none" normalizeH="0" baseline="0">
                        <a:ln>
                          <a:noFill/>
                        </a:ln>
                        <a:solidFill>
                          <a:srgbClr val="FF0000"/>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２</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東京工業大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7</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早稲田大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6</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筑波大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6</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５</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東北大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4</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京都大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ﾃﾞｼﾞﾀﾙﾊﾘｳｯﾄﾞ大学院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rPr>
                        <a:t>　明治大学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chemeClr val="tx1"/>
                          </a:solidFill>
                          <a:effectLst/>
                          <a:latin typeface="ＭＳ Ｐゴシック" charset="0"/>
                          <a:ea typeface="ＭＳ Ｐゴシック" charset="0"/>
                          <a:cs typeface="ＭＳ Ｐゴシック" charset="0"/>
                        </a:rPr>
                        <a:t>3</a:t>
                      </a:r>
                      <a:endParaRPr kumimoji="1" lang="ja-JP" altLang="en-US" sz="2400" b="1" i="0" u="none" strike="noStrike" cap="none" normalizeH="0" baseline="0">
                        <a:ln>
                          <a:noFill/>
                        </a:ln>
                        <a:solidFill>
                          <a:schemeClr val="tx1"/>
                        </a:solidFill>
                        <a:effectLst/>
                        <a:latin typeface="ＭＳ Ｐゴシック"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21" name="テキスト ボックス 4"/>
          <p:cNvSpPr txBox="1">
            <a:spLocks noChangeArrowheads="1"/>
          </p:cNvSpPr>
          <p:nvPr/>
        </p:nvSpPr>
        <p:spPr bwMode="auto">
          <a:xfrm>
            <a:off x="827088" y="857250"/>
            <a:ext cx="7416800" cy="461963"/>
          </a:xfrm>
          <a:prstGeom prst="rect">
            <a:avLst/>
          </a:prstGeom>
          <a:noFill/>
          <a:ln w="9525">
            <a:noFill/>
            <a:miter lim="800000"/>
            <a:headEnd/>
            <a:tailEnd/>
          </a:ln>
        </p:spPr>
        <p:txBody>
          <a:bodyPr>
            <a:spAutoFit/>
          </a:bodyPr>
          <a:lstStyle/>
          <a:p>
            <a:pPr algn="ctr">
              <a:defRPr/>
            </a:pPr>
            <a:r>
              <a:rPr lang="ja-JP" altLang="en-US" sz="2400" b="1" dirty="0">
                <a:latin typeface="+mj-ea"/>
                <a:ea typeface="+mj-ea"/>
                <a:cs typeface="+mn-cs"/>
              </a:rPr>
              <a:t>大学発ベンチャー設立数上位大学（平成</a:t>
            </a:r>
            <a:r>
              <a:rPr lang="en-US" altLang="ja-JP" sz="2400" b="1" dirty="0">
                <a:latin typeface="+mj-ea"/>
                <a:ea typeface="+mj-ea"/>
                <a:cs typeface="+mn-cs"/>
              </a:rPr>
              <a:t>19</a:t>
            </a:r>
            <a:r>
              <a:rPr lang="ja-JP" altLang="en-US" sz="2400" b="1" dirty="0">
                <a:latin typeface="+mj-ea"/>
                <a:ea typeface="+mj-ea"/>
                <a:cs typeface="+mn-cs"/>
              </a:rPr>
              <a:t>年度）</a:t>
            </a:r>
            <a:endParaRPr lang="en-US" altLang="ja-JP" sz="2400" b="1" dirty="0">
              <a:latin typeface="+mj-ea"/>
              <a:ea typeface="+mj-ea"/>
              <a:cs typeface="+mn-cs"/>
            </a:endParaRPr>
          </a:p>
        </p:txBody>
      </p:sp>
      <p:sp>
        <p:nvSpPr>
          <p:cNvPr id="24622" name="テキスト ボックス 5"/>
          <p:cNvSpPr txBox="1">
            <a:spLocks noChangeArrowheads="1"/>
          </p:cNvSpPr>
          <p:nvPr/>
        </p:nvSpPr>
        <p:spPr bwMode="auto">
          <a:xfrm>
            <a:off x="1836738" y="5516563"/>
            <a:ext cx="4967287" cy="307975"/>
          </a:xfrm>
          <a:prstGeom prst="rect">
            <a:avLst/>
          </a:prstGeom>
          <a:noFill/>
          <a:ln w="9525">
            <a:noFill/>
            <a:miter lim="800000"/>
            <a:headEnd/>
            <a:tailEnd/>
          </a:ln>
        </p:spPr>
        <p:txBody>
          <a:bodyPr>
            <a:spAutoFit/>
          </a:bodyPr>
          <a:lstStyle/>
          <a:p>
            <a:pPr>
              <a:defRPr/>
            </a:pPr>
            <a:r>
              <a:rPr lang="ja-JP" altLang="en-US" sz="1400" dirty="0">
                <a:latin typeface="+mj-ea"/>
                <a:ea typeface="+mj-ea"/>
                <a:cs typeface="+mn-cs"/>
              </a:rPr>
              <a:t>経済産業　省「平成</a:t>
            </a:r>
            <a:r>
              <a:rPr lang="en-US" altLang="ja-JP" sz="1400" dirty="0">
                <a:latin typeface="+mj-ea"/>
                <a:ea typeface="+mj-ea"/>
                <a:cs typeface="+mn-cs"/>
              </a:rPr>
              <a:t>19</a:t>
            </a:r>
            <a:r>
              <a:rPr lang="ja-JP" altLang="en-US" sz="1400" dirty="0">
                <a:latin typeface="+mj-ea"/>
                <a:ea typeface="+mj-ea"/>
                <a:cs typeface="+mn-cs"/>
              </a:rPr>
              <a:t>年度大学発ベンチャー調査」より</a:t>
            </a:r>
            <a:endParaRPr lang="en-US" altLang="ja-JP" sz="1400" dirty="0">
              <a:latin typeface="+mj-ea"/>
              <a:ea typeface="+mj-ea"/>
              <a:cs typeface="+mn-cs"/>
            </a:endParaRPr>
          </a:p>
        </p:txBody>
      </p:sp>
      <p:sp>
        <p:nvSpPr>
          <p:cNvPr id="6" name="角丸四角形 5"/>
          <p:cNvSpPr>
            <a:spLocks noChangeArrowheads="1"/>
          </p:cNvSpPr>
          <p:nvPr/>
        </p:nvSpPr>
        <p:spPr bwMode="auto">
          <a:xfrm>
            <a:off x="647700" y="5949950"/>
            <a:ext cx="8143875" cy="790575"/>
          </a:xfrm>
          <a:prstGeom prst="roundRect">
            <a:avLst>
              <a:gd name="adj" fmla="val 16667"/>
            </a:avLst>
          </a:prstGeom>
          <a:solidFill>
            <a:srgbClr val="FFFF99"/>
          </a:solidFill>
          <a:ln>
            <a:noFill/>
          </a:ln>
          <a:effectLst>
            <a:outerShdw blurRad="63500" dist="63500" dir="2700000" algn="tl"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ja-JP" altLang="en-US" sz="2000" b="1" dirty="0">
                <a:latin typeface="+mj-ea"/>
                <a:ea typeface="+mj-ea"/>
                <a:cs typeface="+mn-cs"/>
              </a:rPr>
              <a:t>・平成</a:t>
            </a:r>
            <a:r>
              <a:rPr lang="en-US" altLang="ja-JP" sz="2000" b="1" dirty="0">
                <a:latin typeface="+mj-ea"/>
                <a:ea typeface="+mj-ea"/>
                <a:cs typeface="+mn-cs"/>
              </a:rPr>
              <a:t>19</a:t>
            </a:r>
            <a:r>
              <a:rPr lang="ja-JP" altLang="en-US" sz="2000" b="1" dirty="0">
                <a:latin typeface="+mj-ea"/>
                <a:ea typeface="+mj-ea"/>
                <a:cs typeface="+mn-cs"/>
              </a:rPr>
              <a:t>年度大学発ベンチャー設立数で</a:t>
            </a:r>
            <a:r>
              <a:rPr lang="en-US" altLang="ja-JP" sz="2000" b="1" dirty="0">
                <a:latin typeface="+mj-ea"/>
                <a:ea typeface="+mj-ea"/>
                <a:cs typeface="+mn-cs"/>
              </a:rPr>
              <a:t>1</a:t>
            </a:r>
            <a:r>
              <a:rPr lang="ja-JP" altLang="en-US" sz="2000" b="1" dirty="0">
                <a:latin typeface="+mj-ea"/>
                <a:ea typeface="+mj-ea"/>
                <a:cs typeface="+mn-cs"/>
              </a:rPr>
              <a:t>位。</a:t>
            </a:r>
          </a:p>
        </p:txBody>
      </p:sp>
      <p:sp>
        <p:nvSpPr>
          <p:cNvPr id="8" name="Text Box 6"/>
          <p:cNvSpPr txBox="1">
            <a:spLocks noChangeArrowheads="1"/>
          </p:cNvSpPr>
          <p:nvPr/>
        </p:nvSpPr>
        <p:spPr bwMode="auto">
          <a:xfrm>
            <a:off x="176213" y="0"/>
            <a:ext cx="6445250"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a:t>
            </a:r>
            <a:r>
              <a:rPr lang="ja-JP" altLang="en-US" sz="3600" dirty="0">
                <a:solidFill>
                  <a:srgbClr val="FF0000"/>
                </a:solidFill>
                <a:latin typeface="+mj-ea"/>
                <a:ea typeface="+mj-ea"/>
                <a:cs typeface="+mn-cs"/>
              </a:rPr>
              <a:t>産学連携</a:t>
            </a:r>
            <a:r>
              <a:rPr lang="ja-JP" altLang="en-US" sz="3600" dirty="0">
                <a:latin typeface="+mj-ea"/>
                <a:ea typeface="+mj-ea"/>
                <a:cs typeface="+mn-cs"/>
              </a:rPr>
              <a:t>　　　　　</a:t>
            </a:r>
          </a:p>
        </p:txBody>
      </p:sp>
      <p:cxnSp>
        <p:nvCxnSpPr>
          <p:cNvPr id="10" name="直線コネクタ 9"/>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 10"/>
          <p:cNvSpPr>
            <a:spLocks noGrp="1"/>
          </p:cNvSpPr>
          <p:nvPr>
            <p:ph type="sldNum" sz="quarter" idx="4294967295"/>
          </p:nvPr>
        </p:nvSpPr>
        <p:spPr>
          <a:xfrm>
            <a:off x="6553200" y="6356350"/>
            <a:ext cx="2133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58323E23-6F3A-DC42-A916-D2F180DAC3CD}" type="slidenum">
              <a:rPr lang="ja-JP" altLang="en-US">
                <a:solidFill>
                  <a:srgbClr val="898989"/>
                </a:solidFill>
              </a:rPr>
              <a:pPr eaLnBrk="1" hangingPunct="1"/>
              <a:t>35</a:t>
            </a:fld>
            <a:endParaRPr lang="ja-JP" altLang="en-US">
              <a:solidFill>
                <a:srgbClr val="898989"/>
              </a:solidFill>
            </a:endParaRPr>
          </a:p>
        </p:txBody>
      </p:sp>
    </p:spTree>
    <p:extLst>
      <p:ext uri="{BB962C8B-B14F-4D97-AF65-F5344CB8AC3E}">
        <p14:creationId xmlns:p14="http://schemas.microsoft.com/office/powerpoint/2010/main" val="18279046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4294967295"/>
          </p:nvPr>
        </p:nvSpPr>
        <p:spPr>
          <a:xfrm>
            <a:off x="6553200" y="6356350"/>
            <a:ext cx="2133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6C926F50-A357-E447-A465-372C1A485ACC}" type="slidenum">
              <a:rPr lang="ja-JP" altLang="en-US">
                <a:solidFill>
                  <a:srgbClr val="898989"/>
                </a:solidFill>
              </a:rPr>
              <a:pPr eaLnBrk="1" hangingPunct="1"/>
              <a:t>36</a:t>
            </a:fld>
            <a:endParaRPr lang="ja-JP" altLang="en-US">
              <a:solidFill>
                <a:srgbClr val="898989"/>
              </a:solidFill>
            </a:endParaRPr>
          </a:p>
        </p:txBody>
      </p:sp>
      <p:sp>
        <p:nvSpPr>
          <p:cNvPr id="11" name="正方形/長方形 8"/>
          <p:cNvSpPr>
            <a:spLocks noChangeArrowheads="1"/>
          </p:cNvSpPr>
          <p:nvPr/>
        </p:nvSpPr>
        <p:spPr bwMode="auto">
          <a:xfrm>
            <a:off x="179388" y="36513"/>
            <a:ext cx="8964612" cy="584200"/>
          </a:xfrm>
          <a:prstGeom prst="rect">
            <a:avLst/>
          </a:prstGeom>
          <a:noFill/>
          <a:ln w="9525">
            <a:noFill/>
            <a:miter lim="800000"/>
            <a:headEnd/>
            <a:tailEnd/>
          </a:ln>
        </p:spPr>
        <p:txBody>
          <a:bodyPr>
            <a:spAutoFit/>
          </a:bodyPr>
          <a:lstStyle/>
          <a:p>
            <a:pPr>
              <a:defRPr/>
            </a:pPr>
            <a:r>
              <a:rPr lang="ja-JP" altLang="en-US" sz="3200" dirty="0">
                <a:latin typeface="+mj-ea"/>
                <a:ea typeface="+mj-ea"/>
                <a:cs typeface="+mn-cs"/>
              </a:rPr>
              <a:t>科研費補助金配分総額</a:t>
            </a:r>
            <a:endParaRPr lang="en-US" altLang="ja-JP" sz="3200" dirty="0">
              <a:latin typeface="+mj-ea"/>
              <a:ea typeface="+mj-ea"/>
              <a:cs typeface="+mn-cs"/>
            </a:endParaRPr>
          </a:p>
        </p:txBody>
      </p:sp>
      <p:sp>
        <p:nvSpPr>
          <p:cNvPr id="13" name="正方形/長方形 12"/>
          <p:cNvSpPr/>
          <p:nvPr/>
        </p:nvSpPr>
        <p:spPr>
          <a:xfrm>
            <a:off x="2203450" y="981075"/>
            <a:ext cx="5113338"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9702" name="グループ化 15"/>
          <p:cNvGrpSpPr>
            <a:grpSpLocks/>
          </p:cNvGrpSpPr>
          <p:nvPr/>
        </p:nvGrpSpPr>
        <p:grpSpPr bwMode="auto">
          <a:xfrm>
            <a:off x="2051050" y="1052513"/>
            <a:ext cx="5113338" cy="5805487"/>
            <a:chOff x="2051720" y="1052736"/>
            <a:chExt cx="5112568" cy="5805264"/>
          </a:xfrm>
        </p:grpSpPr>
        <p:pic>
          <p:nvPicPr>
            <p:cNvPr id="2970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052736"/>
              <a:ext cx="4940325"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2051720" y="1052736"/>
              <a:ext cx="5112568" cy="46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正方形/長方形 13"/>
            <p:cNvSpPr/>
            <p:nvPr/>
          </p:nvSpPr>
          <p:spPr>
            <a:xfrm>
              <a:off x="2051720" y="1052736"/>
              <a:ext cx="71427" cy="58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41916735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E4259EBE-889C-0D46-8A42-78ADCF3F2C06}" type="slidenum">
              <a:rPr lang="ja-JP" altLang="en-US">
                <a:solidFill>
                  <a:srgbClr val="898989"/>
                </a:solidFill>
              </a:rPr>
              <a:pPr eaLnBrk="1" hangingPunct="1"/>
              <a:t>37</a:t>
            </a:fld>
            <a:endParaRPr lang="ja-JP" altLang="en-US">
              <a:solidFill>
                <a:srgbClr val="898989"/>
              </a:solidFill>
            </a:endParaRPr>
          </a:p>
        </p:txBody>
      </p:sp>
      <p:sp>
        <p:nvSpPr>
          <p:cNvPr id="8" name="Text Box 6"/>
          <p:cNvSpPr txBox="1">
            <a:spLocks noChangeArrowheads="1"/>
          </p:cNvSpPr>
          <p:nvPr/>
        </p:nvSpPr>
        <p:spPr bwMode="auto">
          <a:xfrm>
            <a:off x="142875" y="0"/>
            <a:ext cx="9001125"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研究論文発表ランキング　　　　　</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42875" y="836613"/>
            <a:ext cx="9001125" cy="461962"/>
          </a:xfrm>
          <a:prstGeom prst="rect">
            <a:avLst/>
          </a:prstGeom>
          <a:noFill/>
        </p:spPr>
        <p:txBody>
          <a:bodyPr>
            <a:spAutoFit/>
          </a:bodyPr>
          <a:lstStyle/>
          <a:p>
            <a:pPr>
              <a:defRPr/>
            </a:pPr>
            <a:r>
              <a:rPr lang="ja-JP" altLang="en-US" sz="2400" b="1" dirty="0">
                <a:latin typeface="+mj-ea"/>
                <a:ea typeface="+mj-ea"/>
                <a:cs typeface="+mn-cs"/>
              </a:rPr>
              <a:t>上位５０校のうち３５校、上位２０校のうち１６校が国立大</a:t>
            </a:r>
          </a:p>
        </p:txBody>
      </p:sp>
      <p:grpSp>
        <p:nvGrpSpPr>
          <p:cNvPr id="30726" name="グループ化 30"/>
          <p:cNvGrpSpPr>
            <a:grpSpLocks/>
          </p:cNvGrpSpPr>
          <p:nvPr/>
        </p:nvGrpSpPr>
        <p:grpSpPr bwMode="auto">
          <a:xfrm>
            <a:off x="-323850" y="1341438"/>
            <a:ext cx="9648825" cy="5465762"/>
            <a:chOff x="-324544" y="1340768"/>
            <a:chExt cx="9649072" cy="5465752"/>
          </a:xfrm>
        </p:grpSpPr>
        <p:pic>
          <p:nvPicPr>
            <p:cNvPr id="3072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340768"/>
              <a:ext cx="9345940" cy="546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正方形/長方形 29"/>
            <p:cNvSpPr/>
            <p:nvPr/>
          </p:nvSpPr>
          <p:spPr>
            <a:xfrm>
              <a:off x="-324544" y="1340768"/>
              <a:ext cx="9649072"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4303441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正方形/長方形 8"/>
          <p:cNvSpPr>
            <a:spLocks noChangeArrowheads="1"/>
          </p:cNvSpPr>
          <p:nvPr/>
        </p:nvSpPr>
        <p:spPr bwMode="auto">
          <a:xfrm>
            <a:off x="179388" y="-26988"/>
            <a:ext cx="8964612"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特許登録件数ランキング　</a:t>
            </a:r>
            <a:endParaRPr lang="en-US" altLang="ja-JP" sz="3600" dirty="0">
              <a:latin typeface="+mj-ea"/>
              <a:ea typeface="+mj-ea"/>
              <a:cs typeface="+mn-cs"/>
            </a:endParaRPr>
          </a:p>
        </p:txBody>
      </p:sp>
      <p:cxnSp>
        <p:nvCxnSpPr>
          <p:cNvPr id="21" name="直線コネクタ 20"/>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 2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2545047-69F3-6545-984C-493ABD728907}" type="slidenum">
              <a:rPr lang="ja-JP" altLang="en-US">
                <a:solidFill>
                  <a:srgbClr val="898989"/>
                </a:solidFill>
              </a:rPr>
              <a:pPr eaLnBrk="1" hangingPunct="1"/>
              <a:t>38</a:t>
            </a:fld>
            <a:endParaRPr lang="ja-JP" altLang="en-US">
              <a:solidFill>
                <a:srgbClr val="898989"/>
              </a:solidFill>
            </a:endParaRPr>
          </a:p>
        </p:txBody>
      </p:sp>
      <p:sp>
        <p:nvSpPr>
          <p:cNvPr id="26" name="正方形/長方形 25"/>
          <p:cNvSpPr/>
          <p:nvPr/>
        </p:nvSpPr>
        <p:spPr bwMode="auto">
          <a:xfrm>
            <a:off x="-252413" y="1052513"/>
            <a:ext cx="939641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1750" name="グループ化 10"/>
          <p:cNvGrpSpPr>
            <a:grpSpLocks/>
          </p:cNvGrpSpPr>
          <p:nvPr/>
        </p:nvGrpSpPr>
        <p:grpSpPr bwMode="auto">
          <a:xfrm>
            <a:off x="2509838" y="1079500"/>
            <a:ext cx="4222750" cy="5518150"/>
            <a:chOff x="2510057" y="1078707"/>
            <a:chExt cx="4222183" cy="5518645"/>
          </a:xfrm>
        </p:grpSpPr>
        <p:pic>
          <p:nvPicPr>
            <p:cNvPr id="3175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444" y="1098550"/>
              <a:ext cx="4011926" cy="549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2521168" y="1078707"/>
              <a:ext cx="4211072" cy="46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2510057" y="1231121"/>
              <a:ext cx="46031" cy="5366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878105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免許・資格</a:t>
            </a:r>
          </a:p>
        </p:txBody>
      </p:sp>
      <p:sp>
        <p:nvSpPr>
          <p:cNvPr id="79874" name="コンテンツ プレースホルダ 4"/>
          <p:cNvSpPr>
            <a:spLocks noGrp="1"/>
          </p:cNvSpPr>
          <p:nvPr>
            <p:ph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教員免許</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安全管理者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エネルギー管理士</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ボイラー取扱主任者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危険物取扱者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毒物劇物取扱責任者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電気主任技術者</a:t>
            </a:r>
            <a:endParaRPr lang="en-US" altLang="ja-JP" sz="24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a:solidFill>
                  <a:srgbClr val="000000"/>
                </a:solidFill>
                <a:latin typeface="Calibri" charset="0"/>
                <a:ea typeface="ＭＳ Ｐゴシック" charset="0"/>
                <a:cs typeface="ＭＳ Ｐゴシック" charset="0"/>
              </a:rPr>
              <a:t>安全衛生特別教育　修了認定</a:t>
            </a: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871538"/>
            <a:ext cx="4424362"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8805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工学部と社会との関わり</a:t>
            </a:r>
          </a:p>
        </p:txBody>
      </p:sp>
      <p:sp>
        <p:nvSpPr>
          <p:cNvPr id="10242" name="コンテンツ プレースホルダ 4"/>
          <p:cNvSpPr>
            <a:spLocks noGrp="1"/>
          </p:cNvSpPr>
          <p:nvPr>
            <p:ph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理系関係学部</a:t>
            </a:r>
            <a:endParaRPr lang="en-US" altLang="ja-JP" sz="2800">
              <a:solidFill>
                <a:srgbClr val="000000"/>
              </a:solidFill>
              <a:latin typeface="Calibri" charset="0"/>
              <a:ea typeface="ＭＳ Ｐゴシック" charset="0"/>
              <a:cs typeface="ＭＳ Ｐゴシック" charset="0"/>
            </a:endParaRPr>
          </a:p>
          <a:p>
            <a:pPr marL="358775" lvl="1" eaLnBrk="1" hangingPunct="1">
              <a:buFont typeface="Arial" charset="0"/>
              <a:buNone/>
            </a:pPr>
            <a:r>
              <a:rPr lang="en-US" altLang="ja-JP">
                <a:solidFill>
                  <a:srgbClr val="000000"/>
                </a:solidFill>
                <a:latin typeface="Calibri" charset="0"/>
                <a:ea typeface="ＭＳ Ｐゴシック" charset="0"/>
              </a:rPr>
              <a:t>　</a:t>
            </a:r>
            <a:r>
              <a:rPr lang="ja-JP" altLang="en-US">
                <a:solidFill>
                  <a:srgbClr val="000000"/>
                </a:solidFill>
                <a:latin typeface="Calibri" charset="0"/>
                <a:ea typeface="ＭＳ Ｐゴシック" charset="0"/>
              </a:rPr>
              <a:t>教育学部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理学部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医学部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歯学部</a:t>
            </a:r>
          </a:p>
          <a:p>
            <a:pPr marL="358775" lvl="1" eaLnBrk="1" hangingPunct="1">
              <a:buFont typeface="Arial" charset="0"/>
              <a:buNone/>
            </a:pPr>
            <a:r>
              <a:rPr lang="ja-JP" altLang="en-US">
                <a:solidFill>
                  <a:srgbClr val="000000"/>
                </a:solidFill>
                <a:latin typeface="Calibri" charset="0"/>
                <a:ea typeface="ＭＳ Ｐゴシック" charset="0"/>
              </a:rPr>
              <a:t>　薬学部</a:t>
            </a:r>
          </a:p>
          <a:p>
            <a:pPr marL="358775" lvl="1" eaLnBrk="1" hangingPunct="1">
              <a:buFont typeface="Arial" charset="0"/>
              <a:buNone/>
            </a:pPr>
            <a:r>
              <a:rPr lang="ja-JP" altLang="en-US">
                <a:solidFill>
                  <a:srgbClr val="000000"/>
                </a:solidFill>
                <a:latin typeface="Calibri" charset="0"/>
                <a:ea typeface="ＭＳ Ｐゴシック" charset="0"/>
              </a:rPr>
              <a:t>　工学部</a:t>
            </a:r>
          </a:p>
          <a:p>
            <a:pPr marL="358775" lvl="1" eaLnBrk="1" hangingPunct="1">
              <a:buFont typeface="Arial" charset="0"/>
              <a:buNone/>
            </a:pPr>
            <a:r>
              <a:rPr lang="ja-JP" altLang="en-US">
                <a:solidFill>
                  <a:srgbClr val="000000"/>
                </a:solidFill>
                <a:latin typeface="Calibri" charset="0"/>
                <a:ea typeface="ＭＳ Ｐゴシック" charset="0"/>
              </a:rPr>
              <a:t>　環境理工学部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農学部</a:t>
            </a:r>
          </a:p>
          <a:p>
            <a:pPr eaLnBrk="1" hangingPunct="1">
              <a:buFont typeface="Wingdings" charset="0"/>
              <a:buNone/>
            </a:pPr>
            <a:endParaRPr lang="ja-JP" altLang="en-US">
              <a:solidFill>
                <a:srgbClr val="000000"/>
              </a:solidFill>
              <a:latin typeface="Calibri" charset="0"/>
              <a:ea typeface="ＭＳ Ｐゴシック" charset="0"/>
              <a:cs typeface="ＭＳ Ｐゴシック" charset="0"/>
            </a:endParaRPr>
          </a:p>
        </p:txBody>
      </p:sp>
      <p:grpSp>
        <p:nvGrpSpPr>
          <p:cNvPr id="2" name="グループ化 28"/>
          <p:cNvGrpSpPr>
            <a:grpSpLocks/>
          </p:cNvGrpSpPr>
          <p:nvPr/>
        </p:nvGrpSpPr>
        <p:grpSpPr bwMode="auto">
          <a:xfrm>
            <a:off x="3859213" y="5334000"/>
            <a:ext cx="4999037" cy="1143000"/>
            <a:chOff x="3859213" y="5334000"/>
            <a:chExt cx="4999037" cy="1143000"/>
          </a:xfrm>
        </p:grpSpPr>
        <p:sp>
          <p:nvSpPr>
            <p:cNvPr id="24" name="Text Box 21"/>
            <p:cNvSpPr txBox="1">
              <a:spLocks noChangeArrowheads="1"/>
            </p:cNvSpPr>
            <p:nvPr/>
          </p:nvSpPr>
          <p:spPr bwMode="auto">
            <a:xfrm>
              <a:off x="3862388" y="5334000"/>
              <a:ext cx="4976812" cy="520700"/>
            </a:xfrm>
            <a:prstGeom prst="rect">
              <a:avLst/>
            </a:prstGeom>
            <a:solidFill>
              <a:schemeClr val="bg1"/>
            </a:solidFill>
            <a:ln w="38100">
              <a:solidFill>
                <a:srgbClr val="000090"/>
              </a:solidFill>
              <a:miter lim="800000"/>
              <a:headEnd/>
              <a:tailEnd/>
            </a:ln>
            <a:effectLst>
              <a:outerShdw dist="38100" dir="2700000" rotWithShape="0">
                <a:srgbClr val="808080">
                  <a:alpha val="42999"/>
                </a:srgbClr>
              </a:outerShdw>
            </a:effectLst>
          </p:spPr>
          <p:txBody>
            <a:bodyPr lIns="108000" tIns="46800" rIns="108000" bIns="46800">
              <a:spAutoFit/>
            </a:bodyPr>
            <a:lstStyle/>
            <a:p>
              <a:pPr algn="just" fontAlgn="ctr">
                <a:defRPr/>
              </a:pPr>
              <a:r>
                <a:rPr lang="ja-JP" altLang="en-US" sz="2800">
                  <a:solidFill>
                    <a:srgbClr val="000090"/>
                  </a:solidFill>
                  <a:ea typeface="HGP創英角ｺﾞｼｯｸUB" pitchFamily="50" charset="-128"/>
                  <a:cs typeface="+mn-cs"/>
                </a:rPr>
                <a:t>卒業後は・・・</a:t>
              </a:r>
            </a:p>
          </p:txBody>
        </p:sp>
        <p:sp>
          <p:nvSpPr>
            <p:cNvPr id="25" name="Text Box 23"/>
            <p:cNvSpPr txBox="1">
              <a:spLocks noChangeArrowheads="1"/>
            </p:cNvSpPr>
            <p:nvPr/>
          </p:nvSpPr>
          <p:spPr bwMode="auto">
            <a:xfrm>
              <a:off x="3859213" y="5837238"/>
              <a:ext cx="4999037" cy="639762"/>
            </a:xfrm>
            <a:prstGeom prst="rect">
              <a:avLst/>
            </a:prstGeom>
            <a:solidFill>
              <a:srgbClr val="000090"/>
            </a:solidFill>
            <a:ln w="28575">
              <a:solidFill>
                <a:srgbClr val="000090"/>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800">
                  <a:solidFill>
                    <a:schemeClr val="bg1"/>
                  </a:solidFill>
                  <a:ea typeface="HGP創英角ｺﾞｼｯｸUB" pitchFamily="50" charset="-128"/>
                  <a:cs typeface="+mn-cs"/>
                </a:rPr>
                <a:t>社会に貢献する</a:t>
              </a:r>
              <a:r>
                <a:rPr lang="ja-JP" altLang="en-US" sz="2800">
                  <a:solidFill>
                    <a:schemeClr val="bg1"/>
                  </a:solidFill>
                  <a:latin typeface="Calibri" pitchFamily="-108" charset="0"/>
                  <a:ea typeface="HGP創英角ｺﾞｼｯｸUB" pitchFamily="50" charset="-128"/>
                  <a:cs typeface="+mn-cs"/>
                </a:rPr>
                <a:t>技術者</a:t>
              </a:r>
              <a:r>
                <a:rPr lang="ja-JP" altLang="en-US" sz="2800">
                  <a:solidFill>
                    <a:schemeClr val="bg1"/>
                  </a:solidFill>
                  <a:ea typeface="HGP創英角ｺﾞｼｯｸUB" pitchFamily="50" charset="-128"/>
                  <a:cs typeface="+mn-cs"/>
                </a:rPr>
                <a:t>・研究者</a:t>
              </a:r>
            </a:p>
          </p:txBody>
        </p:sp>
      </p:gr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876300"/>
            <a:ext cx="50292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6"/>
          <p:cNvGrpSpPr>
            <a:grpSpLocks/>
          </p:cNvGrpSpPr>
          <p:nvPr/>
        </p:nvGrpSpPr>
        <p:grpSpPr bwMode="auto">
          <a:xfrm>
            <a:off x="304800" y="2022475"/>
            <a:ext cx="8543925" cy="1682750"/>
            <a:chOff x="304800" y="2022475"/>
            <a:chExt cx="8543925" cy="1682750"/>
          </a:xfrm>
        </p:grpSpPr>
        <p:sp>
          <p:nvSpPr>
            <p:cNvPr id="17" name="Text Box 21"/>
            <p:cNvSpPr txBox="1">
              <a:spLocks noChangeArrowheads="1"/>
            </p:cNvSpPr>
            <p:nvPr/>
          </p:nvSpPr>
          <p:spPr bwMode="auto">
            <a:xfrm>
              <a:off x="3856038" y="2286000"/>
              <a:ext cx="4773612" cy="40163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lIns="108000" tIns="46800" rIns="108000" bIns="46800">
              <a:spAutoFit/>
            </a:bodyPr>
            <a:lstStyle/>
            <a:p>
              <a:pPr fontAlgn="ctr">
                <a:spcBef>
                  <a:spcPts val="600"/>
                </a:spcBef>
                <a:spcAft>
                  <a:spcPts val="600"/>
                </a:spcAft>
                <a:defRPr/>
              </a:pPr>
              <a:r>
                <a:rPr lang="ja-JP" altLang="en-US" sz="2000">
                  <a:solidFill>
                    <a:schemeClr val="accent1"/>
                  </a:solidFill>
                  <a:ea typeface="HGP創英角ｺﾞｼｯｸUB" pitchFamily="50" charset="-128"/>
                </a:rPr>
                <a:t>辞書によると・・・</a:t>
              </a:r>
            </a:p>
          </p:txBody>
        </p:sp>
        <p:sp>
          <p:nvSpPr>
            <p:cNvPr id="18" name="Text Box 23"/>
            <p:cNvSpPr txBox="1">
              <a:spLocks noChangeArrowheads="1"/>
            </p:cNvSpPr>
            <p:nvPr/>
          </p:nvSpPr>
          <p:spPr bwMode="auto">
            <a:xfrm>
              <a:off x="3848100" y="2709863"/>
              <a:ext cx="5000625" cy="995362"/>
            </a:xfrm>
            <a:prstGeom prst="rect">
              <a:avLst/>
            </a:prstGeom>
            <a:solidFill>
              <a:schemeClr val="bg1"/>
            </a:solidFill>
            <a:ln w="28575">
              <a:solidFill>
                <a:schemeClr val="accent1"/>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400">
                  <a:solidFill>
                    <a:schemeClr val="accent1"/>
                  </a:solidFill>
                  <a:latin typeface="ＭＳ Ｐゴシック" pitchFamily="-108" charset="-128"/>
                  <a:ea typeface="HGP創英角ｺﾞｼｯｸUB" pitchFamily="50" charset="-128"/>
                  <a:cs typeface="+mn-cs"/>
                </a:rPr>
                <a:t>自然科学（物理学や化学など）の</a:t>
              </a:r>
              <a:endParaRPr lang="en-US" altLang="ja-JP" sz="2400">
                <a:solidFill>
                  <a:schemeClr val="accent1"/>
                </a:solidFill>
                <a:latin typeface="ＭＳ Ｐゴシック" pitchFamily="-108" charset="-128"/>
                <a:ea typeface="HGP創英角ｺﾞｼｯｸUB" pitchFamily="50" charset="-128"/>
                <a:cs typeface="+mn-cs"/>
              </a:endParaRPr>
            </a:p>
            <a:p>
              <a:pPr fontAlgn="ctr">
                <a:defRPr/>
              </a:pPr>
              <a:r>
                <a:rPr lang="ja-JP" altLang="en-US" sz="2400">
                  <a:solidFill>
                    <a:schemeClr val="accent1"/>
                  </a:solidFill>
                  <a:latin typeface="ＭＳ Ｐゴシック" pitchFamily="-108" charset="-128"/>
                  <a:ea typeface="HGP創英角ｺﾞｼｯｸUB" pitchFamily="50" charset="-128"/>
                  <a:cs typeface="+mn-cs"/>
                </a:rPr>
                <a:t>理論的研究および基礎部門の総称</a:t>
              </a:r>
            </a:p>
          </p:txBody>
        </p:sp>
        <p:sp>
          <p:nvSpPr>
            <p:cNvPr id="10252" name="Line 24"/>
            <p:cNvSpPr>
              <a:spLocks noChangeShapeType="1"/>
            </p:cNvSpPr>
            <p:nvPr/>
          </p:nvSpPr>
          <p:spPr bwMode="auto">
            <a:xfrm>
              <a:off x="1984374" y="2422821"/>
              <a:ext cx="1768475" cy="59660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 name="コンテンツ プレースホルダ 4"/>
            <p:cNvSpPr txBox="1">
              <a:spLocks/>
            </p:cNvSpPr>
            <p:nvPr/>
          </p:nvSpPr>
          <p:spPr bwMode="auto">
            <a:xfrm>
              <a:off x="304800" y="2022475"/>
              <a:ext cx="1657350" cy="711200"/>
            </a:xfrm>
            <a:prstGeom prst="rect">
              <a:avLst/>
            </a:prstGeom>
            <a:noFill/>
            <a:ln>
              <a:miter lim="800000"/>
              <a:headEnd/>
              <a:tailEnd/>
            </a:ln>
          </p:spPr>
          <p:txBody>
            <a:bodyPr/>
            <a:lstStyle/>
            <a:p>
              <a:pPr marL="358775" lvl="1" indent="-285750">
                <a:spcBef>
                  <a:spcPct val="20000"/>
                </a:spcBef>
                <a:buFont typeface="Arial" charset="0"/>
                <a:buNone/>
                <a:defRPr/>
              </a:pPr>
              <a:r>
                <a:rPr lang="ja-JP" altLang="en-US" sz="2800">
                  <a:solidFill>
                    <a:schemeClr val="accent1"/>
                  </a:solidFill>
                  <a:latin typeface="+mn-lt"/>
                  <a:ea typeface="+mn-ea"/>
                  <a:cs typeface="+mn-cs"/>
                </a:rPr>
                <a:t>　理学</a:t>
              </a:r>
              <a:endParaRPr lang="en-US" altLang="ja-JP" sz="2800">
                <a:solidFill>
                  <a:schemeClr val="accent1"/>
                </a:solidFill>
                <a:latin typeface="+mn-lt"/>
                <a:ea typeface="+mn-ea"/>
                <a:cs typeface="+mn-cs"/>
              </a:endParaRPr>
            </a:p>
          </p:txBody>
        </p:sp>
      </p:grpSp>
      <p:grpSp>
        <p:nvGrpSpPr>
          <p:cNvPr id="4" name="グループ化 27"/>
          <p:cNvGrpSpPr>
            <a:grpSpLocks/>
          </p:cNvGrpSpPr>
          <p:nvPr/>
        </p:nvGrpSpPr>
        <p:grpSpPr bwMode="auto">
          <a:xfrm>
            <a:off x="657225" y="3784600"/>
            <a:ext cx="8181975" cy="1435100"/>
            <a:chOff x="657225" y="3784600"/>
            <a:chExt cx="8181974" cy="1435100"/>
          </a:xfrm>
        </p:grpSpPr>
        <p:sp>
          <p:nvSpPr>
            <p:cNvPr id="10247" name="Text Box 23"/>
            <p:cNvSpPr txBox="1">
              <a:spLocks noChangeArrowheads="1"/>
            </p:cNvSpPr>
            <p:nvPr/>
          </p:nvSpPr>
          <p:spPr bwMode="auto">
            <a:xfrm>
              <a:off x="3852863" y="3784600"/>
              <a:ext cx="4986336" cy="1435100"/>
            </a:xfrm>
            <a:prstGeom prst="rect">
              <a:avLst/>
            </a:prstGeom>
            <a:solidFill>
              <a:schemeClr val="bg1"/>
            </a:solidFill>
            <a:ln w="28575">
              <a:solidFill>
                <a:srgbClr val="FF6600"/>
              </a:solidFill>
              <a:miter lim="800000"/>
              <a:headEnd/>
              <a:tailEnd/>
            </a:ln>
            <a:effectLst>
              <a:outerShdw dist="38100" dir="2700000" rotWithShape="0">
                <a:srgbClr val="808080">
                  <a:alpha val="42998"/>
                </a:srgbClr>
              </a:outerShdw>
            </a:effectLst>
          </p:spPr>
          <p:txBody>
            <a:bodyPr lIns="108000" tIns="46800" rIns="108000" bIns="46800"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fontAlgn="ctr">
                <a:lnSpc>
                  <a:spcPct val="90000"/>
                </a:lnSpc>
              </a:pPr>
              <a:r>
                <a:rPr lang="ja-JP" altLang="en-US" sz="2800">
                  <a:solidFill>
                    <a:srgbClr val="FF0000"/>
                  </a:solidFill>
                  <a:ea typeface="HGP創英角ｺﾞｼｯｸUB" charset="0"/>
                  <a:cs typeface="HGP創英角ｺﾞｼｯｸUB" charset="0"/>
                </a:rPr>
                <a:t>“自然科学を社会にどう役立てるか”</a:t>
              </a:r>
              <a:r>
                <a:rPr lang="ja-JP" altLang="en-US" sz="2800">
                  <a:solidFill>
                    <a:srgbClr val="E46C0A"/>
                  </a:solidFill>
                  <a:ea typeface="HGP創英角ｺﾞｼｯｸUB" charset="0"/>
                  <a:cs typeface="HGP創英角ｺﾞｼｯｸUB" charset="0"/>
                </a:rPr>
                <a:t>を学びます．もちろん，そのためには自然科学も学びます．</a:t>
              </a:r>
              <a:endParaRPr lang="ja-JP" altLang="en-US" sz="2800">
                <a:solidFill>
                  <a:srgbClr val="E46C0A"/>
                </a:solidFill>
                <a:latin typeface="ＭＳ Ｐゴシック" charset="0"/>
                <a:ea typeface="HGP創英角ｺﾞｼｯｸUB" charset="0"/>
                <a:cs typeface="HGP創英角ｺﾞｼｯｸUB" charset="0"/>
              </a:endParaRPr>
            </a:p>
          </p:txBody>
        </p:sp>
        <p:sp>
          <p:nvSpPr>
            <p:cNvPr id="22" name="Line 24"/>
            <p:cNvSpPr>
              <a:spLocks noChangeShapeType="1"/>
            </p:cNvSpPr>
            <p:nvPr/>
          </p:nvSpPr>
          <p:spPr bwMode="auto">
            <a:xfrm flipV="1">
              <a:off x="2036763" y="4295775"/>
              <a:ext cx="1598612" cy="0"/>
            </a:xfrm>
            <a:prstGeom prst="line">
              <a:avLst/>
            </a:prstGeom>
            <a:noFill/>
            <a:ln w="57150">
              <a:solidFill>
                <a:srgbClr val="FF6600"/>
              </a:solidFill>
              <a:round/>
              <a:headEnd/>
              <a:tailEnd type="triangle" w="med" len="med"/>
            </a:ln>
          </p:spPr>
          <p:txBody>
            <a:bodyPr/>
            <a:lstStyle/>
            <a:p>
              <a:pPr>
                <a:defRPr/>
              </a:pPr>
              <a:endParaRPr lang="ja-JP" altLang="en-US" sz="2000" dirty="0">
                <a:solidFill>
                  <a:schemeClr val="accent6">
                    <a:lumMod val="75000"/>
                  </a:schemeClr>
                </a:solidFill>
                <a:latin typeface="Arial" pitchFamily="-29" charset="0"/>
                <a:ea typeface="ＭＳ Ｐゴシック" pitchFamily="-29" charset="-128"/>
                <a:cs typeface="ＭＳ Ｐゴシック" pitchFamily="-29" charset="-128"/>
              </a:endParaRPr>
            </a:p>
          </p:txBody>
        </p:sp>
        <p:sp>
          <p:nvSpPr>
            <p:cNvPr id="16" name="角丸四角形 15"/>
            <p:cNvSpPr>
              <a:spLocks noChangeArrowheads="1"/>
            </p:cNvSpPr>
            <p:nvPr/>
          </p:nvSpPr>
          <p:spPr bwMode="auto">
            <a:xfrm>
              <a:off x="657225" y="4105275"/>
              <a:ext cx="1171575" cy="447675"/>
            </a:xfrm>
            <a:prstGeom prst="roundRect">
              <a:avLst>
                <a:gd name="adj" fmla="val 16667"/>
              </a:avLst>
            </a:prstGeom>
            <a:noFill/>
            <a:ln w="28575">
              <a:solidFill>
                <a:srgbClr val="FF6600"/>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a:solidFill>
                  <a:schemeClr val="accent6">
                    <a:lumMod val="75000"/>
                  </a:schemeClr>
                </a:solidFill>
                <a:latin typeface="+mn-lt"/>
                <a:ea typeface="+mn-ea"/>
                <a:cs typeface="+mn-cs"/>
              </a:endParaRPr>
            </a:p>
          </p:txBody>
        </p:sp>
      </p:grpSp>
    </p:spTree>
    <p:extLst>
      <p:ext uri="{BB962C8B-B14F-4D97-AF65-F5344CB8AC3E}">
        <p14:creationId xmlns:p14="http://schemas.microsoft.com/office/powerpoint/2010/main" val="306979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改組前と現在の学科・コースの対応</a:t>
            </a:r>
          </a:p>
        </p:txBody>
      </p:sp>
      <p:pic>
        <p:nvPicPr>
          <p:cNvPr id="53250" name="Picture 6" descr="C:\Users\kawahara\Desktop\無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95400"/>
            <a:ext cx="86677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4304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2330450"/>
            <a:ext cx="197485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263" y="5318125"/>
            <a:ext cx="19669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0" y="833438"/>
            <a:ext cx="19748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学科再編の目的</a:t>
            </a:r>
          </a:p>
        </p:txBody>
      </p:sp>
      <p:sp>
        <p:nvSpPr>
          <p:cNvPr id="2" name="コンテンツ プレースホルダ 4"/>
          <p:cNvSpPr>
            <a:spLocks noGrp="1"/>
          </p:cNvSpPr>
          <p:nvPr>
            <p:ph idx="10"/>
          </p:nvPr>
        </p:nvSpPr>
        <p:spPr bwMode="auto">
          <a:xfrm>
            <a:off x="304800" y="942975"/>
            <a:ext cx="6419850" cy="5610225"/>
          </a:xfrm>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108" charset="2"/>
              <a:buChar char="n"/>
              <a:defRPr/>
            </a:pPr>
            <a:r>
              <a:rPr lang="ja-JP" altLang="en-US" sz="2000" dirty="0" smtClean="0"/>
              <a:t>高校生のために</a:t>
            </a:r>
            <a:endParaRPr lang="en-US" altLang="ja-JP" sz="2000" dirty="0" smtClean="0"/>
          </a:p>
          <a:p>
            <a:pPr eaLnBrk="1" hangingPunct="1">
              <a:buFont typeface="Wingdings" charset="2"/>
              <a:buNone/>
              <a:defRPr/>
            </a:pPr>
            <a:r>
              <a:rPr lang="ja-JP" altLang="en-US" sz="2000" dirty="0" smtClean="0"/>
              <a:t>　　　－ 専門性を明確にした７学科</a:t>
            </a:r>
            <a:endParaRPr lang="en-US" altLang="ja-JP" sz="2000" dirty="0" smtClean="0"/>
          </a:p>
          <a:p>
            <a:pPr eaLnBrk="1" hangingPunct="1">
              <a:buFont typeface="Wingdings" charset="2"/>
              <a:buNone/>
              <a:defRPr/>
            </a:pPr>
            <a:r>
              <a:rPr lang="ja-JP" altLang="en-US" sz="2000" dirty="0" smtClean="0"/>
              <a:t>　　　　　　⇒４系学科による</a:t>
            </a:r>
            <a:r>
              <a:rPr lang="ja-JP" altLang="en-US" sz="2000" dirty="0" smtClean="0">
                <a:solidFill>
                  <a:srgbClr val="0066FF"/>
                </a:solidFill>
              </a:rPr>
              <a:t>分野別の分かりやすい構成</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 専門分野のへの</a:t>
            </a:r>
            <a:endParaRPr lang="en-US" altLang="ja-JP" sz="2000" dirty="0" smtClean="0"/>
          </a:p>
          <a:p>
            <a:pPr eaLnBrk="1" hangingPunct="1">
              <a:buFont typeface="Wingdings" charset="2"/>
              <a:buNone/>
              <a:defRPr/>
            </a:pPr>
            <a:r>
              <a:rPr lang="ja-JP" altLang="en-US" sz="2000" dirty="0" smtClean="0">
                <a:solidFill>
                  <a:srgbClr val="0066FF"/>
                </a:solidFill>
              </a:rPr>
              <a:t>　　　　　　志望が明確な入学者</a:t>
            </a:r>
            <a:r>
              <a:rPr lang="ja-JP" altLang="en-US" sz="2000" dirty="0" smtClean="0"/>
              <a:t>への対応　</a:t>
            </a:r>
            <a:endParaRPr lang="en-US" altLang="ja-JP" sz="2000" dirty="0" smtClean="0"/>
          </a:p>
          <a:p>
            <a:pPr eaLnBrk="1" hangingPunct="1">
              <a:buFont typeface="Wingdings" charset="2"/>
              <a:buNone/>
              <a:defRPr/>
            </a:pPr>
            <a:r>
              <a:rPr lang="ja-JP" altLang="en-US" sz="2000" dirty="0" smtClean="0"/>
              <a:t>　　　　　　⇒</a:t>
            </a:r>
            <a:r>
              <a:rPr lang="ja-JP" altLang="en-US" sz="2000" dirty="0" smtClean="0">
                <a:solidFill>
                  <a:schemeClr val="tx1"/>
                </a:solidFill>
              </a:rPr>
              <a:t>　</a:t>
            </a:r>
            <a:r>
              <a:rPr lang="ja-JP" altLang="en-US" sz="2000" dirty="0" smtClean="0">
                <a:solidFill>
                  <a:srgbClr val="0066FF"/>
                </a:solidFill>
              </a:rPr>
              <a:t>コース指定型</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a:t>
            </a:r>
            <a:r>
              <a:rPr lang="ja-JP" altLang="en-US" sz="2000" dirty="0" smtClean="0">
                <a:solidFill>
                  <a:schemeClr val="tx1"/>
                </a:solidFill>
              </a:rPr>
              <a:t> </a:t>
            </a:r>
            <a:r>
              <a:rPr lang="ja-JP" altLang="en-US" sz="2000" dirty="0" smtClean="0">
                <a:solidFill>
                  <a:srgbClr val="0066FF"/>
                </a:solidFill>
              </a:rPr>
              <a:t>転学科</a:t>
            </a:r>
            <a:r>
              <a:rPr lang="ja-JP" altLang="en-US" sz="2000" dirty="0" smtClean="0">
                <a:solidFill>
                  <a:schemeClr val="tx1"/>
                </a:solidFill>
              </a:rPr>
              <a:t>，</a:t>
            </a:r>
            <a:r>
              <a:rPr lang="ja-JP" altLang="en-US" sz="2000" dirty="0" smtClean="0">
                <a:solidFill>
                  <a:srgbClr val="0066FF"/>
                </a:solidFill>
              </a:rPr>
              <a:t>転コース</a:t>
            </a:r>
            <a:r>
              <a:rPr lang="ja-JP" altLang="en-US" sz="2000" smtClean="0"/>
              <a:t>の弾力化</a:t>
            </a:r>
            <a:endParaRPr lang="en-US" altLang="ja-JP" sz="2000" dirty="0" smtClean="0"/>
          </a:p>
          <a:p>
            <a:pPr eaLnBrk="1" hangingPunct="1">
              <a:buFont typeface="Wingdings" pitchFamily="-108" charset="2"/>
              <a:buChar char="n"/>
              <a:defRPr/>
            </a:pPr>
            <a:r>
              <a:rPr lang="ja-JP" altLang="en-US" sz="2000" dirty="0" smtClean="0"/>
              <a:t>社会的要求への対応</a:t>
            </a:r>
            <a:endParaRPr lang="en-US" altLang="ja-JP" sz="2000" dirty="0" smtClean="0"/>
          </a:p>
          <a:p>
            <a:pPr eaLnBrk="1" hangingPunct="1">
              <a:buFont typeface="Wingdings" charset="2"/>
              <a:buNone/>
              <a:defRPr/>
            </a:pPr>
            <a:r>
              <a:rPr lang="ja-JP" altLang="en-US" sz="2000" dirty="0" smtClean="0"/>
              <a:t>　　　－ 複合的・融合的科学技術への対応</a:t>
            </a:r>
            <a:endParaRPr lang="en-US" altLang="ja-JP" sz="2000" dirty="0" smtClean="0"/>
          </a:p>
          <a:p>
            <a:pPr eaLnBrk="1" hangingPunct="1">
              <a:buFont typeface="Wingdings" charset="2"/>
              <a:buNone/>
              <a:defRPr/>
            </a:pPr>
            <a:r>
              <a:rPr lang="ja-JP" altLang="en-US" sz="2000" dirty="0" smtClean="0"/>
              <a:t>　　　　　　⇒　工学部共通科目と系学科専門科目による</a:t>
            </a:r>
            <a:endParaRPr lang="en-US" altLang="ja-JP" sz="2000" dirty="0" smtClean="0"/>
          </a:p>
          <a:p>
            <a:pPr eaLnBrk="1" hangingPunct="1">
              <a:buFont typeface="Wingdings" charset="2"/>
              <a:buNone/>
              <a:defRPr/>
            </a:pPr>
            <a:r>
              <a:rPr lang="ja-JP" altLang="en-US" sz="2000" dirty="0" smtClean="0"/>
              <a:t>　　　　　　　　　　</a:t>
            </a:r>
            <a:r>
              <a:rPr lang="ja-JP" altLang="en-US" sz="2000" dirty="0" smtClean="0">
                <a:solidFill>
                  <a:srgbClr val="0066FF"/>
                </a:solidFill>
              </a:rPr>
              <a:t>基礎的スキル，基礎知識の修得</a:t>
            </a:r>
            <a:r>
              <a:rPr lang="ja-JP" altLang="en-US" sz="2000" dirty="0" smtClean="0">
                <a:solidFill>
                  <a:schemeClr val="tx1"/>
                </a:solidFill>
              </a:rPr>
              <a:t>　</a:t>
            </a:r>
            <a:endParaRPr lang="en-US" altLang="ja-JP" sz="2000" dirty="0" smtClean="0">
              <a:solidFill>
                <a:schemeClr val="tx1"/>
              </a:solidFill>
            </a:endParaRPr>
          </a:p>
          <a:p>
            <a:pPr eaLnBrk="1" hangingPunct="1">
              <a:buFont typeface="Wingdings" charset="2"/>
              <a:buNone/>
              <a:defRPr/>
            </a:pPr>
            <a:r>
              <a:rPr lang="ja-JP" altLang="en-US" sz="2000" dirty="0" smtClean="0">
                <a:solidFill>
                  <a:schemeClr val="tx1"/>
                </a:solidFill>
              </a:rPr>
              <a:t>　　　　　　　　　　　　　　　　　　</a:t>
            </a:r>
            <a:r>
              <a:rPr lang="ja-JP" altLang="en-US" sz="2000" dirty="0" smtClean="0"/>
              <a:t>＋</a:t>
            </a:r>
            <a:endParaRPr lang="en-US" altLang="ja-JP" sz="2000" dirty="0" smtClean="0"/>
          </a:p>
          <a:p>
            <a:pPr eaLnBrk="1" hangingPunct="1">
              <a:buFont typeface="Wingdings" charset="2"/>
              <a:buNone/>
              <a:defRPr/>
            </a:pPr>
            <a:r>
              <a:rPr lang="ja-JP" altLang="en-US" sz="2000" dirty="0" smtClean="0"/>
              <a:t>　　　　　　　　　コース別科目による</a:t>
            </a:r>
            <a:r>
              <a:rPr lang="ja-JP" altLang="en-US" sz="2000" dirty="0" smtClean="0">
                <a:solidFill>
                  <a:srgbClr val="0066FF"/>
                </a:solidFill>
              </a:rPr>
              <a:t>十分な専門知識の修得</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 より高度で専門的な</a:t>
            </a:r>
            <a:r>
              <a:rPr lang="ja-JP" altLang="en-US" sz="2000" dirty="0" smtClean="0">
                <a:solidFill>
                  <a:srgbClr val="0066FF"/>
                </a:solidFill>
              </a:rPr>
              <a:t>大学院教育課程との接続</a:t>
            </a:r>
            <a:endParaRPr lang="en-US" altLang="ja-JP" sz="2000" dirty="0" smtClean="0">
              <a:solidFill>
                <a:srgbClr val="0066FF"/>
              </a:solidFill>
            </a:endParaRPr>
          </a:p>
          <a:p>
            <a:pPr eaLnBrk="1" hangingPunct="1">
              <a:buFont typeface="Wingdings" charset="2"/>
              <a:buNone/>
              <a:defRPr/>
            </a:pPr>
            <a:r>
              <a:rPr lang="ja-JP" altLang="en-US" sz="2000" dirty="0" smtClean="0">
                <a:solidFill>
                  <a:schemeClr val="tx1"/>
                </a:solidFill>
              </a:rPr>
              <a:t>　　　　　　</a:t>
            </a:r>
            <a:r>
              <a:rPr lang="ja-JP" altLang="en-US" sz="2000" dirty="0" smtClean="0"/>
              <a:t>⇒　大学院専攻と連携する</a:t>
            </a:r>
            <a:r>
              <a:rPr lang="ja-JP" altLang="en-US" sz="2000" dirty="0" smtClean="0">
                <a:solidFill>
                  <a:srgbClr val="0066FF"/>
                </a:solidFill>
              </a:rPr>
              <a:t>４系学科９コース</a:t>
            </a:r>
            <a:endParaRPr lang="en-US" altLang="ja-JP" sz="2000" dirty="0" smtClean="0">
              <a:solidFill>
                <a:srgbClr val="0066FF"/>
              </a:solidFill>
            </a:endParaRPr>
          </a:p>
          <a:p>
            <a:pPr eaLnBrk="1" hangingPunct="1">
              <a:buFont typeface="Wingdings" charset="2"/>
              <a:buNone/>
              <a:defRPr/>
            </a:pPr>
            <a:endParaRPr lang="ja-JP" altLang="en-US" sz="2000" dirty="0" smtClean="0">
              <a:solidFill>
                <a:srgbClr val="000000"/>
              </a:solidFill>
            </a:endParaRPr>
          </a:p>
        </p:txBody>
      </p:sp>
      <p:pic>
        <p:nvPicPr>
          <p:cNvPr id="5530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563" y="3814763"/>
            <a:ext cx="199231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455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　入試について</a:t>
            </a:r>
          </a:p>
        </p:txBody>
      </p:sp>
      <p:sp>
        <p:nvSpPr>
          <p:cNvPr id="5123" name="コンテンツ プレースホルダ 4"/>
          <p:cNvSpPr>
            <a:spLocks noGrp="1"/>
          </p:cNvSpPr>
          <p:nvPr>
            <p:ph idx="10"/>
          </p:nvPr>
        </p:nvSpPr>
        <p:spPr bwMode="auto">
          <a:xfrm>
            <a:off x="304800" y="1050925"/>
            <a:ext cx="8547100" cy="53689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400" dirty="0" smtClean="0"/>
              <a:t>推薦入試，前期入試，後期入試の３種類の入学者選抜を実施。</a:t>
            </a:r>
            <a:endParaRPr lang="en-US" altLang="ja-JP" sz="2400" dirty="0" smtClean="0"/>
          </a:p>
          <a:p>
            <a:pPr eaLnBrk="1" hangingPunct="1">
              <a:buFont typeface="Wingdings" charset="2"/>
              <a:buNone/>
              <a:defRPr/>
            </a:pPr>
            <a:endParaRPr lang="en-US" altLang="ja-JP" sz="2400" dirty="0" smtClean="0"/>
          </a:p>
          <a:p>
            <a:pPr eaLnBrk="1" hangingPunct="1">
              <a:defRPr/>
            </a:pPr>
            <a:r>
              <a:rPr lang="ja-JP" altLang="en-US" sz="2400" dirty="0" smtClean="0"/>
              <a:t>推薦入試に関しては，全学科，面接（口述試験を含む）のみ。</a:t>
            </a:r>
            <a:endParaRPr lang="en-US" altLang="ja-JP" sz="2400" dirty="0" smtClean="0"/>
          </a:p>
          <a:p>
            <a:pPr eaLnBrk="1" hangingPunct="1">
              <a:buFont typeface="Wingdings" charset="2"/>
              <a:buNone/>
              <a:defRPr/>
            </a:pPr>
            <a:endParaRPr lang="en-US" altLang="ja-JP" sz="2400" dirty="0" smtClean="0"/>
          </a:p>
          <a:p>
            <a:pPr eaLnBrk="1" hangingPunct="1">
              <a:defRPr/>
            </a:pPr>
            <a:r>
              <a:rPr lang="ja-JP" altLang="en-US" sz="2400" dirty="0" smtClean="0">
                <a:solidFill>
                  <a:srgbClr val="0066FF"/>
                </a:solidFill>
              </a:rPr>
              <a:t>前期入試</a:t>
            </a:r>
            <a:r>
              <a:rPr lang="ja-JP" altLang="en-US" sz="2400" dirty="0" smtClean="0"/>
              <a:t>に関しては，志望学科を４学科のうちから</a:t>
            </a:r>
            <a:r>
              <a:rPr lang="ja-JP" altLang="en-US" sz="2400" dirty="0" smtClean="0">
                <a:solidFill>
                  <a:srgbClr val="0066FF"/>
                </a:solidFill>
              </a:rPr>
              <a:t>第３志望まで</a:t>
            </a:r>
            <a:r>
              <a:rPr lang="ja-JP" altLang="en-US" sz="2400" dirty="0" smtClean="0">
                <a:solidFill>
                  <a:schemeClr val="tx1"/>
                </a:solidFill>
              </a:rPr>
              <a:t>認めます。</a:t>
            </a:r>
            <a:endParaRPr lang="en-US" altLang="ja-JP" sz="2400" dirty="0" smtClean="0">
              <a:solidFill>
                <a:schemeClr val="tx1"/>
              </a:solidFill>
            </a:endParaRPr>
          </a:p>
          <a:p>
            <a:pPr eaLnBrk="1" hangingPunct="1">
              <a:buFont typeface="Wingdings" charset="2"/>
              <a:buNone/>
              <a:defRPr/>
            </a:pPr>
            <a:endParaRPr lang="ja-JP" altLang="en-US" sz="2400" dirty="0" smtClean="0"/>
          </a:p>
          <a:p>
            <a:pPr eaLnBrk="1" hangingPunct="1">
              <a:defRPr/>
            </a:pPr>
            <a:r>
              <a:rPr lang="ja-JP" altLang="en-US" sz="2400" dirty="0" smtClean="0"/>
              <a:t>工学部では通常，２年次後期からコース配属されますが，成績優秀な入学者に対しては，</a:t>
            </a:r>
            <a:r>
              <a:rPr lang="ja-JP" altLang="en-US" sz="2400" dirty="0" smtClean="0">
                <a:solidFill>
                  <a:srgbClr val="0066FF"/>
                </a:solidFill>
              </a:rPr>
              <a:t>「コース指定型」</a:t>
            </a:r>
            <a:r>
              <a:rPr lang="ja-JP" altLang="en-US" sz="2400" dirty="0" smtClean="0">
                <a:solidFill>
                  <a:schemeClr val="tx1"/>
                </a:solidFill>
              </a:rPr>
              <a:t>として</a:t>
            </a:r>
            <a:r>
              <a:rPr lang="ja-JP" altLang="en-US" sz="2400" dirty="0" smtClean="0"/>
              <a:t>，</a:t>
            </a:r>
            <a:r>
              <a:rPr lang="ja-JP" altLang="en-US" sz="2400" dirty="0" smtClean="0">
                <a:solidFill>
                  <a:srgbClr val="0066FF"/>
                </a:solidFill>
              </a:rPr>
              <a:t>入学当初からコースを指定する</a:t>
            </a:r>
            <a:r>
              <a:rPr lang="ja-JP" altLang="en-US" sz="2400" dirty="0" smtClean="0">
                <a:solidFill>
                  <a:schemeClr val="tx1"/>
                </a:solidFill>
              </a:rPr>
              <a:t>ことを認めています。（前期入試・後期入試とも）</a:t>
            </a:r>
            <a:endParaRPr lang="en-US" altLang="ja-JP" sz="2400" dirty="0" smtClean="0">
              <a:solidFill>
                <a:schemeClr val="tx1"/>
              </a:solidFill>
            </a:endParaRPr>
          </a:p>
          <a:p>
            <a:pPr eaLnBrk="1" hangingPunct="1">
              <a:buFont typeface="Wingdings" charset="2"/>
              <a:buNone/>
              <a:defRPr/>
            </a:pPr>
            <a:r>
              <a:rPr lang="ja-JP" altLang="en-US" sz="2400" dirty="0" smtClean="0"/>
              <a:t>　</a:t>
            </a:r>
            <a:endParaRPr lang="en-US" altLang="ja-JP" sz="2400" dirty="0" smtClean="0"/>
          </a:p>
          <a:p>
            <a:pPr eaLnBrk="1" hangingPunct="1">
              <a:buFont typeface="Wingdings" pitchFamily="-108" charset="2"/>
              <a:buNone/>
              <a:defRPr/>
            </a:pPr>
            <a:r>
              <a:rPr lang="ja-JP" altLang="en-US" sz="2400" dirty="0" smtClean="0"/>
              <a:t>　　</a:t>
            </a:r>
            <a:r>
              <a:rPr lang="en-US" altLang="ja-JP" sz="2000" dirty="0" smtClean="0"/>
              <a:t>※</a:t>
            </a:r>
            <a:r>
              <a:rPr lang="ja-JP" altLang="en-US" sz="2000" dirty="0" smtClean="0"/>
              <a:t>　詳細は，入学者選抜要項および学生募集要項を確認してください。</a:t>
            </a:r>
            <a:endParaRPr lang="ja-JP" altLang="en-US" sz="2400" dirty="0" smtClean="0">
              <a:solidFill>
                <a:srgbClr val="000000"/>
              </a:solidFill>
            </a:endParaRPr>
          </a:p>
        </p:txBody>
      </p:sp>
    </p:spTree>
    <p:extLst>
      <p:ext uri="{BB962C8B-B14F-4D97-AF65-F5344CB8AC3E}">
        <p14:creationId xmlns:p14="http://schemas.microsoft.com/office/powerpoint/2010/main" val="29084202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a:latin typeface="Calibri" charset="0"/>
                <a:ea typeface="ＭＳ Ｐゴシック" charset="0"/>
                <a:cs typeface="ＭＳ Ｐゴシック" charset="0"/>
              </a:rPr>
              <a:t>H21</a:t>
            </a:r>
            <a:r>
              <a:rPr lang="ja-JP" altLang="en-US">
                <a:latin typeface="Calibri" charset="0"/>
                <a:ea typeface="ＭＳ Ｐゴシック" charset="0"/>
                <a:cs typeface="ＭＳ Ｐゴシック" charset="0"/>
              </a:rPr>
              <a:t>年度卒業生満足度調査（工学部）</a:t>
            </a:r>
          </a:p>
        </p:txBody>
      </p:sp>
      <p:sp>
        <p:nvSpPr>
          <p:cNvPr id="77826" name="テキスト ボックス 42"/>
          <p:cNvSpPr txBox="1">
            <a:spLocks noChangeArrowheads="1"/>
          </p:cNvSpPr>
          <p:nvPr/>
        </p:nvSpPr>
        <p:spPr bwMode="auto">
          <a:xfrm>
            <a:off x="5000625" y="1000125"/>
            <a:ext cx="360838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a:solidFill>
                  <a:srgbClr val="FF0000"/>
                </a:solidFill>
              </a:rPr>
              <a:t>工学部</a:t>
            </a:r>
            <a:endParaRPr lang="en-US" altLang="ja-JP" sz="1800">
              <a:solidFill>
                <a:srgbClr val="FF0000"/>
              </a:solidFill>
            </a:endParaRPr>
          </a:p>
          <a:p>
            <a:r>
              <a:rPr lang="ja-JP" altLang="en-US" sz="1800">
                <a:solidFill>
                  <a:srgbClr val="FF0000"/>
                </a:solidFill>
              </a:rPr>
              <a:t>　満足している：</a:t>
            </a:r>
            <a:r>
              <a:rPr lang="en-US" altLang="ja-JP" sz="1800">
                <a:solidFill>
                  <a:srgbClr val="FF0000"/>
                </a:solidFill>
              </a:rPr>
              <a:t>	</a:t>
            </a:r>
            <a:r>
              <a:rPr lang="ja-JP" altLang="en-US" sz="1800">
                <a:solidFill>
                  <a:srgbClr val="FF0000"/>
                </a:solidFill>
              </a:rPr>
              <a:t>　　　</a:t>
            </a:r>
            <a:r>
              <a:rPr lang="en-US" altLang="ja-JP" sz="1800">
                <a:solidFill>
                  <a:srgbClr val="FF0000"/>
                </a:solidFill>
              </a:rPr>
              <a:t>	82.2%</a:t>
            </a:r>
          </a:p>
          <a:p>
            <a:r>
              <a:rPr lang="ja-JP" altLang="en-US" sz="1800"/>
              <a:t>　どちらとも言えない：     </a:t>
            </a:r>
            <a:r>
              <a:rPr lang="en-US" altLang="ja-JP" sz="1800"/>
              <a:t>	</a:t>
            </a:r>
            <a:r>
              <a:rPr lang="ja-JP" altLang="en-US" sz="1800"/>
              <a:t> </a:t>
            </a:r>
            <a:r>
              <a:rPr lang="en-US" altLang="ja-JP" sz="1800"/>
              <a:t>9.9%</a:t>
            </a:r>
          </a:p>
          <a:p>
            <a:r>
              <a:rPr lang="ja-JP" altLang="en-US" sz="1800"/>
              <a:t>　不満である：</a:t>
            </a:r>
            <a:r>
              <a:rPr lang="en-US" altLang="ja-JP" sz="1800"/>
              <a:t>	    </a:t>
            </a:r>
            <a:r>
              <a:rPr lang="ja-JP" altLang="en-US" sz="1800"/>
              <a:t>　   </a:t>
            </a:r>
            <a:r>
              <a:rPr lang="en-US" altLang="ja-JP" sz="1800"/>
              <a:t> </a:t>
            </a:r>
            <a:r>
              <a:rPr lang="ja-JP" altLang="en-US" sz="1800"/>
              <a:t>　</a:t>
            </a:r>
            <a:r>
              <a:rPr lang="en-US" altLang="ja-JP" sz="1800"/>
              <a:t>		 7.9%</a:t>
            </a:r>
          </a:p>
          <a:p>
            <a:endParaRPr lang="en-US" altLang="ja-JP" sz="1800"/>
          </a:p>
          <a:p>
            <a:r>
              <a:rPr lang="ja-JP" altLang="en-US" sz="1800"/>
              <a:t>（全学部）</a:t>
            </a:r>
            <a:endParaRPr lang="en-US" altLang="ja-JP" sz="1800"/>
          </a:p>
          <a:p>
            <a:r>
              <a:rPr lang="ja-JP" altLang="en-US" sz="1800"/>
              <a:t>　満足している：</a:t>
            </a:r>
            <a:r>
              <a:rPr lang="en-US" altLang="ja-JP" sz="1800"/>
              <a:t>	</a:t>
            </a:r>
            <a:r>
              <a:rPr lang="ja-JP" altLang="en-US" sz="1800"/>
              <a:t>　　　</a:t>
            </a:r>
            <a:r>
              <a:rPr lang="en-US" altLang="ja-JP" sz="1800"/>
              <a:t>	85.6%</a:t>
            </a:r>
          </a:p>
          <a:p>
            <a:r>
              <a:rPr lang="ja-JP" altLang="en-US" sz="1800"/>
              <a:t>　どちらとも言えない：     </a:t>
            </a:r>
            <a:r>
              <a:rPr lang="en-US" altLang="ja-JP" sz="1800"/>
              <a:t>	</a:t>
            </a:r>
            <a:r>
              <a:rPr lang="ja-JP" altLang="en-US" sz="1800"/>
              <a:t> </a:t>
            </a:r>
            <a:r>
              <a:rPr lang="en-US" altLang="ja-JP" sz="1800"/>
              <a:t>7.7%</a:t>
            </a:r>
          </a:p>
          <a:p>
            <a:r>
              <a:rPr lang="ja-JP" altLang="en-US" sz="1800"/>
              <a:t>　不満である：</a:t>
            </a:r>
            <a:r>
              <a:rPr lang="en-US" altLang="ja-JP" sz="1800"/>
              <a:t>	    </a:t>
            </a:r>
            <a:r>
              <a:rPr lang="ja-JP" altLang="en-US" sz="1800"/>
              <a:t>　   </a:t>
            </a:r>
            <a:r>
              <a:rPr lang="en-US" altLang="ja-JP" sz="1800"/>
              <a:t>		 6.7%</a:t>
            </a:r>
            <a:endParaRPr lang="ja-JP" altLang="en-US" sz="1800"/>
          </a:p>
          <a:p>
            <a:endParaRPr lang="ja-JP" altLang="en-US" sz="1800"/>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150" y="5108575"/>
            <a:ext cx="2516188"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4376738"/>
            <a:ext cx="2544763"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9" name="グループ化 86"/>
          <p:cNvGrpSpPr>
            <a:grpSpLocks/>
          </p:cNvGrpSpPr>
          <p:nvPr/>
        </p:nvGrpSpPr>
        <p:grpSpPr bwMode="auto">
          <a:xfrm>
            <a:off x="168275" y="1225550"/>
            <a:ext cx="4760913" cy="4441825"/>
            <a:chOff x="425450" y="1435101"/>
            <a:chExt cx="3879850" cy="3619500"/>
          </a:xfrm>
        </p:grpSpPr>
        <p:sp>
          <p:nvSpPr>
            <p:cNvPr id="77830" name="Freeform 49"/>
            <p:cNvSpPr>
              <a:spLocks/>
            </p:cNvSpPr>
            <p:nvPr/>
          </p:nvSpPr>
          <p:spPr bwMode="auto">
            <a:xfrm>
              <a:off x="2486025" y="2109788"/>
              <a:ext cx="614363" cy="1381125"/>
            </a:xfrm>
            <a:custGeom>
              <a:avLst/>
              <a:gdLst>
                <a:gd name="T0" fmla="*/ 2147483647 w 1032"/>
                <a:gd name="T1" fmla="*/ 2147483647 h 2320"/>
                <a:gd name="T2" fmla="*/ 0 w 1032"/>
                <a:gd name="T3" fmla="*/ 0 h 2320"/>
                <a:gd name="T4" fmla="*/ 0 w 1032"/>
                <a:gd name="T5" fmla="*/ 2147483647 h 2320"/>
                <a:gd name="T6" fmla="*/ 2147483647 w 1032"/>
                <a:gd name="T7" fmla="*/ 2147483647 h 2320"/>
                <a:gd name="T8" fmla="*/ 0 60000 65536"/>
                <a:gd name="T9" fmla="*/ 0 60000 65536"/>
                <a:gd name="T10" fmla="*/ 0 60000 65536"/>
                <a:gd name="T11" fmla="*/ 0 60000 65536"/>
                <a:gd name="T12" fmla="*/ 0 w 1032"/>
                <a:gd name="T13" fmla="*/ 0 h 2320"/>
                <a:gd name="T14" fmla="*/ 1032 w 1032"/>
                <a:gd name="T15" fmla="*/ 2320 h 2320"/>
              </a:gdLst>
              <a:ahLst/>
              <a:cxnLst>
                <a:cxn ang="T8">
                  <a:pos x="T0" y="T1"/>
                </a:cxn>
                <a:cxn ang="T9">
                  <a:pos x="T2" y="T3"/>
                </a:cxn>
                <a:cxn ang="T10">
                  <a:pos x="T4" y="T5"/>
                </a:cxn>
                <a:cxn ang="T11">
                  <a:pos x="T6" y="T7"/>
                </a:cxn>
              </a:cxnLst>
              <a:rect l="T12" t="T13" r="T14" b="T15"/>
              <a:pathLst>
                <a:path w="1032" h="2320">
                  <a:moveTo>
                    <a:pt x="1032" y="244"/>
                  </a:moveTo>
                  <a:cubicBezTo>
                    <a:pt x="712" y="84"/>
                    <a:pt x="359" y="0"/>
                    <a:pt x="0" y="0"/>
                  </a:cubicBezTo>
                  <a:lnTo>
                    <a:pt x="0" y="2320"/>
                  </a:lnTo>
                  <a:lnTo>
                    <a:pt x="1032" y="244"/>
                  </a:lnTo>
                  <a:close/>
                </a:path>
              </a:pathLst>
            </a:custGeom>
            <a:solidFill>
              <a:srgbClr val="9999FF"/>
            </a:solidFill>
            <a:ln w="0">
              <a:solidFill>
                <a:srgbClr val="000000"/>
              </a:solidFill>
              <a:prstDash val="solid"/>
              <a:round/>
              <a:headEnd/>
              <a:tailEnd/>
            </a:ln>
          </p:spPr>
          <p:txBody>
            <a:bodyPr/>
            <a:lstStyle/>
            <a:p>
              <a:endParaRPr lang="ja-JP" altLang="en-US"/>
            </a:p>
          </p:txBody>
        </p:sp>
        <p:sp>
          <p:nvSpPr>
            <p:cNvPr id="77831" name="Freeform 50"/>
            <p:cNvSpPr>
              <a:spLocks noEditPoints="1"/>
            </p:cNvSpPr>
            <p:nvPr/>
          </p:nvSpPr>
          <p:spPr bwMode="auto">
            <a:xfrm>
              <a:off x="2481263" y="2105026"/>
              <a:ext cx="623888" cy="1390650"/>
            </a:xfrm>
            <a:custGeom>
              <a:avLst/>
              <a:gdLst>
                <a:gd name="T0" fmla="*/ 2147483647 w 1049"/>
                <a:gd name="T1" fmla="*/ 2147483647 h 2337"/>
                <a:gd name="T2" fmla="*/ 2147483647 w 1049"/>
                <a:gd name="T3" fmla="*/ 2147483647 h 2337"/>
                <a:gd name="T4" fmla="*/ 2147483647 w 1049"/>
                <a:gd name="T5" fmla="*/ 2147483647 h 2337"/>
                <a:gd name="T6" fmla="*/ 2147483647 w 1049"/>
                <a:gd name="T7" fmla="*/ 2147483647 h 2337"/>
                <a:gd name="T8" fmla="*/ 2147483647 w 1049"/>
                <a:gd name="T9" fmla="*/ 2147483647 h 2337"/>
                <a:gd name="T10" fmla="*/ 2147483647 w 1049"/>
                <a:gd name="T11" fmla="*/ 2147483647 h 2337"/>
                <a:gd name="T12" fmla="*/ 2147483647 w 1049"/>
                <a:gd name="T13" fmla="*/ 2147483647 h 2337"/>
                <a:gd name="T14" fmla="*/ 2147483647 w 1049"/>
                <a:gd name="T15" fmla="*/ 2147483647 h 2337"/>
                <a:gd name="T16" fmla="*/ 2147483647 w 1049"/>
                <a:gd name="T17" fmla="*/ 2147483647 h 2337"/>
                <a:gd name="T18" fmla="*/ 2147483647 w 1049"/>
                <a:gd name="T19" fmla="*/ 2147483647 h 2337"/>
                <a:gd name="T20" fmla="*/ 2147483647 w 1049"/>
                <a:gd name="T21" fmla="*/ 2147483647 h 2337"/>
                <a:gd name="T22" fmla="*/ 2147483647 w 1049"/>
                <a:gd name="T23" fmla="*/ 2147483647 h 2337"/>
                <a:gd name="T24" fmla="*/ 2147483647 w 1049"/>
                <a:gd name="T25" fmla="*/ 2147483647 h 2337"/>
                <a:gd name="T26" fmla="*/ 2147483647 w 1049"/>
                <a:gd name="T27" fmla="*/ 2147483647 h 2337"/>
                <a:gd name="T28" fmla="*/ 2147483647 w 1049"/>
                <a:gd name="T29" fmla="*/ 2147483647 h 2337"/>
                <a:gd name="T30" fmla="*/ 2147483647 w 1049"/>
                <a:gd name="T31" fmla="*/ 2147483647 h 2337"/>
                <a:gd name="T32" fmla="*/ 0 w 1049"/>
                <a:gd name="T33" fmla="*/ 2147483647 h 2337"/>
                <a:gd name="T34" fmla="*/ 0 w 1049"/>
                <a:gd name="T35" fmla="*/ 2147483647 h 2337"/>
                <a:gd name="T36" fmla="*/ 2147483647 w 1049"/>
                <a:gd name="T37" fmla="*/ 2147483647 h 2337"/>
                <a:gd name="T38" fmla="*/ 2147483647 w 1049"/>
                <a:gd name="T39" fmla="*/ 0 h 2337"/>
                <a:gd name="T40" fmla="*/ 2147483647 w 1049"/>
                <a:gd name="T41" fmla="*/ 2147483647 h 2337"/>
                <a:gd name="T42" fmla="*/ 2147483647 w 1049"/>
                <a:gd name="T43" fmla="*/ 2147483647 h 2337"/>
                <a:gd name="T44" fmla="*/ 2147483647 w 1049"/>
                <a:gd name="T45" fmla="*/ 2147483647 h 2337"/>
                <a:gd name="T46" fmla="*/ 2147483647 w 1049"/>
                <a:gd name="T47" fmla="*/ 2147483647 h 2337"/>
                <a:gd name="T48" fmla="*/ 2147483647 w 1049"/>
                <a:gd name="T49" fmla="*/ 2147483647 h 2337"/>
                <a:gd name="T50" fmla="*/ 2147483647 w 1049"/>
                <a:gd name="T51" fmla="*/ 2147483647 h 2337"/>
                <a:gd name="T52" fmla="*/ 2147483647 w 1049"/>
                <a:gd name="T53" fmla="*/ 2147483647 h 2337"/>
                <a:gd name="T54" fmla="*/ 2147483647 w 1049"/>
                <a:gd name="T55" fmla="*/ 2147483647 h 2337"/>
                <a:gd name="T56" fmla="*/ 2147483647 w 1049"/>
                <a:gd name="T57" fmla="*/ 2147483647 h 2337"/>
                <a:gd name="T58" fmla="*/ 2147483647 w 1049"/>
                <a:gd name="T59" fmla="*/ 2147483647 h 2337"/>
                <a:gd name="T60" fmla="*/ 2147483647 w 1049"/>
                <a:gd name="T61" fmla="*/ 2147483647 h 23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9"/>
                <a:gd name="T94" fmla="*/ 0 h 2337"/>
                <a:gd name="T95" fmla="*/ 1049 w 1049"/>
                <a:gd name="T96" fmla="*/ 2337 h 23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9" h="2337">
                  <a:moveTo>
                    <a:pt x="1033" y="249"/>
                  </a:moveTo>
                  <a:lnTo>
                    <a:pt x="1037" y="260"/>
                  </a:lnTo>
                  <a:lnTo>
                    <a:pt x="916" y="204"/>
                  </a:lnTo>
                  <a:lnTo>
                    <a:pt x="791" y="154"/>
                  </a:lnTo>
                  <a:lnTo>
                    <a:pt x="666" y="112"/>
                  </a:lnTo>
                  <a:lnTo>
                    <a:pt x="537" y="78"/>
                  </a:lnTo>
                  <a:lnTo>
                    <a:pt x="407" y="51"/>
                  </a:lnTo>
                  <a:lnTo>
                    <a:pt x="275" y="32"/>
                  </a:lnTo>
                  <a:lnTo>
                    <a:pt x="142" y="20"/>
                  </a:lnTo>
                  <a:lnTo>
                    <a:pt x="8" y="16"/>
                  </a:lnTo>
                  <a:lnTo>
                    <a:pt x="16" y="8"/>
                  </a:lnTo>
                  <a:lnTo>
                    <a:pt x="16" y="2328"/>
                  </a:lnTo>
                  <a:lnTo>
                    <a:pt x="1" y="2325"/>
                  </a:lnTo>
                  <a:lnTo>
                    <a:pt x="1033" y="249"/>
                  </a:lnTo>
                  <a:close/>
                  <a:moveTo>
                    <a:pt x="16" y="2332"/>
                  </a:moveTo>
                  <a:cubicBezTo>
                    <a:pt x="14" y="2335"/>
                    <a:pt x="10" y="2337"/>
                    <a:pt x="7" y="2336"/>
                  </a:cubicBezTo>
                  <a:cubicBezTo>
                    <a:pt x="3" y="2335"/>
                    <a:pt x="0" y="2332"/>
                    <a:pt x="0" y="2328"/>
                  </a:cubicBezTo>
                  <a:lnTo>
                    <a:pt x="0" y="8"/>
                  </a:lnTo>
                  <a:cubicBezTo>
                    <a:pt x="0" y="6"/>
                    <a:pt x="1" y="4"/>
                    <a:pt x="3" y="3"/>
                  </a:cubicBezTo>
                  <a:cubicBezTo>
                    <a:pt x="4" y="1"/>
                    <a:pt x="7" y="0"/>
                    <a:pt x="9" y="0"/>
                  </a:cubicBezTo>
                  <a:lnTo>
                    <a:pt x="143" y="5"/>
                  </a:lnTo>
                  <a:lnTo>
                    <a:pt x="278" y="17"/>
                  </a:lnTo>
                  <a:lnTo>
                    <a:pt x="410" y="36"/>
                  </a:lnTo>
                  <a:lnTo>
                    <a:pt x="542" y="63"/>
                  </a:lnTo>
                  <a:lnTo>
                    <a:pt x="671" y="97"/>
                  </a:lnTo>
                  <a:lnTo>
                    <a:pt x="797" y="139"/>
                  </a:lnTo>
                  <a:lnTo>
                    <a:pt x="923" y="189"/>
                  </a:lnTo>
                  <a:lnTo>
                    <a:pt x="1044" y="245"/>
                  </a:lnTo>
                  <a:cubicBezTo>
                    <a:pt x="1046" y="246"/>
                    <a:pt x="1047" y="248"/>
                    <a:pt x="1048" y="250"/>
                  </a:cubicBezTo>
                  <a:cubicBezTo>
                    <a:pt x="1049" y="252"/>
                    <a:pt x="1049" y="254"/>
                    <a:pt x="1048" y="256"/>
                  </a:cubicBezTo>
                  <a:lnTo>
                    <a:pt x="16" y="2332"/>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2" name="Freeform 51"/>
            <p:cNvSpPr>
              <a:spLocks/>
            </p:cNvSpPr>
            <p:nvPr/>
          </p:nvSpPr>
          <p:spPr bwMode="auto">
            <a:xfrm>
              <a:off x="2486025" y="2254251"/>
              <a:ext cx="1573213" cy="1912938"/>
            </a:xfrm>
            <a:custGeom>
              <a:avLst/>
              <a:gdLst>
                <a:gd name="T0" fmla="*/ 2147483647 w 2642"/>
                <a:gd name="T1" fmla="*/ 2147483647 h 3212"/>
                <a:gd name="T2" fmla="*/ 2147483647 w 2642"/>
                <a:gd name="T3" fmla="*/ 2147483647 h 3212"/>
                <a:gd name="T4" fmla="*/ 2147483647 w 2642"/>
                <a:gd name="T5" fmla="*/ 0 h 3212"/>
                <a:gd name="T6" fmla="*/ 0 w 2642"/>
                <a:gd name="T7" fmla="*/ 2147483647 h 3212"/>
                <a:gd name="T8" fmla="*/ 2147483647 w 2642"/>
                <a:gd name="T9" fmla="*/ 2147483647 h 3212"/>
                <a:gd name="T10" fmla="*/ 0 60000 65536"/>
                <a:gd name="T11" fmla="*/ 0 60000 65536"/>
                <a:gd name="T12" fmla="*/ 0 60000 65536"/>
                <a:gd name="T13" fmla="*/ 0 60000 65536"/>
                <a:gd name="T14" fmla="*/ 0 60000 65536"/>
                <a:gd name="T15" fmla="*/ 0 w 2642"/>
                <a:gd name="T16" fmla="*/ 0 h 3212"/>
                <a:gd name="T17" fmla="*/ 2642 w 2642"/>
                <a:gd name="T18" fmla="*/ 3212 h 3212"/>
              </a:gdLst>
              <a:ahLst/>
              <a:cxnLst>
                <a:cxn ang="T10">
                  <a:pos x="T0" y="T1"/>
                </a:cxn>
                <a:cxn ang="T11">
                  <a:pos x="T2" y="T3"/>
                </a:cxn>
                <a:cxn ang="T12">
                  <a:pos x="T4" y="T5"/>
                </a:cxn>
                <a:cxn ang="T13">
                  <a:pos x="T6" y="T7"/>
                </a:cxn>
                <a:cxn ang="T14">
                  <a:pos x="T8" y="T9"/>
                </a:cxn>
              </a:cxnLst>
              <a:rect l="T15" t="T16" r="T17" b="T18"/>
              <a:pathLst>
                <a:path w="2642" h="3212">
                  <a:moveTo>
                    <a:pt x="2017" y="3212"/>
                  </a:moveTo>
                  <a:cubicBezTo>
                    <a:pt x="2642" y="2095"/>
                    <a:pt x="2246" y="681"/>
                    <a:pt x="1132" y="53"/>
                  </a:cubicBezTo>
                  <a:cubicBezTo>
                    <a:pt x="1099" y="35"/>
                    <a:pt x="1066" y="17"/>
                    <a:pt x="1032" y="0"/>
                  </a:cubicBezTo>
                  <a:lnTo>
                    <a:pt x="0" y="2076"/>
                  </a:lnTo>
                  <a:lnTo>
                    <a:pt x="2017" y="3212"/>
                  </a:lnTo>
                  <a:close/>
                </a:path>
              </a:pathLst>
            </a:custGeom>
            <a:solidFill>
              <a:srgbClr val="993366"/>
            </a:solidFill>
            <a:ln w="0">
              <a:solidFill>
                <a:srgbClr val="000000"/>
              </a:solidFill>
              <a:prstDash val="solid"/>
              <a:round/>
              <a:headEnd/>
              <a:tailEnd/>
            </a:ln>
          </p:spPr>
          <p:txBody>
            <a:bodyPr/>
            <a:lstStyle/>
            <a:p>
              <a:endParaRPr lang="ja-JP" altLang="en-US"/>
            </a:p>
          </p:txBody>
        </p:sp>
        <p:sp>
          <p:nvSpPr>
            <p:cNvPr id="77833" name="Freeform 52"/>
            <p:cNvSpPr>
              <a:spLocks noEditPoints="1"/>
            </p:cNvSpPr>
            <p:nvPr/>
          </p:nvSpPr>
          <p:spPr bwMode="auto">
            <a:xfrm>
              <a:off x="2481263" y="2249488"/>
              <a:ext cx="1385888" cy="1922463"/>
            </a:xfrm>
            <a:custGeom>
              <a:avLst/>
              <a:gdLst>
                <a:gd name="T0" fmla="*/ 2147483647 w 2330"/>
                <a:gd name="T1" fmla="*/ 2147483647 h 3229"/>
                <a:gd name="T2" fmla="*/ 2147483647 w 2330"/>
                <a:gd name="T3" fmla="*/ 2147483647 h 3229"/>
                <a:gd name="T4" fmla="*/ 2147483647 w 2330"/>
                <a:gd name="T5" fmla="*/ 2147483647 h 3229"/>
                <a:gd name="T6" fmla="*/ 2147483647 w 2330"/>
                <a:gd name="T7" fmla="*/ 2147483647 h 3229"/>
                <a:gd name="T8" fmla="*/ 2147483647 w 2330"/>
                <a:gd name="T9" fmla="*/ 2147483647 h 3229"/>
                <a:gd name="T10" fmla="*/ 2147483647 w 2330"/>
                <a:gd name="T11" fmla="*/ 2147483647 h 3229"/>
                <a:gd name="T12" fmla="*/ 2147483647 w 2330"/>
                <a:gd name="T13" fmla="*/ 2147483647 h 3229"/>
                <a:gd name="T14" fmla="*/ 2147483647 w 2330"/>
                <a:gd name="T15" fmla="*/ 2147483647 h 3229"/>
                <a:gd name="T16" fmla="*/ 2147483647 w 2330"/>
                <a:gd name="T17" fmla="*/ 2147483647 h 3229"/>
                <a:gd name="T18" fmla="*/ 2147483647 w 2330"/>
                <a:gd name="T19" fmla="*/ 2147483647 h 3229"/>
                <a:gd name="T20" fmla="*/ 2147483647 w 2330"/>
                <a:gd name="T21" fmla="*/ 2147483647 h 3229"/>
                <a:gd name="T22" fmla="*/ 2147483647 w 2330"/>
                <a:gd name="T23" fmla="*/ 2147483647 h 3229"/>
                <a:gd name="T24" fmla="*/ 2147483647 w 2330"/>
                <a:gd name="T25" fmla="*/ 2147483647 h 3229"/>
                <a:gd name="T26" fmla="*/ 2147483647 w 2330"/>
                <a:gd name="T27" fmla="*/ 2147483647 h 3229"/>
                <a:gd name="T28" fmla="*/ 2147483647 w 2330"/>
                <a:gd name="T29" fmla="*/ 2147483647 h 3229"/>
                <a:gd name="T30" fmla="*/ 2147483647 w 2330"/>
                <a:gd name="T31" fmla="*/ 2147483647 h 3229"/>
                <a:gd name="T32" fmla="*/ 2147483647 w 2330"/>
                <a:gd name="T33" fmla="*/ 2147483647 h 3229"/>
                <a:gd name="T34" fmla="*/ 2147483647 w 2330"/>
                <a:gd name="T35" fmla="*/ 2147483647 h 3229"/>
                <a:gd name="T36" fmla="*/ 2147483647 w 2330"/>
                <a:gd name="T37" fmla="*/ 2147483647 h 3229"/>
                <a:gd name="T38" fmla="*/ 2147483647 w 2330"/>
                <a:gd name="T39" fmla="*/ 2147483647 h 3229"/>
                <a:gd name="T40" fmla="*/ 2147483647 w 2330"/>
                <a:gd name="T41" fmla="*/ 2147483647 h 3229"/>
                <a:gd name="T42" fmla="*/ 2147483647 w 2330"/>
                <a:gd name="T43" fmla="*/ 2147483647 h 3229"/>
                <a:gd name="T44" fmla="*/ 2147483647 w 2330"/>
                <a:gd name="T45" fmla="*/ 2147483647 h 3229"/>
                <a:gd name="T46" fmla="*/ 2147483647 w 2330"/>
                <a:gd name="T47" fmla="*/ 2147483647 h 3229"/>
                <a:gd name="T48" fmla="*/ 2147483647 w 2330"/>
                <a:gd name="T49" fmla="*/ 2147483647 h 3229"/>
                <a:gd name="T50" fmla="*/ 2147483647 w 2330"/>
                <a:gd name="T51" fmla="*/ 2147483647 h 3229"/>
                <a:gd name="T52" fmla="*/ 2147483647 w 2330"/>
                <a:gd name="T53" fmla="*/ 2147483647 h 3229"/>
                <a:gd name="T54" fmla="*/ 2147483647 w 2330"/>
                <a:gd name="T55" fmla="*/ 2147483647 h 3229"/>
                <a:gd name="T56" fmla="*/ 2147483647 w 2330"/>
                <a:gd name="T57" fmla="*/ 2147483647 h 3229"/>
                <a:gd name="T58" fmla="*/ 2147483647 w 2330"/>
                <a:gd name="T59" fmla="*/ 2147483647 h 3229"/>
                <a:gd name="T60" fmla="*/ 2147483647 w 2330"/>
                <a:gd name="T61" fmla="*/ 2147483647 h 3229"/>
                <a:gd name="T62" fmla="*/ 2147483647 w 2330"/>
                <a:gd name="T63" fmla="*/ 2147483647 h 3229"/>
                <a:gd name="T64" fmla="*/ 2147483647 w 2330"/>
                <a:gd name="T65" fmla="*/ 2147483647 h 3229"/>
                <a:gd name="T66" fmla="*/ 2147483647 w 2330"/>
                <a:gd name="T67" fmla="*/ 2147483647 h 3229"/>
                <a:gd name="T68" fmla="*/ 2147483647 w 2330"/>
                <a:gd name="T69" fmla="*/ 2147483647 h 3229"/>
                <a:gd name="T70" fmla="*/ 2147483647 w 2330"/>
                <a:gd name="T71" fmla="*/ 2147483647 h 3229"/>
                <a:gd name="T72" fmla="*/ 2147483647 w 2330"/>
                <a:gd name="T73" fmla="*/ 2147483647 h 3229"/>
                <a:gd name="T74" fmla="*/ 2147483647 w 2330"/>
                <a:gd name="T75" fmla="*/ 2147483647 h 3229"/>
                <a:gd name="T76" fmla="*/ 2147483647 w 2330"/>
                <a:gd name="T77" fmla="*/ 2147483647 h 3229"/>
                <a:gd name="T78" fmla="*/ 2147483647 w 2330"/>
                <a:gd name="T79" fmla="*/ 2147483647 h 3229"/>
                <a:gd name="T80" fmla="*/ 2147483647 w 2330"/>
                <a:gd name="T81" fmla="*/ 2147483647 h 3229"/>
                <a:gd name="T82" fmla="*/ 2147483647 w 2330"/>
                <a:gd name="T83" fmla="*/ 2147483647 h 3229"/>
                <a:gd name="T84" fmla="*/ 2147483647 w 2330"/>
                <a:gd name="T85" fmla="*/ 2147483647 h 3229"/>
                <a:gd name="T86" fmla="*/ 2147483647 w 2330"/>
                <a:gd name="T87" fmla="*/ 2147483647 h 3229"/>
                <a:gd name="T88" fmla="*/ 2147483647 w 2330"/>
                <a:gd name="T89" fmla="*/ 2147483647 h 3229"/>
                <a:gd name="T90" fmla="*/ 2147483647 w 2330"/>
                <a:gd name="T91" fmla="*/ 2147483647 h 3229"/>
                <a:gd name="T92" fmla="*/ 2147483647 w 2330"/>
                <a:gd name="T93" fmla="*/ 2147483647 h 3229"/>
                <a:gd name="T94" fmla="*/ 2147483647 w 2330"/>
                <a:gd name="T95" fmla="*/ 2147483647 h 32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30"/>
                <a:gd name="T145" fmla="*/ 0 h 3229"/>
                <a:gd name="T146" fmla="*/ 2330 w 2330"/>
                <a:gd name="T147" fmla="*/ 3229 h 32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30" h="3229">
                  <a:moveTo>
                    <a:pt x="2030" y="3213"/>
                  </a:moveTo>
                  <a:lnTo>
                    <a:pt x="2019" y="3217"/>
                  </a:lnTo>
                  <a:lnTo>
                    <a:pt x="2124" y="3004"/>
                  </a:lnTo>
                  <a:lnTo>
                    <a:pt x="2206" y="2787"/>
                  </a:lnTo>
                  <a:lnTo>
                    <a:pt x="2265" y="2566"/>
                  </a:lnTo>
                  <a:lnTo>
                    <a:pt x="2301" y="2342"/>
                  </a:lnTo>
                  <a:lnTo>
                    <a:pt x="2314" y="2119"/>
                  </a:lnTo>
                  <a:lnTo>
                    <a:pt x="2306" y="1896"/>
                  </a:lnTo>
                  <a:lnTo>
                    <a:pt x="2278" y="1676"/>
                  </a:lnTo>
                  <a:lnTo>
                    <a:pt x="2229" y="1459"/>
                  </a:lnTo>
                  <a:lnTo>
                    <a:pt x="2158" y="1249"/>
                  </a:lnTo>
                  <a:lnTo>
                    <a:pt x="2068" y="1046"/>
                  </a:lnTo>
                  <a:lnTo>
                    <a:pt x="1959" y="851"/>
                  </a:lnTo>
                  <a:lnTo>
                    <a:pt x="1831" y="667"/>
                  </a:lnTo>
                  <a:lnTo>
                    <a:pt x="1684" y="496"/>
                  </a:lnTo>
                  <a:lnTo>
                    <a:pt x="1520" y="337"/>
                  </a:lnTo>
                  <a:lnTo>
                    <a:pt x="1337" y="195"/>
                  </a:lnTo>
                  <a:lnTo>
                    <a:pt x="1137" y="68"/>
                  </a:lnTo>
                  <a:lnTo>
                    <a:pt x="1038" y="16"/>
                  </a:lnTo>
                  <a:lnTo>
                    <a:pt x="1049" y="12"/>
                  </a:lnTo>
                  <a:lnTo>
                    <a:pt x="17" y="2088"/>
                  </a:lnTo>
                  <a:lnTo>
                    <a:pt x="13" y="2077"/>
                  </a:lnTo>
                  <a:lnTo>
                    <a:pt x="2030" y="3213"/>
                  </a:lnTo>
                  <a:close/>
                  <a:moveTo>
                    <a:pt x="6" y="2091"/>
                  </a:moveTo>
                  <a:cubicBezTo>
                    <a:pt x="2" y="2089"/>
                    <a:pt x="0" y="2085"/>
                    <a:pt x="2" y="2081"/>
                  </a:cubicBezTo>
                  <a:lnTo>
                    <a:pt x="1034" y="5"/>
                  </a:lnTo>
                  <a:cubicBezTo>
                    <a:pt x="1035" y="3"/>
                    <a:pt x="1037" y="2"/>
                    <a:pt x="1039" y="1"/>
                  </a:cubicBezTo>
                  <a:cubicBezTo>
                    <a:pt x="1041" y="0"/>
                    <a:pt x="1043" y="0"/>
                    <a:pt x="1045" y="1"/>
                  </a:cubicBezTo>
                  <a:lnTo>
                    <a:pt x="1146" y="55"/>
                  </a:lnTo>
                  <a:lnTo>
                    <a:pt x="1346" y="182"/>
                  </a:lnTo>
                  <a:lnTo>
                    <a:pt x="1531" y="326"/>
                  </a:lnTo>
                  <a:lnTo>
                    <a:pt x="1697" y="485"/>
                  </a:lnTo>
                  <a:lnTo>
                    <a:pt x="1844" y="658"/>
                  </a:lnTo>
                  <a:lnTo>
                    <a:pt x="1973" y="844"/>
                  </a:lnTo>
                  <a:lnTo>
                    <a:pt x="2083" y="1039"/>
                  </a:lnTo>
                  <a:lnTo>
                    <a:pt x="2173" y="1244"/>
                  </a:lnTo>
                  <a:lnTo>
                    <a:pt x="2244" y="1456"/>
                  </a:lnTo>
                  <a:lnTo>
                    <a:pt x="2293" y="1673"/>
                  </a:lnTo>
                  <a:lnTo>
                    <a:pt x="2322" y="1895"/>
                  </a:lnTo>
                  <a:lnTo>
                    <a:pt x="2330" y="2120"/>
                  </a:lnTo>
                  <a:lnTo>
                    <a:pt x="2316" y="2345"/>
                  </a:lnTo>
                  <a:lnTo>
                    <a:pt x="2280" y="2571"/>
                  </a:lnTo>
                  <a:lnTo>
                    <a:pt x="2221" y="2792"/>
                  </a:lnTo>
                  <a:lnTo>
                    <a:pt x="2139" y="3011"/>
                  </a:lnTo>
                  <a:lnTo>
                    <a:pt x="2034" y="3224"/>
                  </a:lnTo>
                  <a:cubicBezTo>
                    <a:pt x="2033" y="3226"/>
                    <a:pt x="2031" y="3227"/>
                    <a:pt x="2029" y="3228"/>
                  </a:cubicBezTo>
                  <a:cubicBezTo>
                    <a:pt x="2027" y="3229"/>
                    <a:pt x="2024" y="3229"/>
                    <a:pt x="2023" y="3227"/>
                  </a:cubicBezTo>
                  <a:lnTo>
                    <a:pt x="6" y="2091"/>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4" name="Freeform 53"/>
            <p:cNvSpPr>
              <a:spLocks/>
            </p:cNvSpPr>
            <p:nvPr/>
          </p:nvSpPr>
          <p:spPr bwMode="auto">
            <a:xfrm>
              <a:off x="915987" y="2882901"/>
              <a:ext cx="2770188" cy="2171700"/>
            </a:xfrm>
            <a:custGeom>
              <a:avLst/>
              <a:gdLst>
                <a:gd name="T0" fmla="*/ 2147483647 w 4655"/>
                <a:gd name="T1" fmla="*/ 0 h 3647"/>
                <a:gd name="T2" fmla="*/ 2147483647 w 4655"/>
                <a:gd name="T3" fmla="*/ 2147483647 h 3647"/>
                <a:gd name="T4" fmla="*/ 2147483647 w 4655"/>
                <a:gd name="T5" fmla="*/ 2147483647 h 3647"/>
                <a:gd name="T6" fmla="*/ 2147483647 w 4655"/>
                <a:gd name="T7" fmla="*/ 2147483647 h 3647"/>
                <a:gd name="T8" fmla="*/ 2147483647 w 4655"/>
                <a:gd name="T9" fmla="*/ 0 h 3647"/>
                <a:gd name="T10" fmla="*/ 0 60000 65536"/>
                <a:gd name="T11" fmla="*/ 0 60000 65536"/>
                <a:gd name="T12" fmla="*/ 0 60000 65536"/>
                <a:gd name="T13" fmla="*/ 0 60000 65536"/>
                <a:gd name="T14" fmla="*/ 0 60000 65536"/>
                <a:gd name="T15" fmla="*/ 0 w 4655"/>
                <a:gd name="T16" fmla="*/ 0 h 3647"/>
                <a:gd name="T17" fmla="*/ 4655 w 4655"/>
                <a:gd name="T18" fmla="*/ 3647 h 3647"/>
              </a:gdLst>
              <a:ahLst/>
              <a:cxnLst>
                <a:cxn ang="T10">
                  <a:pos x="T0" y="T1"/>
                </a:cxn>
                <a:cxn ang="T11">
                  <a:pos x="T2" y="T3"/>
                </a:cxn>
                <a:cxn ang="T12">
                  <a:pos x="T4" y="T5"/>
                </a:cxn>
                <a:cxn ang="T13">
                  <a:pos x="T6" y="T7"/>
                </a:cxn>
                <a:cxn ang="T14">
                  <a:pos x="T8" y="T9"/>
                </a:cxn>
              </a:cxnLst>
              <a:rect l="T15" t="T16" r="T17" b="T18"/>
              <a:pathLst>
                <a:path w="4655" h="3647">
                  <a:moveTo>
                    <a:pt x="563" y="0"/>
                  </a:moveTo>
                  <a:cubicBezTo>
                    <a:pt x="0" y="1150"/>
                    <a:pt x="474" y="2540"/>
                    <a:pt x="1620" y="3104"/>
                  </a:cubicBezTo>
                  <a:cubicBezTo>
                    <a:pt x="2722" y="3647"/>
                    <a:pt x="4054" y="3231"/>
                    <a:pt x="4655" y="2157"/>
                  </a:cubicBezTo>
                  <a:lnTo>
                    <a:pt x="2638" y="1021"/>
                  </a:lnTo>
                  <a:lnTo>
                    <a:pt x="563" y="0"/>
                  </a:lnTo>
                  <a:close/>
                </a:path>
              </a:pathLst>
            </a:custGeom>
            <a:solidFill>
              <a:srgbClr val="FFFFCC"/>
            </a:solidFill>
            <a:ln w="0">
              <a:solidFill>
                <a:srgbClr val="000000"/>
              </a:solidFill>
              <a:prstDash val="solid"/>
              <a:round/>
              <a:headEnd/>
              <a:tailEnd/>
            </a:ln>
          </p:spPr>
          <p:txBody>
            <a:bodyPr/>
            <a:lstStyle/>
            <a:p>
              <a:endParaRPr lang="ja-JP" altLang="en-US"/>
            </a:p>
          </p:txBody>
        </p:sp>
        <p:sp>
          <p:nvSpPr>
            <p:cNvPr id="77835" name="Freeform 54"/>
            <p:cNvSpPr>
              <a:spLocks noEditPoints="1"/>
            </p:cNvSpPr>
            <p:nvPr/>
          </p:nvSpPr>
          <p:spPr bwMode="auto">
            <a:xfrm>
              <a:off x="1106487" y="2878138"/>
              <a:ext cx="2586038" cy="1998663"/>
            </a:xfrm>
            <a:custGeom>
              <a:avLst/>
              <a:gdLst>
                <a:gd name="T0" fmla="*/ 2147483647 w 4344"/>
                <a:gd name="T1" fmla="*/ 2147483647 h 3357"/>
                <a:gd name="T2" fmla="*/ 2147483647 w 4344"/>
                <a:gd name="T3" fmla="*/ 2147483647 h 3357"/>
                <a:gd name="T4" fmla="*/ 2147483647 w 4344"/>
                <a:gd name="T5" fmla="*/ 2147483647 h 3357"/>
                <a:gd name="T6" fmla="*/ 2147483647 w 4344"/>
                <a:gd name="T7" fmla="*/ 2147483647 h 3357"/>
                <a:gd name="T8" fmla="*/ 2147483647 w 4344"/>
                <a:gd name="T9" fmla="*/ 2147483647 h 3357"/>
                <a:gd name="T10" fmla="*/ 2147483647 w 4344"/>
                <a:gd name="T11" fmla="*/ 2147483647 h 3357"/>
                <a:gd name="T12" fmla="*/ 2147483647 w 4344"/>
                <a:gd name="T13" fmla="*/ 2147483647 h 3357"/>
                <a:gd name="T14" fmla="*/ 2147483647 w 4344"/>
                <a:gd name="T15" fmla="*/ 2147483647 h 3357"/>
                <a:gd name="T16" fmla="*/ 2147483647 w 4344"/>
                <a:gd name="T17" fmla="*/ 2147483647 h 3357"/>
                <a:gd name="T18" fmla="*/ 2147483647 w 4344"/>
                <a:gd name="T19" fmla="*/ 2147483647 h 3357"/>
                <a:gd name="T20" fmla="*/ 2147483647 w 4344"/>
                <a:gd name="T21" fmla="*/ 2147483647 h 3357"/>
                <a:gd name="T22" fmla="*/ 2147483647 w 4344"/>
                <a:gd name="T23" fmla="*/ 2147483647 h 3357"/>
                <a:gd name="T24" fmla="*/ 2147483647 w 4344"/>
                <a:gd name="T25" fmla="*/ 2147483647 h 3357"/>
                <a:gd name="T26" fmla="*/ 2147483647 w 4344"/>
                <a:gd name="T27" fmla="*/ 2147483647 h 3357"/>
                <a:gd name="T28" fmla="*/ 2147483647 w 4344"/>
                <a:gd name="T29" fmla="*/ 2147483647 h 3357"/>
                <a:gd name="T30" fmla="*/ 2147483647 w 4344"/>
                <a:gd name="T31" fmla="*/ 2147483647 h 3357"/>
                <a:gd name="T32" fmla="*/ 2147483647 w 4344"/>
                <a:gd name="T33" fmla="*/ 2147483647 h 3357"/>
                <a:gd name="T34" fmla="*/ 2147483647 w 4344"/>
                <a:gd name="T35" fmla="*/ 2147483647 h 3357"/>
                <a:gd name="T36" fmla="*/ 2147483647 w 4344"/>
                <a:gd name="T37" fmla="*/ 2147483647 h 3357"/>
                <a:gd name="T38" fmla="*/ 2147483647 w 4344"/>
                <a:gd name="T39" fmla="*/ 2147483647 h 3357"/>
                <a:gd name="T40" fmla="*/ 2147483647 w 4344"/>
                <a:gd name="T41" fmla="*/ 2147483647 h 3357"/>
                <a:gd name="T42" fmla="*/ 2147483647 w 4344"/>
                <a:gd name="T43" fmla="*/ 2147483647 h 3357"/>
                <a:gd name="T44" fmla="*/ 2147483647 w 4344"/>
                <a:gd name="T45" fmla="*/ 2147483647 h 3357"/>
                <a:gd name="T46" fmla="*/ 2147483647 w 4344"/>
                <a:gd name="T47" fmla="*/ 2147483647 h 3357"/>
                <a:gd name="T48" fmla="*/ 2147483647 w 4344"/>
                <a:gd name="T49" fmla="*/ 2147483647 h 3357"/>
                <a:gd name="T50" fmla="*/ 2147483647 w 4344"/>
                <a:gd name="T51" fmla="*/ 2147483647 h 3357"/>
                <a:gd name="T52" fmla="*/ 2147483647 w 4344"/>
                <a:gd name="T53" fmla="*/ 2147483647 h 3357"/>
                <a:gd name="T54" fmla="*/ 2147483647 w 4344"/>
                <a:gd name="T55" fmla="*/ 2147483647 h 3357"/>
                <a:gd name="T56" fmla="*/ 2147483647 w 4344"/>
                <a:gd name="T57" fmla="*/ 2147483647 h 3357"/>
                <a:gd name="T58" fmla="*/ 2147483647 w 4344"/>
                <a:gd name="T59" fmla="*/ 2147483647 h 3357"/>
                <a:gd name="T60" fmla="*/ 2147483647 w 4344"/>
                <a:gd name="T61" fmla="*/ 2147483647 h 3357"/>
                <a:gd name="T62" fmla="*/ 2147483647 w 4344"/>
                <a:gd name="T63" fmla="*/ 2147483647 h 3357"/>
                <a:gd name="T64" fmla="*/ 2147483647 w 4344"/>
                <a:gd name="T65" fmla="*/ 2147483647 h 3357"/>
                <a:gd name="T66" fmla="*/ 2147483647 w 4344"/>
                <a:gd name="T67" fmla="*/ 2147483647 h 3357"/>
                <a:gd name="T68" fmla="*/ 2147483647 w 4344"/>
                <a:gd name="T69" fmla="*/ 2147483647 h 3357"/>
                <a:gd name="T70" fmla="*/ 2147483647 w 4344"/>
                <a:gd name="T71" fmla="*/ 2147483647 h 3357"/>
                <a:gd name="T72" fmla="*/ 2147483647 w 4344"/>
                <a:gd name="T73" fmla="*/ 2147483647 h 3357"/>
                <a:gd name="T74" fmla="*/ 2147483647 w 4344"/>
                <a:gd name="T75" fmla="*/ 2147483647 h 3357"/>
                <a:gd name="T76" fmla="*/ 2147483647 w 4344"/>
                <a:gd name="T77" fmla="*/ 2147483647 h 33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44"/>
                <a:gd name="T118" fmla="*/ 0 h 3357"/>
                <a:gd name="T119" fmla="*/ 4344 w 4344"/>
                <a:gd name="T120" fmla="*/ 3357 h 33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44" h="3357">
                  <a:moveTo>
                    <a:pt x="240" y="16"/>
                  </a:moveTo>
                  <a:lnTo>
                    <a:pt x="251" y="12"/>
                  </a:lnTo>
                  <a:lnTo>
                    <a:pt x="201" y="120"/>
                  </a:lnTo>
                  <a:lnTo>
                    <a:pt x="158" y="229"/>
                  </a:lnTo>
                  <a:lnTo>
                    <a:pt x="88" y="451"/>
                  </a:lnTo>
                  <a:lnTo>
                    <a:pt x="41" y="675"/>
                  </a:lnTo>
                  <a:lnTo>
                    <a:pt x="17" y="900"/>
                  </a:lnTo>
                  <a:lnTo>
                    <a:pt x="16" y="1125"/>
                  </a:lnTo>
                  <a:lnTo>
                    <a:pt x="36" y="1347"/>
                  </a:lnTo>
                  <a:lnTo>
                    <a:pt x="77" y="1565"/>
                  </a:lnTo>
                  <a:lnTo>
                    <a:pt x="139" y="1778"/>
                  </a:lnTo>
                  <a:lnTo>
                    <a:pt x="220" y="1985"/>
                  </a:lnTo>
                  <a:lnTo>
                    <a:pt x="321" y="2182"/>
                  </a:lnTo>
                  <a:lnTo>
                    <a:pt x="441" y="2370"/>
                  </a:lnTo>
                  <a:lnTo>
                    <a:pt x="579" y="2547"/>
                  </a:lnTo>
                  <a:lnTo>
                    <a:pt x="734" y="2710"/>
                  </a:lnTo>
                  <a:lnTo>
                    <a:pt x="908" y="2858"/>
                  </a:lnTo>
                  <a:lnTo>
                    <a:pt x="1098" y="2991"/>
                  </a:lnTo>
                  <a:lnTo>
                    <a:pt x="1304" y="3105"/>
                  </a:lnTo>
                  <a:lnTo>
                    <a:pt x="1513" y="3196"/>
                  </a:lnTo>
                  <a:lnTo>
                    <a:pt x="1725" y="3264"/>
                  </a:lnTo>
                  <a:lnTo>
                    <a:pt x="1940" y="3311"/>
                  </a:lnTo>
                  <a:lnTo>
                    <a:pt x="2156" y="3337"/>
                  </a:lnTo>
                  <a:lnTo>
                    <a:pt x="2372" y="3341"/>
                  </a:lnTo>
                  <a:lnTo>
                    <a:pt x="2586" y="3326"/>
                  </a:lnTo>
                  <a:lnTo>
                    <a:pt x="2797" y="3292"/>
                  </a:lnTo>
                  <a:lnTo>
                    <a:pt x="3003" y="3238"/>
                  </a:lnTo>
                  <a:lnTo>
                    <a:pt x="3205" y="3165"/>
                  </a:lnTo>
                  <a:lnTo>
                    <a:pt x="3398" y="3073"/>
                  </a:lnTo>
                  <a:lnTo>
                    <a:pt x="3583" y="2964"/>
                  </a:lnTo>
                  <a:lnTo>
                    <a:pt x="3758" y="2836"/>
                  </a:lnTo>
                  <a:lnTo>
                    <a:pt x="3921" y="2692"/>
                  </a:lnTo>
                  <a:lnTo>
                    <a:pt x="4072" y="2531"/>
                  </a:lnTo>
                  <a:lnTo>
                    <a:pt x="4208" y="2355"/>
                  </a:lnTo>
                  <a:lnTo>
                    <a:pt x="4329" y="2161"/>
                  </a:lnTo>
                  <a:lnTo>
                    <a:pt x="4332" y="2172"/>
                  </a:lnTo>
                  <a:lnTo>
                    <a:pt x="2315" y="1036"/>
                  </a:lnTo>
                  <a:lnTo>
                    <a:pt x="240" y="16"/>
                  </a:lnTo>
                  <a:close/>
                  <a:moveTo>
                    <a:pt x="2322" y="1022"/>
                  </a:moveTo>
                  <a:lnTo>
                    <a:pt x="4339" y="2158"/>
                  </a:lnTo>
                  <a:cubicBezTo>
                    <a:pt x="4341" y="2160"/>
                    <a:pt x="4343" y="2161"/>
                    <a:pt x="4343" y="2163"/>
                  </a:cubicBezTo>
                  <a:cubicBezTo>
                    <a:pt x="4344" y="2166"/>
                    <a:pt x="4343" y="2168"/>
                    <a:pt x="4342" y="2170"/>
                  </a:cubicBezTo>
                  <a:lnTo>
                    <a:pt x="4221" y="2364"/>
                  </a:lnTo>
                  <a:lnTo>
                    <a:pt x="4083" y="2542"/>
                  </a:lnTo>
                  <a:lnTo>
                    <a:pt x="3932" y="2704"/>
                  </a:lnTo>
                  <a:lnTo>
                    <a:pt x="3767" y="2849"/>
                  </a:lnTo>
                  <a:lnTo>
                    <a:pt x="3592" y="2977"/>
                  </a:lnTo>
                  <a:lnTo>
                    <a:pt x="3405" y="3088"/>
                  </a:lnTo>
                  <a:lnTo>
                    <a:pt x="3210" y="3180"/>
                  </a:lnTo>
                  <a:lnTo>
                    <a:pt x="3007" y="3253"/>
                  </a:lnTo>
                  <a:lnTo>
                    <a:pt x="2800" y="3307"/>
                  </a:lnTo>
                  <a:lnTo>
                    <a:pt x="2587" y="3342"/>
                  </a:lnTo>
                  <a:lnTo>
                    <a:pt x="2371" y="3357"/>
                  </a:lnTo>
                  <a:lnTo>
                    <a:pt x="2155" y="3352"/>
                  </a:lnTo>
                  <a:lnTo>
                    <a:pt x="1937" y="3326"/>
                  </a:lnTo>
                  <a:lnTo>
                    <a:pt x="1720" y="3279"/>
                  </a:lnTo>
                  <a:lnTo>
                    <a:pt x="1506" y="3211"/>
                  </a:lnTo>
                  <a:lnTo>
                    <a:pt x="1297" y="3119"/>
                  </a:lnTo>
                  <a:lnTo>
                    <a:pt x="1089" y="3004"/>
                  </a:lnTo>
                  <a:lnTo>
                    <a:pt x="897" y="2871"/>
                  </a:lnTo>
                  <a:lnTo>
                    <a:pt x="723" y="2721"/>
                  </a:lnTo>
                  <a:lnTo>
                    <a:pt x="566" y="2556"/>
                  </a:lnTo>
                  <a:lnTo>
                    <a:pt x="428" y="2379"/>
                  </a:lnTo>
                  <a:lnTo>
                    <a:pt x="306" y="2189"/>
                  </a:lnTo>
                  <a:lnTo>
                    <a:pt x="205" y="1990"/>
                  </a:lnTo>
                  <a:lnTo>
                    <a:pt x="124" y="1783"/>
                  </a:lnTo>
                  <a:lnTo>
                    <a:pt x="62" y="1568"/>
                  </a:lnTo>
                  <a:lnTo>
                    <a:pt x="21" y="1348"/>
                  </a:lnTo>
                  <a:lnTo>
                    <a:pt x="0" y="1124"/>
                  </a:lnTo>
                  <a:lnTo>
                    <a:pt x="2" y="899"/>
                  </a:lnTo>
                  <a:lnTo>
                    <a:pt x="26" y="672"/>
                  </a:lnTo>
                  <a:lnTo>
                    <a:pt x="73" y="446"/>
                  </a:lnTo>
                  <a:lnTo>
                    <a:pt x="143" y="224"/>
                  </a:lnTo>
                  <a:lnTo>
                    <a:pt x="186" y="113"/>
                  </a:lnTo>
                  <a:lnTo>
                    <a:pt x="236" y="5"/>
                  </a:lnTo>
                  <a:cubicBezTo>
                    <a:pt x="237" y="3"/>
                    <a:pt x="239" y="2"/>
                    <a:pt x="241" y="1"/>
                  </a:cubicBezTo>
                  <a:cubicBezTo>
                    <a:pt x="243" y="0"/>
                    <a:pt x="245" y="0"/>
                    <a:pt x="247" y="1"/>
                  </a:cubicBezTo>
                  <a:lnTo>
                    <a:pt x="2322" y="1022"/>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6" name="Freeform 55"/>
            <p:cNvSpPr>
              <a:spLocks/>
            </p:cNvSpPr>
            <p:nvPr/>
          </p:nvSpPr>
          <p:spPr bwMode="auto">
            <a:xfrm>
              <a:off x="1250950" y="2274888"/>
              <a:ext cx="1235075" cy="1216025"/>
            </a:xfrm>
            <a:custGeom>
              <a:avLst/>
              <a:gdLst>
                <a:gd name="T0" fmla="*/ 2147483647 w 2075"/>
                <a:gd name="T1" fmla="*/ 0 h 2042"/>
                <a:gd name="T2" fmla="*/ 0 w 2075"/>
                <a:gd name="T3" fmla="*/ 2147483647 h 2042"/>
                <a:gd name="T4" fmla="*/ 2147483647 w 2075"/>
                <a:gd name="T5" fmla="*/ 2147483647 h 2042"/>
                <a:gd name="T6" fmla="*/ 2147483647 w 2075"/>
                <a:gd name="T7" fmla="*/ 0 h 2042"/>
                <a:gd name="T8" fmla="*/ 0 60000 65536"/>
                <a:gd name="T9" fmla="*/ 0 60000 65536"/>
                <a:gd name="T10" fmla="*/ 0 60000 65536"/>
                <a:gd name="T11" fmla="*/ 0 60000 65536"/>
                <a:gd name="T12" fmla="*/ 0 w 2075"/>
                <a:gd name="T13" fmla="*/ 0 h 2042"/>
                <a:gd name="T14" fmla="*/ 2075 w 2075"/>
                <a:gd name="T15" fmla="*/ 2042 h 2042"/>
              </a:gdLst>
              <a:ahLst/>
              <a:cxnLst>
                <a:cxn ang="T8">
                  <a:pos x="T0" y="T1"/>
                </a:cxn>
                <a:cxn ang="T9">
                  <a:pos x="T2" y="T3"/>
                </a:cxn>
                <a:cxn ang="T10">
                  <a:pos x="T4" y="T5"/>
                </a:cxn>
                <a:cxn ang="T11">
                  <a:pos x="T6" y="T7"/>
                </a:cxn>
              </a:cxnLst>
              <a:rect l="T12" t="T13" r="T14" b="T15"/>
              <a:pathLst>
                <a:path w="2075" h="2042">
                  <a:moveTo>
                    <a:pt x="978" y="0"/>
                  </a:moveTo>
                  <a:cubicBezTo>
                    <a:pt x="554" y="230"/>
                    <a:pt x="212" y="587"/>
                    <a:pt x="0" y="1021"/>
                  </a:cubicBezTo>
                  <a:lnTo>
                    <a:pt x="2075" y="2042"/>
                  </a:lnTo>
                  <a:lnTo>
                    <a:pt x="978" y="0"/>
                  </a:lnTo>
                  <a:close/>
                </a:path>
              </a:pathLst>
            </a:custGeom>
            <a:solidFill>
              <a:srgbClr val="CCFFFF"/>
            </a:solidFill>
            <a:ln w="0">
              <a:solidFill>
                <a:srgbClr val="000000"/>
              </a:solidFill>
              <a:prstDash val="solid"/>
              <a:round/>
              <a:headEnd/>
              <a:tailEnd/>
            </a:ln>
          </p:spPr>
          <p:txBody>
            <a:bodyPr/>
            <a:lstStyle/>
            <a:p>
              <a:endParaRPr lang="ja-JP" altLang="en-US"/>
            </a:p>
          </p:txBody>
        </p:sp>
        <p:sp>
          <p:nvSpPr>
            <p:cNvPr id="77837" name="Freeform 56"/>
            <p:cNvSpPr>
              <a:spLocks noEditPoints="1"/>
            </p:cNvSpPr>
            <p:nvPr/>
          </p:nvSpPr>
          <p:spPr bwMode="auto">
            <a:xfrm>
              <a:off x="1246187" y="2270126"/>
              <a:ext cx="1244600" cy="1225550"/>
            </a:xfrm>
            <a:custGeom>
              <a:avLst/>
              <a:gdLst>
                <a:gd name="T0" fmla="*/ 2147483647 w 2092"/>
                <a:gd name="T1" fmla="*/ 2147483647 h 2059"/>
                <a:gd name="T2" fmla="*/ 2147483647 w 2092"/>
                <a:gd name="T3" fmla="*/ 2147483647 h 2059"/>
                <a:gd name="T4" fmla="*/ 2147483647 w 2092"/>
                <a:gd name="T5" fmla="*/ 2147483647 h 2059"/>
                <a:gd name="T6" fmla="*/ 2147483647 w 2092"/>
                <a:gd name="T7" fmla="*/ 2147483647 h 2059"/>
                <a:gd name="T8" fmla="*/ 2147483647 w 2092"/>
                <a:gd name="T9" fmla="*/ 2147483647 h 2059"/>
                <a:gd name="T10" fmla="*/ 2147483647 w 2092"/>
                <a:gd name="T11" fmla="*/ 2147483647 h 2059"/>
                <a:gd name="T12" fmla="*/ 2147483647 w 2092"/>
                <a:gd name="T13" fmla="*/ 2147483647 h 2059"/>
                <a:gd name="T14" fmla="*/ 2147483647 w 2092"/>
                <a:gd name="T15" fmla="*/ 2147483647 h 2059"/>
                <a:gd name="T16" fmla="*/ 2147483647 w 2092"/>
                <a:gd name="T17" fmla="*/ 2147483647 h 2059"/>
                <a:gd name="T18" fmla="*/ 2147483647 w 2092"/>
                <a:gd name="T19" fmla="*/ 2147483647 h 2059"/>
                <a:gd name="T20" fmla="*/ 2147483647 w 2092"/>
                <a:gd name="T21" fmla="*/ 2147483647 h 2059"/>
                <a:gd name="T22" fmla="*/ 2147483647 w 2092"/>
                <a:gd name="T23" fmla="*/ 2147483647 h 2059"/>
                <a:gd name="T24" fmla="*/ 2147483647 w 2092"/>
                <a:gd name="T25" fmla="*/ 2147483647 h 2059"/>
                <a:gd name="T26" fmla="*/ 2147483647 w 2092"/>
                <a:gd name="T27" fmla="*/ 2147483647 h 2059"/>
                <a:gd name="T28" fmla="*/ 2147483647 w 2092"/>
                <a:gd name="T29" fmla="*/ 2147483647 h 2059"/>
                <a:gd name="T30" fmla="*/ 2147483647 w 2092"/>
                <a:gd name="T31" fmla="*/ 2147483647 h 2059"/>
                <a:gd name="T32" fmla="*/ 2147483647 w 2092"/>
                <a:gd name="T33" fmla="*/ 2147483647 h 2059"/>
                <a:gd name="T34" fmla="*/ 2147483647 w 2092"/>
                <a:gd name="T35" fmla="*/ 2147483647 h 2059"/>
                <a:gd name="T36" fmla="*/ 2147483647 w 2092"/>
                <a:gd name="T37" fmla="*/ 2147483647 h 2059"/>
                <a:gd name="T38" fmla="*/ 2147483647 w 2092"/>
                <a:gd name="T39" fmla="*/ 2147483647 h 2059"/>
                <a:gd name="T40" fmla="*/ 2147483647 w 2092"/>
                <a:gd name="T41" fmla="*/ 2147483647 h 2059"/>
                <a:gd name="T42" fmla="*/ 2147483647 w 2092"/>
                <a:gd name="T43" fmla="*/ 2147483647 h 2059"/>
                <a:gd name="T44" fmla="*/ 2147483647 w 2092"/>
                <a:gd name="T45" fmla="*/ 2147483647 h 2059"/>
                <a:gd name="T46" fmla="*/ 2147483647 w 2092"/>
                <a:gd name="T47" fmla="*/ 2147483647 h 2059"/>
                <a:gd name="T48" fmla="*/ 2147483647 w 2092"/>
                <a:gd name="T49" fmla="*/ 2147483647 h 2059"/>
                <a:gd name="T50" fmla="*/ 2147483647 w 2092"/>
                <a:gd name="T51" fmla="*/ 2147483647 h 2059"/>
                <a:gd name="T52" fmla="*/ 2147483647 w 2092"/>
                <a:gd name="T53" fmla="*/ 2147483647 h 2059"/>
                <a:gd name="T54" fmla="*/ 2147483647 w 2092"/>
                <a:gd name="T55" fmla="*/ 2147483647 h 2059"/>
                <a:gd name="T56" fmla="*/ 2147483647 w 2092"/>
                <a:gd name="T57" fmla="*/ 2147483647 h 2059"/>
                <a:gd name="T58" fmla="*/ 2147483647 w 2092"/>
                <a:gd name="T59" fmla="*/ 2147483647 h 2059"/>
                <a:gd name="T60" fmla="*/ 2147483647 w 2092"/>
                <a:gd name="T61" fmla="*/ 2147483647 h 20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92"/>
                <a:gd name="T94" fmla="*/ 0 h 2059"/>
                <a:gd name="T95" fmla="*/ 2092 w 2092"/>
                <a:gd name="T96" fmla="*/ 2059 h 20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92" h="2059">
                  <a:moveTo>
                    <a:pt x="979" y="12"/>
                  </a:moveTo>
                  <a:lnTo>
                    <a:pt x="991" y="15"/>
                  </a:lnTo>
                  <a:lnTo>
                    <a:pt x="836" y="107"/>
                  </a:lnTo>
                  <a:lnTo>
                    <a:pt x="689" y="211"/>
                  </a:lnTo>
                  <a:lnTo>
                    <a:pt x="552" y="325"/>
                  </a:lnTo>
                  <a:lnTo>
                    <a:pt x="424" y="448"/>
                  </a:lnTo>
                  <a:lnTo>
                    <a:pt x="305" y="582"/>
                  </a:lnTo>
                  <a:lnTo>
                    <a:pt x="198" y="724"/>
                  </a:lnTo>
                  <a:lnTo>
                    <a:pt x="101" y="875"/>
                  </a:lnTo>
                  <a:lnTo>
                    <a:pt x="16" y="1033"/>
                  </a:lnTo>
                  <a:lnTo>
                    <a:pt x="12" y="1022"/>
                  </a:lnTo>
                  <a:lnTo>
                    <a:pt x="2087" y="2043"/>
                  </a:lnTo>
                  <a:lnTo>
                    <a:pt x="2076" y="2054"/>
                  </a:lnTo>
                  <a:lnTo>
                    <a:pt x="979" y="12"/>
                  </a:lnTo>
                  <a:close/>
                  <a:moveTo>
                    <a:pt x="2091" y="2047"/>
                  </a:moveTo>
                  <a:cubicBezTo>
                    <a:pt x="2092" y="2050"/>
                    <a:pt x="2092" y="2054"/>
                    <a:pt x="2089" y="2056"/>
                  </a:cubicBezTo>
                  <a:cubicBezTo>
                    <a:pt x="2087" y="2059"/>
                    <a:pt x="2083" y="2059"/>
                    <a:pt x="2080" y="2058"/>
                  </a:cubicBezTo>
                  <a:lnTo>
                    <a:pt x="5" y="1037"/>
                  </a:lnTo>
                  <a:cubicBezTo>
                    <a:pt x="3" y="1036"/>
                    <a:pt x="2" y="1034"/>
                    <a:pt x="1" y="1032"/>
                  </a:cubicBezTo>
                  <a:cubicBezTo>
                    <a:pt x="0" y="1030"/>
                    <a:pt x="0" y="1028"/>
                    <a:pt x="1" y="1026"/>
                  </a:cubicBezTo>
                  <a:lnTo>
                    <a:pt x="88" y="866"/>
                  </a:lnTo>
                  <a:lnTo>
                    <a:pt x="185" y="715"/>
                  </a:lnTo>
                  <a:lnTo>
                    <a:pt x="293" y="571"/>
                  </a:lnTo>
                  <a:lnTo>
                    <a:pt x="413" y="437"/>
                  </a:lnTo>
                  <a:lnTo>
                    <a:pt x="541" y="312"/>
                  </a:lnTo>
                  <a:lnTo>
                    <a:pt x="680" y="198"/>
                  </a:lnTo>
                  <a:lnTo>
                    <a:pt x="827" y="94"/>
                  </a:lnTo>
                  <a:lnTo>
                    <a:pt x="982" y="2"/>
                  </a:lnTo>
                  <a:cubicBezTo>
                    <a:pt x="984" y="0"/>
                    <a:pt x="987" y="0"/>
                    <a:pt x="989" y="1"/>
                  </a:cubicBezTo>
                  <a:cubicBezTo>
                    <a:pt x="991" y="1"/>
                    <a:pt x="992" y="3"/>
                    <a:pt x="994" y="5"/>
                  </a:cubicBezTo>
                  <a:lnTo>
                    <a:pt x="2091" y="2047"/>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38" name="Freeform 57"/>
            <p:cNvSpPr>
              <a:spLocks/>
            </p:cNvSpPr>
            <p:nvPr/>
          </p:nvSpPr>
          <p:spPr bwMode="auto">
            <a:xfrm>
              <a:off x="1833562" y="2144713"/>
              <a:ext cx="652463" cy="1346200"/>
            </a:xfrm>
            <a:custGeom>
              <a:avLst/>
              <a:gdLst>
                <a:gd name="T0" fmla="*/ 2147483647 w 1097"/>
                <a:gd name="T1" fmla="*/ 0 h 2262"/>
                <a:gd name="T2" fmla="*/ 0 w 1097"/>
                <a:gd name="T3" fmla="*/ 2147483647 h 2262"/>
                <a:gd name="T4" fmla="*/ 2147483647 w 1097"/>
                <a:gd name="T5" fmla="*/ 2147483647 h 2262"/>
                <a:gd name="T6" fmla="*/ 2147483647 w 1097"/>
                <a:gd name="T7" fmla="*/ 0 h 2262"/>
                <a:gd name="T8" fmla="*/ 0 60000 65536"/>
                <a:gd name="T9" fmla="*/ 0 60000 65536"/>
                <a:gd name="T10" fmla="*/ 0 60000 65536"/>
                <a:gd name="T11" fmla="*/ 0 60000 65536"/>
                <a:gd name="T12" fmla="*/ 0 w 1097"/>
                <a:gd name="T13" fmla="*/ 0 h 2262"/>
                <a:gd name="T14" fmla="*/ 1097 w 1097"/>
                <a:gd name="T15" fmla="*/ 2262 h 2262"/>
              </a:gdLst>
              <a:ahLst/>
              <a:cxnLst>
                <a:cxn ang="T8">
                  <a:pos x="T0" y="T1"/>
                </a:cxn>
                <a:cxn ang="T9">
                  <a:pos x="T2" y="T3"/>
                </a:cxn>
                <a:cxn ang="T10">
                  <a:pos x="T4" y="T5"/>
                </a:cxn>
                <a:cxn ang="T11">
                  <a:pos x="T6" y="T7"/>
                </a:cxn>
              </a:cxnLst>
              <a:rect l="T12" t="T13" r="T14" b="T15"/>
              <a:pathLst>
                <a:path w="1097" h="2262">
                  <a:moveTo>
                    <a:pt x="585" y="0"/>
                  </a:moveTo>
                  <a:cubicBezTo>
                    <a:pt x="381" y="47"/>
                    <a:pt x="184" y="121"/>
                    <a:pt x="0" y="220"/>
                  </a:cubicBezTo>
                  <a:lnTo>
                    <a:pt x="1097" y="2262"/>
                  </a:lnTo>
                  <a:lnTo>
                    <a:pt x="585" y="0"/>
                  </a:lnTo>
                  <a:close/>
                </a:path>
              </a:pathLst>
            </a:custGeom>
            <a:solidFill>
              <a:srgbClr val="660066"/>
            </a:solidFill>
            <a:ln w="0">
              <a:solidFill>
                <a:srgbClr val="000000"/>
              </a:solidFill>
              <a:prstDash val="solid"/>
              <a:round/>
              <a:headEnd/>
              <a:tailEnd/>
            </a:ln>
          </p:spPr>
          <p:txBody>
            <a:bodyPr/>
            <a:lstStyle/>
            <a:p>
              <a:endParaRPr lang="ja-JP" altLang="en-US"/>
            </a:p>
          </p:txBody>
        </p:sp>
        <p:sp>
          <p:nvSpPr>
            <p:cNvPr id="77839" name="Freeform 58"/>
            <p:cNvSpPr>
              <a:spLocks noEditPoints="1"/>
            </p:cNvSpPr>
            <p:nvPr/>
          </p:nvSpPr>
          <p:spPr bwMode="auto">
            <a:xfrm>
              <a:off x="1828800" y="2139951"/>
              <a:ext cx="661988" cy="1355725"/>
            </a:xfrm>
            <a:custGeom>
              <a:avLst/>
              <a:gdLst>
                <a:gd name="T0" fmla="*/ 2147483647 w 1114"/>
                <a:gd name="T1" fmla="*/ 2147483647 h 2279"/>
                <a:gd name="T2" fmla="*/ 2147483647 w 1114"/>
                <a:gd name="T3" fmla="*/ 2147483647 h 2279"/>
                <a:gd name="T4" fmla="*/ 2147483647 w 1114"/>
                <a:gd name="T5" fmla="*/ 2147483647 h 2279"/>
                <a:gd name="T6" fmla="*/ 2147483647 w 1114"/>
                <a:gd name="T7" fmla="*/ 2147483647 h 2279"/>
                <a:gd name="T8" fmla="*/ 2147483647 w 1114"/>
                <a:gd name="T9" fmla="*/ 2147483647 h 2279"/>
                <a:gd name="T10" fmla="*/ 2147483647 w 1114"/>
                <a:gd name="T11" fmla="*/ 2147483647 h 2279"/>
                <a:gd name="T12" fmla="*/ 2147483647 w 1114"/>
                <a:gd name="T13" fmla="*/ 2147483647 h 2279"/>
                <a:gd name="T14" fmla="*/ 2147483647 w 1114"/>
                <a:gd name="T15" fmla="*/ 2147483647 h 2279"/>
                <a:gd name="T16" fmla="*/ 2147483647 w 1114"/>
                <a:gd name="T17" fmla="*/ 2147483647 h 2279"/>
                <a:gd name="T18" fmla="*/ 2147483647 w 1114"/>
                <a:gd name="T19" fmla="*/ 2147483647 h 2279"/>
                <a:gd name="T20" fmla="*/ 2147483647 w 1114"/>
                <a:gd name="T21" fmla="*/ 2147483647 h 2279"/>
                <a:gd name="T22" fmla="*/ 2147483647 w 1114"/>
                <a:gd name="T23" fmla="*/ 2147483647 h 2279"/>
                <a:gd name="T24" fmla="*/ 2147483647 w 1114"/>
                <a:gd name="T25" fmla="*/ 2147483647 h 2279"/>
                <a:gd name="T26" fmla="*/ 2147483647 w 1114"/>
                <a:gd name="T27" fmla="*/ 2147483647 h 2279"/>
                <a:gd name="T28" fmla="*/ 2147483647 w 1114"/>
                <a:gd name="T29" fmla="*/ 2147483647 h 2279"/>
                <a:gd name="T30" fmla="*/ 2147483647 w 1114"/>
                <a:gd name="T31" fmla="*/ 2147483647 h 2279"/>
                <a:gd name="T32" fmla="*/ 2147483647 w 1114"/>
                <a:gd name="T33" fmla="*/ 2147483647 h 2279"/>
                <a:gd name="T34" fmla="*/ 2147483647 w 1114"/>
                <a:gd name="T35" fmla="*/ 2147483647 h 2279"/>
                <a:gd name="T36" fmla="*/ 2147483647 w 1114"/>
                <a:gd name="T37" fmla="*/ 2147483647 h 2279"/>
                <a:gd name="T38" fmla="*/ 2147483647 w 1114"/>
                <a:gd name="T39" fmla="*/ 2147483647 h 2279"/>
                <a:gd name="T40" fmla="*/ 2147483647 w 1114"/>
                <a:gd name="T41" fmla="*/ 2147483647 h 2279"/>
                <a:gd name="T42" fmla="*/ 2147483647 w 1114"/>
                <a:gd name="T43" fmla="*/ 2147483647 h 2279"/>
                <a:gd name="T44" fmla="*/ 2147483647 w 1114"/>
                <a:gd name="T45" fmla="*/ 2147483647 h 22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4"/>
                <a:gd name="T70" fmla="*/ 0 h 2279"/>
                <a:gd name="T71" fmla="*/ 1114 w 1114"/>
                <a:gd name="T72" fmla="*/ 2279 h 227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4" h="2279">
                  <a:moveTo>
                    <a:pt x="586" y="10"/>
                  </a:moveTo>
                  <a:lnTo>
                    <a:pt x="596" y="16"/>
                  </a:lnTo>
                  <a:lnTo>
                    <a:pt x="444" y="56"/>
                  </a:lnTo>
                  <a:lnTo>
                    <a:pt x="296" y="107"/>
                  </a:lnTo>
                  <a:lnTo>
                    <a:pt x="151" y="166"/>
                  </a:lnTo>
                  <a:lnTo>
                    <a:pt x="12" y="236"/>
                  </a:lnTo>
                  <a:lnTo>
                    <a:pt x="16" y="225"/>
                  </a:lnTo>
                  <a:lnTo>
                    <a:pt x="1113" y="2267"/>
                  </a:lnTo>
                  <a:lnTo>
                    <a:pt x="1098" y="2272"/>
                  </a:lnTo>
                  <a:lnTo>
                    <a:pt x="586" y="10"/>
                  </a:lnTo>
                  <a:close/>
                  <a:moveTo>
                    <a:pt x="1113" y="2269"/>
                  </a:moveTo>
                  <a:cubicBezTo>
                    <a:pt x="1114" y="2273"/>
                    <a:pt x="1112" y="2277"/>
                    <a:pt x="1108" y="2278"/>
                  </a:cubicBezTo>
                  <a:cubicBezTo>
                    <a:pt x="1105" y="2279"/>
                    <a:pt x="1100" y="2278"/>
                    <a:pt x="1098" y="2274"/>
                  </a:cubicBezTo>
                  <a:lnTo>
                    <a:pt x="1" y="232"/>
                  </a:lnTo>
                  <a:cubicBezTo>
                    <a:pt x="0" y="230"/>
                    <a:pt x="0" y="228"/>
                    <a:pt x="1" y="226"/>
                  </a:cubicBezTo>
                  <a:cubicBezTo>
                    <a:pt x="1" y="224"/>
                    <a:pt x="3" y="222"/>
                    <a:pt x="5" y="221"/>
                  </a:cubicBezTo>
                  <a:lnTo>
                    <a:pt x="145" y="151"/>
                  </a:lnTo>
                  <a:lnTo>
                    <a:pt x="291" y="92"/>
                  </a:lnTo>
                  <a:lnTo>
                    <a:pt x="439" y="41"/>
                  </a:lnTo>
                  <a:lnTo>
                    <a:pt x="591" y="1"/>
                  </a:lnTo>
                  <a:cubicBezTo>
                    <a:pt x="594" y="0"/>
                    <a:pt x="596" y="1"/>
                    <a:pt x="598" y="2"/>
                  </a:cubicBezTo>
                  <a:cubicBezTo>
                    <a:pt x="599" y="3"/>
                    <a:pt x="601" y="5"/>
                    <a:pt x="601" y="7"/>
                  </a:cubicBezTo>
                  <a:lnTo>
                    <a:pt x="1113" y="2269"/>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0" name="Freeform 59"/>
            <p:cNvSpPr>
              <a:spLocks/>
            </p:cNvSpPr>
            <p:nvPr/>
          </p:nvSpPr>
          <p:spPr bwMode="auto">
            <a:xfrm>
              <a:off x="2181225" y="2114551"/>
              <a:ext cx="304800" cy="1376363"/>
            </a:xfrm>
            <a:custGeom>
              <a:avLst/>
              <a:gdLst>
                <a:gd name="T0" fmla="*/ 2147483647 w 512"/>
                <a:gd name="T1" fmla="*/ 0 h 2312"/>
                <a:gd name="T2" fmla="*/ 0 w 512"/>
                <a:gd name="T3" fmla="*/ 2147483647 h 2312"/>
                <a:gd name="T4" fmla="*/ 2147483647 w 512"/>
                <a:gd name="T5" fmla="*/ 2147483647 h 2312"/>
                <a:gd name="T6" fmla="*/ 2147483647 w 512"/>
                <a:gd name="T7" fmla="*/ 0 h 2312"/>
                <a:gd name="T8" fmla="*/ 0 60000 65536"/>
                <a:gd name="T9" fmla="*/ 0 60000 65536"/>
                <a:gd name="T10" fmla="*/ 0 60000 65536"/>
                <a:gd name="T11" fmla="*/ 0 60000 65536"/>
                <a:gd name="T12" fmla="*/ 0 w 512"/>
                <a:gd name="T13" fmla="*/ 0 h 2312"/>
                <a:gd name="T14" fmla="*/ 512 w 512"/>
                <a:gd name="T15" fmla="*/ 2312 h 2312"/>
              </a:gdLst>
              <a:ahLst/>
              <a:cxnLst>
                <a:cxn ang="T8">
                  <a:pos x="T0" y="T1"/>
                </a:cxn>
                <a:cxn ang="T9">
                  <a:pos x="T2" y="T3"/>
                </a:cxn>
                <a:cxn ang="T10">
                  <a:pos x="T4" y="T5"/>
                </a:cxn>
                <a:cxn ang="T11">
                  <a:pos x="T6" y="T7"/>
                </a:cxn>
              </a:cxnLst>
              <a:rect l="T12" t="T13" r="T14" b="T15"/>
              <a:pathLst>
                <a:path w="512" h="2312">
                  <a:moveTo>
                    <a:pt x="328" y="0"/>
                  </a:moveTo>
                  <a:cubicBezTo>
                    <a:pt x="218" y="9"/>
                    <a:pt x="108" y="26"/>
                    <a:pt x="0" y="50"/>
                  </a:cubicBezTo>
                  <a:lnTo>
                    <a:pt x="512" y="2312"/>
                  </a:lnTo>
                  <a:lnTo>
                    <a:pt x="328" y="0"/>
                  </a:lnTo>
                  <a:close/>
                </a:path>
              </a:pathLst>
            </a:custGeom>
            <a:solidFill>
              <a:srgbClr val="FF8080"/>
            </a:solidFill>
            <a:ln w="0">
              <a:solidFill>
                <a:srgbClr val="000000"/>
              </a:solidFill>
              <a:prstDash val="solid"/>
              <a:round/>
              <a:headEnd/>
              <a:tailEnd/>
            </a:ln>
          </p:spPr>
          <p:txBody>
            <a:bodyPr/>
            <a:lstStyle/>
            <a:p>
              <a:endParaRPr lang="ja-JP" altLang="en-US"/>
            </a:p>
          </p:txBody>
        </p:sp>
        <p:sp>
          <p:nvSpPr>
            <p:cNvPr id="77841" name="Freeform 60"/>
            <p:cNvSpPr>
              <a:spLocks noEditPoints="1"/>
            </p:cNvSpPr>
            <p:nvPr/>
          </p:nvSpPr>
          <p:spPr bwMode="auto">
            <a:xfrm>
              <a:off x="2176462" y="2109788"/>
              <a:ext cx="314325" cy="1385888"/>
            </a:xfrm>
            <a:custGeom>
              <a:avLst/>
              <a:gdLst>
                <a:gd name="T0" fmla="*/ 2147483647 w 529"/>
                <a:gd name="T1" fmla="*/ 2147483647 h 2329"/>
                <a:gd name="T2" fmla="*/ 2147483647 w 529"/>
                <a:gd name="T3" fmla="*/ 2147483647 h 2329"/>
                <a:gd name="T4" fmla="*/ 2147483647 w 529"/>
                <a:gd name="T5" fmla="*/ 2147483647 h 2329"/>
                <a:gd name="T6" fmla="*/ 2147483647 w 529"/>
                <a:gd name="T7" fmla="*/ 2147483647 h 2329"/>
                <a:gd name="T8" fmla="*/ 2147483647 w 529"/>
                <a:gd name="T9" fmla="*/ 2147483647 h 2329"/>
                <a:gd name="T10" fmla="*/ 2147483647 w 529"/>
                <a:gd name="T11" fmla="*/ 2147483647 h 2329"/>
                <a:gd name="T12" fmla="*/ 2147483647 w 529"/>
                <a:gd name="T13" fmla="*/ 2147483647 h 2329"/>
                <a:gd name="T14" fmla="*/ 2147483647 w 529"/>
                <a:gd name="T15" fmla="*/ 2147483647 h 2329"/>
                <a:gd name="T16" fmla="*/ 2147483647 w 529"/>
                <a:gd name="T17" fmla="*/ 2147483647 h 2329"/>
                <a:gd name="T18" fmla="*/ 2147483647 w 529"/>
                <a:gd name="T19" fmla="*/ 2147483647 h 2329"/>
                <a:gd name="T20" fmla="*/ 2147483647 w 529"/>
                <a:gd name="T21" fmla="*/ 2147483647 h 2329"/>
                <a:gd name="T22" fmla="*/ 2147483647 w 529"/>
                <a:gd name="T23" fmla="*/ 2147483647 h 2329"/>
                <a:gd name="T24" fmla="*/ 2147483647 w 529"/>
                <a:gd name="T25" fmla="*/ 2147483647 h 2329"/>
                <a:gd name="T26" fmla="*/ 2147483647 w 529"/>
                <a:gd name="T27" fmla="*/ 2147483647 h 2329"/>
                <a:gd name="T28" fmla="*/ 2147483647 w 529"/>
                <a:gd name="T29" fmla="*/ 2147483647 h 2329"/>
                <a:gd name="T30" fmla="*/ 2147483647 w 529"/>
                <a:gd name="T31" fmla="*/ 2147483647 h 2329"/>
                <a:gd name="T32" fmla="*/ 2147483647 w 529"/>
                <a:gd name="T33" fmla="*/ 2147483647 h 2329"/>
                <a:gd name="T34" fmla="*/ 2147483647 w 529"/>
                <a:gd name="T35" fmla="*/ 2147483647 h 2329"/>
                <a:gd name="T36" fmla="*/ 2147483647 w 529"/>
                <a:gd name="T37" fmla="*/ 2147483647 h 23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9"/>
                <a:gd name="T58" fmla="*/ 0 h 2329"/>
                <a:gd name="T59" fmla="*/ 529 w 529"/>
                <a:gd name="T60" fmla="*/ 2329 h 23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9" h="2329">
                  <a:moveTo>
                    <a:pt x="328" y="9"/>
                  </a:moveTo>
                  <a:lnTo>
                    <a:pt x="337" y="16"/>
                  </a:lnTo>
                  <a:lnTo>
                    <a:pt x="172" y="35"/>
                  </a:lnTo>
                  <a:lnTo>
                    <a:pt x="10" y="66"/>
                  </a:lnTo>
                  <a:lnTo>
                    <a:pt x="16" y="57"/>
                  </a:lnTo>
                  <a:lnTo>
                    <a:pt x="528" y="2319"/>
                  </a:lnTo>
                  <a:lnTo>
                    <a:pt x="512" y="2321"/>
                  </a:lnTo>
                  <a:lnTo>
                    <a:pt x="328" y="9"/>
                  </a:lnTo>
                  <a:close/>
                  <a:moveTo>
                    <a:pt x="528" y="2320"/>
                  </a:moveTo>
                  <a:cubicBezTo>
                    <a:pt x="529" y="2324"/>
                    <a:pt x="526" y="2328"/>
                    <a:pt x="522" y="2328"/>
                  </a:cubicBezTo>
                  <a:cubicBezTo>
                    <a:pt x="518" y="2329"/>
                    <a:pt x="514" y="2326"/>
                    <a:pt x="513" y="2322"/>
                  </a:cubicBezTo>
                  <a:lnTo>
                    <a:pt x="1" y="60"/>
                  </a:lnTo>
                  <a:cubicBezTo>
                    <a:pt x="0" y="58"/>
                    <a:pt x="1" y="56"/>
                    <a:pt x="2" y="54"/>
                  </a:cubicBezTo>
                  <a:cubicBezTo>
                    <a:pt x="3" y="52"/>
                    <a:pt x="5" y="51"/>
                    <a:pt x="7" y="51"/>
                  </a:cubicBezTo>
                  <a:lnTo>
                    <a:pt x="171" y="20"/>
                  </a:lnTo>
                  <a:lnTo>
                    <a:pt x="336" y="1"/>
                  </a:lnTo>
                  <a:cubicBezTo>
                    <a:pt x="338" y="0"/>
                    <a:pt x="340" y="1"/>
                    <a:pt x="342" y="2"/>
                  </a:cubicBezTo>
                  <a:cubicBezTo>
                    <a:pt x="343" y="4"/>
                    <a:pt x="344" y="6"/>
                    <a:pt x="344" y="8"/>
                  </a:cubicBezTo>
                  <a:lnTo>
                    <a:pt x="528" y="2320"/>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2" name="Freeform 61"/>
            <p:cNvSpPr>
              <a:spLocks/>
            </p:cNvSpPr>
            <p:nvPr/>
          </p:nvSpPr>
          <p:spPr bwMode="auto">
            <a:xfrm>
              <a:off x="2376487" y="2109788"/>
              <a:ext cx="109538" cy="1381125"/>
            </a:xfrm>
            <a:custGeom>
              <a:avLst/>
              <a:gdLst>
                <a:gd name="T0" fmla="*/ 2147483647 w 184"/>
                <a:gd name="T1" fmla="*/ 0 h 2320"/>
                <a:gd name="T2" fmla="*/ 0 w 184"/>
                <a:gd name="T3" fmla="*/ 2147483647 h 2320"/>
                <a:gd name="T4" fmla="*/ 2147483647 w 184"/>
                <a:gd name="T5" fmla="*/ 2147483647 h 2320"/>
                <a:gd name="T6" fmla="*/ 2147483647 w 184"/>
                <a:gd name="T7" fmla="*/ 0 h 2320"/>
                <a:gd name="T8" fmla="*/ 0 60000 65536"/>
                <a:gd name="T9" fmla="*/ 0 60000 65536"/>
                <a:gd name="T10" fmla="*/ 0 60000 65536"/>
                <a:gd name="T11" fmla="*/ 0 60000 65536"/>
                <a:gd name="T12" fmla="*/ 0 w 184"/>
                <a:gd name="T13" fmla="*/ 0 h 2320"/>
                <a:gd name="T14" fmla="*/ 184 w 184"/>
                <a:gd name="T15" fmla="*/ 2320 h 2320"/>
              </a:gdLst>
              <a:ahLst/>
              <a:cxnLst>
                <a:cxn ang="T8">
                  <a:pos x="T0" y="T1"/>
                </a:cxn>
                <a:cxn ang="T9">
                  <a:pos x="T2" y="T3"/>
                </a:cxn>
                <a:cxn ang="T10">
                  <a:pos x="T4" y="T5"/>
                </a:cxn>
                <a:cxn ang="T11">
                  <a:pos x="T6" y="T7"/>
                </a:cxn>
              </a:cxnLst>
              <a:rect l="T12" t="T13" r="T14" b="T15"/>
              <a:pathLst>
                <a:path w="184" h="2320">
                  <a:moveTo>
                    <a:pt x="184" y="0"/>
                  </a:moveTo>
                  <a:cubicBezTo>
                    <a:pt x="123" y="0"/>
                    <a:pt x="61" y="3"/>
                    <a:pt x="0" y="8"/>
                  </a:cubicBezTo>
                  <a:lnTo>
                    <a:pt x="184" y="2320"/>
                  </a:lnTo>
                  <a:lnTo>
                    <a:pt x="184" y="0"/>
                  </a:lnTo>
                  <a:close/>
                </a:path>
              </a:pathLst>
            </a:custGeom>
            <a:solidFill>
              <a:srgbClr val="0066CC"/>
            </a:solidFill>
            <a:ln w="0">
              <a:solidFill>
                <a:srgbClr val="000000"/>
              </a:solidFill>
              <a:prstDash val="solid"/>
              <a:round/>
              <a:headEnd/>
              <a:tailEnd/>
            </a:ln>
          </p:spPr>
          <p:txBody>
            <a:bodyPr/>
            <a:lstStyle/>
            <a:p>
              <a:endParaRPr lang="ja-JP" altLang="en-US"/>
            </a:p>
          </p:txBody>
        </p:sp>
        <p:sp>
          <p:nvSpPr>
            <p:cNvPr id="77843" name="Freeform 62"/>
            <p:cNvSpPr>
              <a:spLocks noEditPoints="1"/>
            </p:cNvSpPr>
            <p:nvPr/>
          </p:nvSpPr>
          <p:spPr bwMode="auto">
            <a:xfrm>
              <a:off x="2371725" y="2105026"/>
              <a:ext cx="119063" cy="1390650"/>
            </a:xfrm>
            <a:custGeom>
              <a:avLst/>
              <a:gdLst>
                <a:gd name="T0" fmla="*/ 2147483647 w 200"/>
                <a:gd name="T1" fmla="*/ 2147483647 h 2337"/>
                <a:gd name="T2" fmla="*/ 2147483647 w 200"/>
                <a:gd name="T3" fmla="*/ 2147483647 h 2337"/>
                <a:gd name="T4" fmla="*/ 2147483647 w 200"/>
                <a:gd name="T5" fmla="*/ 2147483647 h 2337"/>
                <a:gd name="T6" fmla="*/ 2147483647 w 200"/>
                <a:gd name="T7" fmla="*/ 2147483647 h 2337"/>
                <a:gd name="T8" fmla="*/ 2147483647 w 200"/>
                <a:gd name="T9" fmla="*/ 2147483647 h 2337"/>
                <a:gd name="T10" fmla="*/ 2147483647 w 200"/>
                <a:gd name="T11" fmla="*/ 2147483647 h 2337"/>
                <a:gd name="T12" fmla="*/ 2147483647 w 200"/>
                <a:gd name="T13" fmla="*/ 2147483647 h 2337"/>
                <a:gd name="T14" fmla="*/ 2147483647 w 200"/>
                <a:gd name="T15" fmla="*/ 2147483647 h 2337"/>
                <a:gd name="T16" fmla="*/ 2147483647 w 200"/>
                <a:gd name="T17" fmla="*/ 2147483647 h 2337"/>
                <a:gd name="T18" fmla="*/ 2147483647 w 200"/>
                <a:gd name="T19" fmla="*/ 2147483647 h 2337"/>
                <a:gd name="T20" fmla="*/ 0 w 200"/>
                <a:gd name="T21" fmla="*/ 2147483647 h 2337"/>
                <a:gd name="T22" fmla="*/ 2147483647 w 200"/>
                <a:gd name="T23" fmla="*/ 2147483647 h 2337"/>
                <a:gd name="T24" fmla="*/ 2147483647 w 200"/>
                <a:gd name="T25" fmla="*/ 2147483647 h 2337"/>
                <a:gd name="T26" fmla="*/ 2147483647 w 200"/>
                <a:gd name="T27" fmla="*/ 0 h 2337"/>
                <a:gd name="T28" fmla="*/ 2147483647 w 200"/>
                <a:gd name="T29" fmla="*/ 2147483647 h 2337"/>
                <a:gd name="T30" fmla="*/ 2147483647 w 200"/>
                <a:gd name="T31" fmla="*/ 2147483647 h 2337"/>
                <a:gd name="T32" fmla="*/ 2147483647 w 200"/>
                <a:gd name="T33" fmla="*/ 2147483647 h 23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2337"/>
                <a:gd name="T53" fmla="*/ 200 w 200"/>
                <a:gd name="T54" fmla="*/ 2337 h 23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2337">
                  <a:moveTo>
                    <a:pt x="184" y="8"/>
                  </a:moveTo>
                  <a:lnTo>
                    <a:pt x="193" y="16"/>
                  </a:lnTo>
                  <a:lnTo>
                    <a:pt x="9" y="24"/>
                  </a:lnTo>
                  <a:lnTo>
                    <a:pt x="16" y="16"/>
                  </a:lnTo>
                  <a:lnTo>
                    <a:pt x="200" y="2328"/>
                  </a:lnTo>
                  <a:lnTo>
                    <a:pt x="184" y="2328"/>
                  </a:lnTo>
                  <a:lnTo>
                    <a:pt x="184" y="8"/>
                  </a:lnTo>
                  <a:close/>
                  <a:moveTo>
                    <a:pt x="200" y="2328"/>
                  </a:moveTo>
                  <a:cubicBezTo>
                    <a:pt x="200" y="2333"/>
                    <a:pt x="197" y="2336"/>
                    <a:pt x="193" y="2336"/>
                  </a:cubicBezTo>
                  <a:cubicBezTo>
                    <a:pt x="188" y="2337"/>
                    <a:pt x="185" y="2333"/>
                    <a:pt x="184" y="2329"/>
                  </a:cubicBezTo>
                  <a:lnTo>
                    <a:pt x="0" y="17"/>
                  </a:lnTo>
                  <a:cubicBezTo>
                    <a:pt x="0" y="15"/>
                    <a:pt x="1" y="13"/>
                    <a:pt x="2" y="11"/>
                  </a:cubicBezTo>
                  <a:cubicBezTo>
                    <a:pt x="4" y="10"/>
                    <a:pt x="6" y="9"/>
                    <a:pt x="8" y="8"/>
                  </a:cubicBezTo>
                  <a:lnTo>
                    <a:pt x="192" y="0"/>
                  </a:lnTo>
                  <a:cubicBezTo>
                    <a:pt x="194" y="0"/>
                    <a:pt x="196" y="1"/>
                    <a:pt x="198" y="3"/>
                  </a:cubicBezTo>
                  <a:cubicBezTo>
                    <a:pt x="200" y="4"/>
                    <a:pt x="200" y="6"/>
                    <a:pt x="200" y="8"/>
                  </a:cubicBezTo>
                  <a:lnTo>
                    <a:pt x="200" y="2328"/>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4" name="Freeform 63"/>
            <p:cNvSpPr>
              <a:spLocks noEditPoints="1"/>
            </p:cNvSpPr>
            <p:nvPr/>
          </p:nvSpPr>
          <p:spPr bwMode="auto">
            <a:xfrm>
              <a:off x="2481263" y="2109788"/>
              <a:ext cx="9525" cy="1385888"/>
            </a:xfrm>
            <a:custGeom>
              <a:avLst/>
              <a:gdLst>
                <a:gd name="T0" fmla="*/ 2147483647 w 16"/>
                <a:gd name="T1" fmla="*/ 2147483647 h 2328"/>
                <a:gd name="T2" fmla="*/ 0 w 16"/>
                <a:gd name="T3" fmla="*/ 2147483647 h 2328"/>
                <a:gd name="T4" fmla="*/ 0 w 16"/>
                <a:gd name="T5" fmla="*/ 2147483647 h 2328"/>
                <a:gd name="T6" fmla="*/ 2147483647 w 16"/>
                <a:gd name="T7" fmla="*/ 2147483647 h 2328"/>
                <a:gd name="T8" fmla="*/ 2147483647 w 16"/>
                <a:gd name="T9" fmla="*/ 2147483647 h 2328"/>
                <a:gd name="T10" fmla="*/ 2147483647 w 16"/>
                <a:gd name="T11" fmla="*/ 2147483647 h 2328"/>
                <a:gd name="T12" fmla="*/ 2147483647 w 16"/>
                <a:gd name="T13" fmla="*/ 2147483647 h 2328"/>
                <a:gd name="T14" fmla="*/ 0 w 16"/>
                <a:gd name="T15" fmla="*/ 2147483647 h 2328"/>
                <a:gd name="T16" fmla="*/ 2147483647 w 16"/>
                <a:gd name="T17" fmla="*/ 0 h 2328"/>
                <a:gd name="T18" fmla="*/ 2147483647 w 16"/>
                <a:gd name="T19" fmla="*/ 0 h 2328"/>
                <a:gd name="T20" fmla="*/ 2147483647 w 16"/>
                <a:gd name="T21" fmla="*/ 2147483647 h 2328"/>
                <a:gd name="T22" fmla="*/ 2147483647 w 16"/>
                <a:gd name="T23" fmla="*/ 2147483647 h 2328"/>
                <a:gd name="T24" fmla="*/ 2147483647 w 16"/>
                <a:gd name="T25" fmla="*/ 2147483647 h 2328"/>
                <a:gd name="T26" fmla="*/ 0 w 16"/>
                <a:gd name="T27" fmla="*/ 2147483647 h 2328"/>
                <a:gd name="T28" fmla="*/ 0 w 16"/>
                <a:gd name="T29" fmla="*/ 2147483647 h 2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328"/>
                <a:gd name="T47" fmla="*/ 16 w 16"/>
                <a:gd name="T48" fmla="*/ 2328 h 2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328">
                  <a:moveTo>
                    <a:pt x="16" y="2320"/>
                  </a:moveTo>
                  <a:lnTo>
                    <a:pt x="0" y="2320"/>
                  </a:lnTo>
                  <a:lnTo>
                    <a:pt x="0" y="8"/>
                  </a:lnTo>
                  <a:lnTo>
                    <a:pt x="8" y="16"/>
                  </a:lnTo>
                  <a:lnTo>
                    <a:pt x="16" y="8"/>
                  </a:lnTo>
                  <a:lnTo>
                    <a:pt x="16" y="2320"/>
                  </a:lnTo>
                  <a:close/>
                  <a:moveTo>
                    <a:pt x="0" y="8"/>
                  </a:moveTo>
                  <a:cubicBezTo>
                    <a:pt x="0" y="4"/>
                    <a:pt x="4" y="0"/>
                    <a:pt x="8" y="0"/>
                  </a:cubicBezTo>
                  <a:cubicBezTo>
                    <a:pt x="13" y="0"/>
                    <a:pt x="16" y="4"/>
                    <a:pt x="16" y="8"/>
                  </a:cubicBezTo>
                  <a:lnTo>
                    <a:pt x="16" y="2320"/>
                  </a:lnTo>
                  <a:cubicBezTo>
                    <a:pt x="16" y="2325"/>
                    <a:pt x="13" y="2328"/>
                    <a:pt x="8" y="2328"/>
                  </a:cubicBezTo>
                  <a:cubicBezTo>
                    <a:pt x="4" y="2328"/>
                    <a:pt x="0" y="2325"/>
                    <a:pt x="0" y="2320"/>
                  </a:cubicBezTo>
                  <a:lnTo>
                    <a:pt x="0" y="8"/>
                  </a:lnTo>
                  <a:close/>
                </a:path>
              </a:pathLst>
            </a:custGeom>
            <a:solidFill>
              <a:srgbClr val="000000"/>
            </a:solidFill>
            <a:ln w="6" cap="flat">
              <a:solidFill>
                <a:srgbClr val="000000"/>
              </a:solidFill>
              <a:prstDash val="solid"/>
              <a:bevel/>
              <a:headEnd/>
              <a:tailEnd/>
            </a:ln>
          </p:spPr>
          <p:txBody>
            <a:bodyPr/>
            <a:lstStyle/>
            <a:p>
              <a:endParaRPr lang="ja-JP" altLang="en-US"/>
            </a:p>
          </p:txBody>
        </p:sp>
        <p:sp>
          <p:nvSpPr>
            <p:cNvPr id="77845" name="Freeform 64"/>
            <p:cNvSpPr>
              <a:spLocks/>
            </p:cNvSpPr>
            <p:nvPr/>
          </p:nvSpPr>
          <p:spPr bwMode="auto">
            <a:xfrm>
              <a:off x="2801938" y="1724026"/>
              <a:ext cx="393700" cy="427038"/>
            </a:xfrm>
            <a:custGeom>
              <a:avLst/>
              <a:gdLst>
                <a:gd name="T0" fmla="*/ 0 w 662"/>
                <a:gd name="T1" fmla="*/ 2147483647 h 717"/>
                <a:gd name="T2" fmla="*/ 2147483647 w 662"/>
                <a:gd name="T3" fmla="*/ 2147483647 h 717"/>
                <a:gd name="T4" fmla="*/ 2147483647 w 662"/>
                <a:gd name="T5" fmla="*/ 0 h 717"/>
                <a:gd name="T6" fmla="*/ 2147483647 w 662"/>
                <a:gd name="T7" fmla="*/ 0 h 717"/>
                <a:gd name="T8" fmla="*/ 2147483647 w 662"/>
                <a:gd name="T9" fmla="*/ 2147483647 h 717"/>
                <a:gd name="T10" fmla="*/ 2147483647 w 662"/>
                <a:gd name="T11" fmla="*/ 2147483647 h 717"/>
                <a:gd name="T12" fmla="*/ 2147483647 w 662"/>
                <a:gd name="T13" fmla="*/ 2147483647 h 717"/>
                <a:gd name="T14" fmla="*/ 2147483647 w 662"/>
                <a:gd name="T15" fmla="*/ 2147483647 h 717"/>
                <a:gd name="T16" fmla="*/ 0 w 662"/>
                <a:gd name="T17" fmla="*/ 2147483647 h 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2"/>
                <a:gd name="T28" fmla="*/ 0 h 717"/>
                <a:gd name="T29" fmla="*/ 662 w 662"/>
                <a:gd name="T30" fmla="*/ 717 h 7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2" h="717">
                  <a:moveTo>
                    <a:pt x="0" y="707"/>
                  </a:moveTo>
                  <a:lnTo>
                    <a:pt x="559" y="3"/>
                  </a:lnTo>
                  <a:cubicBezTo>
                    <a:pt x="561" y="2"/>
                    <a:pt x="563" y="0"/>
                    <a:pt x="565" y="0"/>
                  </a:cubicBezTo>
                  <a:lnTo>
                    <a:pt x="662" y="0"/>
                  </a:lnTo>
                  <a:lnTo>
                    <a:pt x="662" y="16"/>
                  </a:lnTo>
                  <a:lnTo>
                    <a:pt x="565" y="16"/>
                  </a:lnTo>
                  <a:lnTo>
                    <a:pt x="572" y="13"/>
                  </a:lnTo>
                  <a:lnTo>
                    <a:pt x="13" y="717"/>
                  </a:lnTo>
                  <a:lnTo>
                    <a:pt x="0" y="707"/>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6" name="Freeform 65"/>
            <p:cNvSpPr>
              <a:spLocks/>
            </p:cNvSpPr>
            <p:nvPr/>
          </p:nvSpPr>
          <p:spPr bwMode="auto">
            <a:xfrm>
              <a:off x="1433512" y="2409826"/>
              <a:ext cx="71438" cy="128588"/>
            </a:xfrm>
            <a:custGeom>
              <a:avLst/>
              <a:gdLst>
                <a:gd name="T0" fmla="*/ 2147483647 w 120"/>
                <a:gd name="T1" fmla="*/ 2147483647 h 217"/>
                <a:gd name="T2" fmla="*/ 2147483647 w 120"/>
                <a:gd name="T3" fmla="*/ 2147483647 h 217"/>
                <a:gd name="T4" fmla="*/ 2147483647 w 120"/>
                <a:gd name="T5" fmla="*/ 2147483647 h 217"/>
                <a:gd name="T6" fmla="*/ 0 w 120"/>
                <a:gd name="T7" fmla="*/ 2147483647 h 217"/>
                <a:gd name="T8" fmla="*/ 0 w 120"/>
                <a:gd name="T9" fmla="*/ 0 h 217"/>
                <a:gd name="T10" fmla="*/ 2147483647 w 120"/>
                <a:gd name="T11" fmla="*/ 0 h 217"/>
                <a:gd name="T12" fmla="*/ 2147483647 w 120"/>
                <a:gd name="T13" fmla="*/ 2147483647 h 217"/>
                <a:gd name="T14" fmla="*/ 2147483647 w 120"/>
                <a:gd name="T15" fmla="*/ 2147483647 h 217"/>
                <a:gd name="T16" fmla="*/ 2147483647 w 120"/>
                <a:gd name="T17" fmla="*/ 2147483647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217"/>
                <a:gd name="T29" fmla="*/ 120 w 120"/>
                <a:gd name="T30" fmla="*/ 217 h 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217">
                  <a:moveTo>
                    <a:pt x="104" y="217"/>
                  </a:moveTo>
                  <a:lnTo>
                    <a:pt x="92" y="9"/>
                  </a:lnTo>
                  <a:lnTo>
                    <a:pt x="100" y="16"/>
                  </a:lnTo>
                  <a:lnTo>
                    <a:pt x="0" y="16"/>
                  </a:lnTo>
                  <a:lnTo>
                    <a:pt x="0" y="0"/>
                  </a:lnTo>
                  <a:lnTo>
                    <a:pt x="100" y="0"/>
                  </a:lnTo>
                  <a:cubicBezTo>
                    <a:pt x="105" y="0"/>
                    <a:pt x="108" y="4"/>
                    <a:pt x="108" y="8"/>
                  </a:cubicBezTo>
                  <a:lnTo>
                    <a:pt x="120" y="216"/>
                  </a:lnTo>
                  <a:lnTo>
                    <a:pt x="104" y="217"/>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7" name="Freeform 66"/>
            <p:cNvSpPr>
              <a:spLocks/>
            </p:cNvSpPr>
            <p:nvPr/>
          </p:nvSpPr>
          <p:spPr bwMode="auto">
            <a:xfrm>
              <a:off x="1928812" y="1952626"/>
              <a:ext cx="80963" cy="252413"/>
            </a:xfrm>
            <a:custGeom>
              <a:avLst/>
              <a:gdLst>
                <a:gd name="T0" fmla="*/ 2147483647 w 136"/>
                <a:gd name="T1" fmla="*/ 2147483647 h 425"/>
                <a:gd name="T2" fmla="*/ 2147483647 w 136"/>
                <a:gd name="T3" fmla="*/ 2147483647 h 425"/>
                <a:gd name="T4" fmla="*/ 2147483647 w 136"/>
                <a:gd name="T5" fmla="*/ 2147483647 h 425"/>
                <a:gd name="T6" fmla="*/ 0 w 136"/>
                <a:gd name="T7" fmla="*/ 2147483647 h 425"/>
                <a:gd name="T8" fmla="*/ 0 w 136"/>
                <a:gd name="T9" fmla="*/ 0 h 425"/>
                <a:gd name="T10" fmla="*/ 2147483647 w 136"/>
                <a:gd name="T11" fmla="*/ 0 h 425"/>
                <a:gd name="T12" fmla="*/ 2147483647 w 136"/>
                <a:gd name="T13" fmla="*/ 2147483647 h 425"/>
                <a:gd name="T14" fmla="*/ 2147483647 w 136"/>
                <a:gd name="T15" fmla="*/ 2147483647 h 425"/>
                <a:gd name="T16" fmla="*/ 2147483647 w 136"/>
                <a:gd name="T17" fmla="*/ 2147483647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25"/>
                <a:gd name="T29" fmla="*/ 136 w 136"/>
                <a:gd name="T30" fmla="*/ 425 h 4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25">
                  <a:moveTo>
                    <a:pt x="120" y="425"/>
                  </a:moveTo>
                  <a:lnTo>
                    <a:pt x="82" y="9"/>
                  </a:lnTo>
                  <a:lnTo>
                    <a:pt x="90" y="16"/>
                  </a:lnTo>
                  <a:lnTo>
                    <a:pt x="0" y="16"/>
                  </a:lnTo>
                  <a:lnTo>
                    <a:pt x="0" y="0"/>
                  </a:lnTo>
                  <a:lnTo>
                    <a:pt x="90" y="0"/>
                  </a:lnTo>
                  <a:cubicBezTo>
                    <a:pt x="94" y="0"/>
                    <a:pt x="98" y="4"/>
                    <a:pt x="98" y="8"/>
                  </a:cubicBezTo>
                  <a:lnTo>
                    <a:pt x="136" y="424"/>
                  </a:lnTo>
                  <a:lnTo>
                    <a:pt x="120" y="425"/>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8" name="Freeform 67"/>
            <p:cNvSpPr>
              <a:spLocks/>
            </p:cNvSpPr>
            <p:nvPr/>
          </p:nvSpPr>
          <p:spPr bwMode="auto">
            <a:xfrm>
              <a:off x="2166937" y="1733551"/>
              <a:ext cx="119063" cy="396875"/>
            </a:xfrm>
            <a:custGeom>
              <a:avLst/>
              <a:gdLst>
                <a:gd name="T0" fmla="*/ 2147483647 w 200"/>
                <a:gd name="T1" fmla="*/ 2147483647 h 666"/>
                <a:gd name="T2" fmla="*/ 2147483647 w 200"/>
                <a:gd name="T3" fmla="*/ 2147483647 h 666"/>
                <a:gd name="T4" fmla="*/ 2147483647 w 200"/>
                <a:gd name="T5" fmla="*/ 2147483647 h 666"/>
                <a:gd name="T6" fmla="*/ 0 w 200"/>
                <a:gd name="T7" fmla="*/ 2147483647 h 666"/>
                <a:gd name="T8" fmla="*/ 0 w 200"/>
                <a:gd name="T9" fmla="*/ 0 h 666"/>
                <a:gd name="T10" fmla="*/ 2147483647 w 200"/>
                <a:gd name="T11" fmla="*/ 0 h 666"/>
                <a:gd name="T12" fmla="*/ 2147483647 w 200"/>
                <a:gd name="T13" fmla="*/ 2147483647 h 666"/>
                <a:gd name="T14" fmla="*/ 2147483647 w 200"/>
                <a:gd name="T15" fmla="*/ 2147483647 h 666"/>
                <a:gd name="T16" fmla="*/ 2147483647 w 200"/>
                <a:gd name="T17" fmla="*/ 2147483647 h 6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
                <a:gd name="T28" fmla="*/ 0 h 666"/>
                <a:gd name="T29" fmla="*/ 200 w 200"/>
                <a:gd name="T30" fmla="*/ 666 h 6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 h="666">
                  <a:moveTo>
                    <a:pt x="185" y="666"/>
                  </a:moveTo>
                  <a:lnTo>
                    <a:pt x="87" y="10"/>
                  </a:lnTo>
                  <a:lnTo>
                    <a:pt x="95" y="16"/>
                  </a:lnTo>
                  <a:lnTo>
                    <a:pt x="0" y="16"/>
                  </a:lnTo>
                  <a:lnTo>
                    <a:pt x="0" y="0"/>
                  </a:lnTo>
                  <a:lnTo>
                    <a:pt x="95" y="0"/>
                  </a:lnTo>
                  <a:cubicBezTo>
                    <a:pt x="99" y="0"/>
                    <a:pt x="102" y="3"/>
                    <a:pt x="103" y="7"/>
                  </a:cubicBezTo>
                  <a:lnTo>
                    <a:pt x="200" y="663"/>
                  </a:lnTo>
                  <a:lnTo>
                    <a:pt x="185" y="666"/>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49" name="Freeform 68"/>
            <p:cNvSpPr>
              <a:spLocks/>
            </p:cNvSpPr>
            <p:nvPr/>
          </p:nvSpPr>
          <p:spPr bwMode="auto">
            <a:xfrm>
              <a:off x="2428875" y="1543051"/>
              <a:ext cx="80963" cy="566738"/>
            </a:xfrm>
            <a:custGeom>
              <a:avLst/>
              <a:gdLst>
                <a:gd name="T0" fmla="*/ 0 w 136"/>
                <a:gd name="T1" fmla="*/ 2147483647 h 953"/>
                <a:gd name="T2" fmla="*/ 2147483647 w 136"/>
                <a:gd name="T3" fmla="*/ 2147483647 h 953"/>
                <a:gd name="T4" fmla="*/ 2147483647 w 136"/>
                <a:gd name="T5" fmla="*/ 0 h 953"/>
                <a:gd name="T6" fmla="*/ 2147483647 w 136"/>
                <a:gd name="T7" fmla="*/ 0 h 953"/>
                <a:gd name="T8" fmla="*/ 2147483647 w 136"/>
                <a:gd name="T9" fmla="*/ 2147483647 h 953"/>
                <a:gd name="T10" fmla="*/ 2147483647 w 136"/>
                <a:gd name="T11" fmla="*/ 2147483647 h 953"/>
                <a:gd name="T12" fmla="*/ 2147483647 w 136"/>
                <a:gd name="T13" fmla="*/ 2147483647 h 953"/>
                <a:gd name="T14" fmla="*/ 2147483647 w 136"/>
                <a:gd name="T15" fmla="*/ 2147483647 h 953"/>
                <a:gd name="T16" fmla="*/ 0 w 136"/>
                <a:gd name="T17" fmla="*/ 2147483647 h 9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953"/>
                <a:gd name="T29" fmla="*/ 136 w 136"/>
                <a:gd name="T30" fmla="*/ 953 h 9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953">
                  <a:moveTo>
                    <a:pt x="0" y="952"/>
                  </a:moveTo>
                  <a:lnTo>
                    <a:pt x="28" y="8"/>
                  </a:lnTo>
                  <a:cubicBezTo>
                    <a:pt x="28" y="4"/>
                    <a:pt x="32" y="0"/>
                    <a:pt x="36" y="0"/>
                  </a:cubicBezTo>
                  <a:lnTo>
                    <a:pt x="136" y="0"/>
                  </a:lnTo>
                  <a:lnTo>
                    <a:pt x="136" y="16"/>
                  </a:lnTo>
                  <a:lnTo>
                    <a:pt x="36" y="16"/>
                  </a:lnTo>
                  <a:lnTo>
                    <a:pt x="44" y="9"/>
                  </a:lnTo>
                  <a:lnTo>
                    <a:pt x="16" y="953"/>
                  </a:lnTo>
                  <a:lnTo>
                    <a:pt x="0" y="952"/>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50" name="Freeform 69"/>
            <p:cNvSpPr>
              <a:spLocks/>
            </p:cNvSpPr>
            <p:nvPr/>
          </p:nvSpPr>
          <p:spPr bwMode="auto">
            <a:xfrm>
              <a:off x="2489200" y="2028826"/>
              <a:ext cx="220663" cy="85725"/>
            </a:xfrm>
            <a:custGeom>
              <a:avLst/>
              <a:gdLst>
                <a:gd name="T0" fmla="*/ 0 w 371"/>
                <a:gd name="T1" fmla="*/ 2147483647 h 144"/>
                <a:gd name="T2" fmla="*/ 2147483647 w 371"/>
                <a:gd name="T3" fmla="*/ 2147483647 h 144"/>
                <a:gd name="T4" fmla="*/ 2147483647 w 371"/>
                <a:gd name="T5" fmla="*/ 0 h 144"/>
                <a:gd name="T6" fmla="*/ 2147483647 w 371"/>
                <a:gd name="T7" fmla="*/ 0 h 144"/>
                <a:gd name="T8" fmla="*/ 2147483647 w 371"/>
                <a:gd name="T9" fmla="*/ 2147483647 h 144"/>
                <a:gd name="T10" fmla="*/ 2147483647 w 371"/>
                <a:gd name="T11" fmla="*/ 2147483647 h 144"/>
                <a:gd name="T12" fmla="*/ 2147483647 w 371"/>
                <a:gd name="T13" fmla="*/ 2147483647 h 144"/>
                <a:gd name="T14" fmla="*/ 2147483647 w 371"/>
                <a:gd name="T15" fmla="*/ 2147483647 h 144"/>
                <a:gd name="T16" fmla="*/ 0 w 371"/>
                <a:gd name="T17" fmla="*/ 2147483647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44"/>
                <a:gd name="T29" fmla="*/ 371 w 371"/>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44">
                  <a:moveTo>
                    <a:pt x="0" y="129"/>
                  </a:moveTo>
                  <a:lnTo>
                    <a:pt x="273" y="1"/>
                  </a:lnTo>
                  <a:cubicBezTo>
                    <a:pt x="274" y="1"/>
                    <a:pt x="275" y="0"/>
                    <a:pt x="276" y="0"/>
                  </a:cubicBezTo>
                  <a:lnTo>
                    <a:pt x="371" y="0"/>
                  </a:lnTo>
                  <a:lnTo>
                    <a:pt x="371" y="16"/>
                  </a:lnTo>
                  <a:lnTo>
                    <a:pt x="276" y="16"/>
                  </a:lnTo>
                  <a:lnTo>
                    <a:pt x="280" y="16"/>
                  </a:lnTo>
                  <a:lnTo>
                    <a:pt x="7" y="144"/>
                  </a:lnTo>
                  <a:lnTo>
                    <a:pt x="0" y="129"/>
                  </a:lnTo>
                  <a:close/>
                </a:path>
              </a:pathLst>
            </a:custGeom>
            <a:solidFill>
              <a:srgbClr val="000000"/>
            </a:solidFill>
            <a:ln w="0" cap="flat">
              <a:solidFill>
                <a:srgbClr val="000000"/>
              </a:solidFill>
              <a:prstDash val="solid"/>
              <a:round/>
              <a:headEnd/>
              <a:tailEnd/>
            </a:ln>
          </p:spPr>
          <p:txBody>
            <a:bodyPr/>
            <a:lstStyle/>
            <a:p>
              <a:endParaRPr lang="ja-JP" altLang="en-US"/>
            </a:p>
          </p:txBody>
        </p:sp>
        <p:sp>
          <p:nvSpPr>
            <p:cNvPr id="77851" name="Rectangle 70"/>
            <p:cNvSpPr>
              <a:spLocks noChangeArrowheads="1"/>
            </p:cNvSpPr>
            <p:nvPr/>
          </p:nvSpPr>
          <p:spPr bwMode="auto">
            <a:xfrm>
              <a:off x="3221038" y="1620838"/>
              <a:ext cx="10842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ja-JP" altLang="en-US" sz="1200" b="1">
                  <a:solidFill>
                    <a:srgbClr val="000000"/>
                  </a:solidFill>
                  <a:latin typeface="ＭＳ Ｐゴシック" charset="0"/>
                </a:rPr>
                <a:t>非常に満足している</a:t>
              </a:r>
              <a:endParaRPr lang="ja-JP" altLang="en-US" sz="1200" b="1"/>
            </a:p>
          </p:txBody>
        </p:sp>
        <p:sp>
          <p:nvSpPr>
            <p:cNvPr id="77852" name="Rectangle 72"/>
            <p:cNvSpPr>
              <a:spLocks noChangeArrowheads="1"/>
            </p:cNvSpPr>
            <p:nvPr/>
          </p:nvSpPr>
          <p:spPr bwMode="auto">
            <a:xfrm>
              <a:off x="3582988" y="1809750"/>
              <a:ext cx="2270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ja-JP" sz="1200" b="1">
                  <a:solidFill>
                    <a:srgbClr val="000000"/>
                  </a:solidFill>
                  <a:latin typeface="ＭＳ Ｐゴシック" charset="0"/>
                </a:rPr>
                <a:t>7.3%</a:t>
              </a:r>
              <a:endParaRPr lang="ja-JP" sz="1200" b="1"/>
            </a:p>
          </p:txBody>
        </p:sp>
        <p:sp>
          <p:nvSpPr>
            <p:cNvPr id="77853" name="Rectangle 73"/>
            <p:cNvSpPr>
              <a:spLocks noChangeArrowheads="1"/>
            </p:cNvSpPr>
            <p:nvPr/>
          </p:nvSpPr>
          <p:spPr bwMode="auto">
            <a:xfrm>
              <a:off x="2855913" y="3195638"/>
              <a:ext cx="913059"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かなり満足してい</a:t>
              </a:r>
              <a:endParaRPr lang="ja-JP" altLang="en-US" sz="1200" b="1"/>
            </a:p>
          </p:txBody>
        </p:sp>
        <p:sp>
          <p:nvSpPr>
            <p:cNvPr id="77854" name="Rectangle 74"/>
            <p:cNvSpPr>
              <a:spLocks noChangeArrowheads="1"/>
            </p:cNvSpPr>
            <p:nvPr/>
          </p:nvSpPr>
          <p:spPr bwMode="auto">
            <a:xfrm>
              <a:off x="3255963" y="3367088"/>
              <a:ext cx="108418"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る</a:t>
              </a:r>
              <a:endParaRPr lang="ja-JP" altLang="en-US" sz="1200" b="1"/>
            </a:p>
          </p:txBody>
        </p:sp>
        <p:sp>
          <p:nvSpPr>
            <p:cNvPr id="77855" name="Rectangle 75"/>
            <p:cNvSpPr>
              <a:spLocks noChangeArrowheads="1"/>
            </p:cNvSpPr>
            <p:nvPr/>
          </p:nvSpPr>
          <p:spPr bwMode="auto">
            <a:xfrm>
              <a:off x="3160713" y="3529013"/>
              <a:ext cx="276922"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25.8%</a:t>
              </a:r>
              <a:endParaRPr lang="ja-JP" sz="1200" b="1"/>
            </a:p>
          </p:txBody>
        </p:sp>
        <p:sp>
          <p:nvSpPr>
            <p:cNvPr id="77856" name="Rectangle 76"/>
            <p:cNvSpPr>
              <a:spLocks noChangeArrowheads="1"/>
            </p:cNvSpPr>
            <p:nvPr/>
          </p:nvSpPr>
          <p:spPr bwMode="auto">
            <a:xfrm>
              <a:off x="1374775" y="3843338"/>
              <a:ext cx="939184"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やや満足している</a:t>
              </a:r>
              <a:endParaRPr lang="ja-JP" altLang="en-US" sz="1200" b="1"/>
            </a:p>
          </p:txBody>
        </p:sp>
        <p:sp>
          <p:nvSpPr>
            <p:cNvPr id="77857" name="Rectangle 77"/>
            <p:cNvSpPr>
              <a:spLocks noChangeArrowheads="1"/>
            </p:cNvSpPr>
            <p:nvPr/>
          </p:nvSpPr>
          <p:spPr bwMode="auto">
            <a:xfrm>
              <a:off x="1689100" y="4014788"/>
              <a:ext cx="276922"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49.1%</a:t>
              </a:r>
              <a:endParaRPr lang="ja-JP" sz="1200" b="1"/>
            </a:p>
          </p:txBody>
        </p:sp>
        <p:sp>
          <p:nvSpPr>
            <p:cNvPr id="77858" name="Rectangle 78"/>
            <p:cNvSpPr>
              <a:spLocks noChangeArrowheads="1"/>
            </p:cNvSpPr>
            <p:nvPr/>
          </p:nvSpPr>
          <p:spPr bwMode="auto">
            <a:xfrm>
              <a:off x="425450" y="2301876"/>
              <a:ext cx="988821"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どちらとも言えない</a:t>
              </a:r>
              <a:endParaRPr lang="ja-JP" altLang="en-US" sz="1200" b="1"/>
            </a:p>
          </p:txBody>
        </p:sp>
        <p:sp>
          <p:nvSpPr>
            <p:cNvPr id="77859" name="Rectangle 79"/>
            <p:cNvSpPr>
              <a:spLocks noChangeArrowheads="1"/>
            </p:cNvSpPr>
            <p:nvPr/>
          </p:nvSpPr>
          <p:spPr bwMode="auto">
            <a:xfrm>
              <a:off x="796925" y="2473326"/>
              <a:ext cx="214222"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9.9%</a:t>
              </a:r>
              <a:endParaRPr lang="ja-JP" sz="1200" b="1"/>
            </a:p>
          </p:txBody>
        </p:sp>
        <p:sp>
          <p:nvSpPr>
            <p:cNvPr id="77860" name="Rectangle 80"/>
            <p:cNvSpPr>
              <a:spLocks noChangeArrowheads="1"/>
            </p:cNvSpPr>
            <p:nvPr/>
          </p:nvSpPr>
          <p:spPr bwMode="auto">
            <a:xfrm>
              <a:off x="1058862" y="1844676"/>
              <a:ext cx="841216"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やや不満である</a:t>
              </a:r>
              <a:endParaRPr lang="ja-JP" altLang="en-US" sz="1200" b="1"/>
            </a:p>
          </p:txBody>
        </p:sp>
        <p:sp>
          <p:nvSpPr>
            <p:cNvPr id="77861" name="Rectangle 81"/>
            <p:cNvSpPr>
              <a:spLocks noChangeArrowheads="1"/>
            </p:cNvSpPr>
            <p:nvPr/>
          </p:nvSpPr>
          <p:spPr bwMode="auto">
            <a:xfrm>
              <a:off x="1363662" y="2016126"/>
              <a:ext cx="214222"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4.3%</a:t>
              </a:r>
              <a:endParaRPr lang="ja-JP" sz="1200" b="1"/>
            </a:p>
          </p:txBody>
        </p:sp>
        <p:sp>
          <p:nvSpPr>
            <p:cNvPr id="77862" name="Rectangle 82"/>
            <p:cNvSpPr>
              <a:spLocks noChangeArrowheads="1"/>
            </p:cNvSpPr>
            <p:nvPr/>
          </p:nvSpPr>
          <p:spPr bwMode="auto">
            <a:xfrm>
              <a:off x="1220787" y="1627188"/>
              <a:ext cx="923509"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かなり不満である</a:t>
              </a:r>
              <a:endParaRPr lang="ja-JP" altLang="en-US" sz="1200" b="1"/>
            </a:p>
          </p:txBody>
        </p:sp>
        <p:sp>
          <p:nvSpPr>
            <p:cNvPr id="77863" name="Rectangle 83"/>
            <p:cNvSpPr>
              <a:spLocks noChangeArrowheads="1"/>
            </p:cNvSpPr>
            <p:nvPr/>
          </p:nvSpPr>
          <p:spPr bwMode="auto">
            <a:xfrm>
              <a:off x="1563687" y="1798638"/>
              <a:ext cx="214222"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2.3%</a:t>
              </a:r>
              <a:endParaRPr lang="ja-JP" sz="1200" b="1"/>
            </a:p>
          </p:txBody>
        </p:sp>
        <p:sp>
          <p:nvSpPr>
            <p:cNvPr id="77864" name="Rectangle 84"/>
            <p:cNvSpPr>
              <a:spLocks noChangeArrowheads="1"/>
            </p:cNvSpPr>
            <p:nvPr/>
          </p:nvSpPr>
          <p:spPr bwMode="auto">
            <a:xfrm>
              <a:off x="2535238" y="1435101"/>
              <a:ext cx="958777"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非常に不満である</a:t>
              </a:r>
              <a:endParaRPr lang="ja-JP" altLang="en-US" sz="1200" b="1"/>
            </a:p>
          </p:txBody>
        </p:sp>
        <p:sp>
          <p:nvSpPr>
            <p:cNvPr id="77865" name="Rectangle 85"/>
            <p:cNvSpPr>
              <a:spLocks noChangeArrowheads="1"/>
            </p:cNvSpPr>
            <p:nvPr/>
          </p:nvSpPr>
          <p:spPr bwMode="auto">
            <a:xfrm>
              <a:off x="2897188" y="1606551"/>
              <a:ext cx="214222"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1.3%</a:t>
              </a:r>
              <a:endParaRPr lang="ja-JP" sz="1200" b="1"/>
            </a:p>
          </p:txBody>
        </p:sp>
        <p:sp>
          <p:nvSpPr>
            <p:cNvPr id="77866" name="Rectangle 86"/>
            <p:cNvSpPr>
              <a:spLocks noChangeArrowheads="1"/>
            </p:cNvSpPr>
            <p:nvPr/>
          </p:nvSpPr>
          <p:spPr bwMode="auto">
            <a:xfrm>
              <a:off x="2646363" y="1763713"/>
              <a:ext cx="376196"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altLang="en-US" sz="1200" b="1">
                  <a:solidFill>
                    <a:srgbClr val="000000"/>
                  </a:solidFill>
                  <a:latin typeface="ＭＳ Ｐゴシック" charset="0"/>
                </a:rPr>
                <a:t>無回答</a:t>
              </a:r>
              <a:endParaRPr lang="ja-JP" altLang="en-US" sz="1200" b="1"/>
            </a:p>
          </p:txBody>
        </p:sp>
        <p:sp>
          <p:nvSpPr>
            <p:cNvPr id="77867" name="Rectangle 87"/>
            <p:cNvSpPr>
              <a:spLocks noChangeArrowheads="1"/>
            </p:cNvSpPr>
            <p:nvPr/>
          </p:nvSpPr>
          <p:spPr bwMode="auto">
            <a:xfrm>
              <a:off x="2722563" y="1935163"/>
              <a:ext cx="214222" cy="1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ja-JP" sz="1200" b="1">
                  <a:solidFill>
                    <a:srgbClr val="000000"/>
                  </a:solidFill>
                  <a:latin typeface="ＭＳ Ｐゴシック" charset="0"/>
                </a:rPr>
                <a:t>0.0%</a:t>
              </a:r>
              <a:endParaRPr lang="ja-JP" sz="1200" b="1"/>
            </a:p>
          </p:txBody>
        </p:sp>
      </p:grpSp>
    </p:spTree>
    <p:extLst>
      <p:ext uri="{BB962C8B-B14F-4D97-AF65-F5344CB8AC3E}">
        <p14:creationId xmlns:p14="http://schemas.microsoft.com/office/powerpoint/2010/main" val="4256669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工学部の役割</a:t>
            </a:r>
          </a:p>
        </p:txBody>
      </p:sp>
      <p:sp>
        <p:nvSpPr>
          <p:cNvPr id="3074" name="コンテンツ プレースホルダ 4"/>
          <p:cNvSpPr>
            <a:spLocks noGrp="1"/>
          </p:cNvSpPr>
          <p:nvPr>
            <p:ph idx="10"/>
          </p:nvPr>
        </p:nvSpPr>
        <p:spPr bwMode="auto">
          <a:xfrm>
            <a:off x="3752850" y="2536825"/>
            <a:ext cx="5200650" cy="295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原子から宇宙まで</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環境・エネルギー，安全・安心</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理論の融合による革新的技術</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ja-JP" altLang="en-US" sz="2800">
              <a:solidFill>
                <a:srgbClr val="000000"/>
              </a:solidFill>
              <a:latin typeface="Calibri" charset="0"/>
              <a:ea typeface="ＭＳ Ｐゴシック" charset="0"/>
              <a:cs typeface="ＭＳ Ｐゴシック" charset="0"/>
            </a:endParaRPr>
          </a:p>
        </p:txBody>
      </p:sp>
      <p:sp>
        <p:nvSpPr>
          <p:cNvPr id="3075" name="コンテンツ プレースホルダ 2"/>
          <p:cNvSpPr>
            <a:spLocks/>
          </p:cNvSpPr>
          <p:nvPr/>
        </p:nvSpPr>
        <p:spPr bwMode="auto">
          <a:xfrm>
            <a:off x="26988" y="949325"/>
            <a:ext cx="9378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4C2327"/>
              </a:buClr>
            </a:pPr>
            <a:r>
              <a:rPr lang="ja-JP" altLang="en-US" sz="6000" b="1">
                <a:solidFill>
                  <a:srgbClr val="7030A0"/>
                </a:solidFill>
                <a:latin typeface="HG丸ｺﾞｼｯｸM-PRO" charset="0"/>
                <a:ea typeface="HG丸ｺﾞｼｯｸM-PRO" charset="0"/>
                <a:cs typeface="HG丸ｺﾞｼｯｸM-PRO" charset="0"/>
              </a:rPr>
              <a:t>“理論を技術に”</a:t>
            </a:r>
            <a:endParaRPr lang="en-US" altLang="ja-JP" sz="6000" b="1">
              <a:solidFill>
                <a:srgbClr val="7030A0"/>
              </a:solidFill>
              <a:latin typeface="HG丸ｺﾞｼｯｸM-PRO" charset="0"/>
              <a:ea typeface="HG丸ｺﾞｼｯｸM-PRO" charset="0"/>
              <a:cs typeface="HG丸ｺﾞｼｯｸM-PRO" charset="0"/>
            </a:endParaRPr>
          </a:p>
        </p:txBody>
      </p:sp>
      <p:pic>
        <p:nvPicPr>
          <p:cNvPr id="3076" name="Picture 19" descr="C:\Users\kawahara\AppData\Local\Microsoft\Windows\Temporary Internet Files\Content.IE5\O712FH4L\MP9004331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524125"/>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2816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工学</a:t>
            </a:r>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って何だろう？</a:t>
            </a:r>
            <a:endParaRPr lang="ja-JP" altLang="en-US" dirty="0">
              <a:latin typeface="Calibri" charset="0"/>
              <a:ea typeface="ＭＳ Ｐゴシック" charset="0"/>
              <a:cs typeface="ＭＳ Ｐゴシック" charset="0"/>
            </a:endParaRPr>
          </a:p>
        </p:txBody>
      </p:sp>
      <p:grpSp>
        <p:nvGrpSpPr>
          <p:cNvPr id="6" name="図形グループ 5"/>
          <p:cNvGrpSpPr/>
          <p:nvPr/>
        </p:nvGrpSpPr>
        <p:grpSpPr>
          <a:xfrm>
            <a:off x="571500" y="889001"/>
            <a:ext cx="8279222" cy="5968999"/>
            <a:chOff x="0" y="0"/>
            <a:chExt cx="9512300" cy="6858000"/>
          </a:xfrm>
        </p:grpSpPr>
        <p:pic>
          <p:nvPicPr>
            <p:cNvPr id="3" name="図 2"/>
            <p:cNvPicPr>
              <a:picLocks noChangeAspect="1"/>
            </p:cNvPicPr>
            <p:nvPr/>
          </p:nvPicPr>
          <p:blipFill>
            <a:blip r:embed="rId3"/>
            <a:stretch>
              <a:fillRect/>
            </a:stretch>
          </p:blipFill>
          <p:spPr>
            <a:xfrm>
              <a:off x="0" y="0"/>
              <a:ext cx="4846107" cy="6858000"/>
            </a:xfrm>
            <a:prstGeom prst="rect">
              <a:avLst/>
            </a:prstGeom>
          </p:spPr>
        </p:pic>
        <p:pic>
          <p:nvPicPr>
            <p:cNvPr id="5" name="図 4"/>
            <p:cNvPicPr>
              <a:picLocks noChangeAspect="1"/>
            </p:cNvPicPr>
            <p:nvPr/>
          </p:nvPicPr>
          <p:blipFill>
            <a:blip r:embed="rId4"/>
            <a:stretch>
              <a:fillRect/>
            </a:stretch>
          </p:blipFill>
          <p:spPr>
            <a:xfrm>
              <a:off x="4666193" y="0"/>
              <a:ext cx="4846107" cy="6858000"/>
            </a:xfrm>
            <a:prstGeom prst="rect">
              <a:avLst/>
            </a:prstGeom>
          </p:spPr>
        </p:pic>
      </p:grpSp>
    </p:spTree>
    <p:extLst>
      <p:ext uri="{BB962C8B-B14F-4D97-AF65-F5344CB8AC3E}">
        <p14:creationId xmlns:p14="http://schemas.microsoft.com/office/powerpoint/2010/main" val="34001099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工学</a:t>
            </a:r>
            <a:r>
              <a:rPr lang="en-US" altLang="ja-JP" dirty="0" smtClean="0">
                <a:latin typeface="Calibri" charset="0"/>
                <a:ea typeface="ＭＳ Ｐゴシック" charset="0"/>
                <a:cs typeface="ＭＳ Ｐゴシック" charset="0"/>
              </a:rPr>
              <a:t>』</a:t>
            </a:r>
            <a:r>
              <a:rPr lang="ja-JP" altLang="en-US" dirty="0" smtClean="0">
                <a:latin typeface="Calibri" charset="0"/>
                <a:ea typeface="ＭＳ Ｐゴシック" charset="0"/>
                <a:cs typeface="ＭＳ Ｐゴシック" charset="0"/>
              </a:rPr>
              <a:t>って何だろう？</a:t>
            </a:r>
            <a:endParaRPr lang="ja-JP" altLang="en-US" dirty="0">
              <a:latin typeface="Calibri" charset="0"/>
              <a:ea typeface="ＭＳ Ｐゴシック" charset="0"/>
              <a:cs typeface="ＭＳ Ｐゴシック" charset="0"/>
            </a:endParaRPr>
          </a:p>
        </p:txBody>
      </p:sp>
      <p:grpSp>
        <p:nvGrpSpPr>
          <p:cNvPr id="7" name="図形グループ 6"/>
          <p:cNvGrpSpPr/>
          <p:nvPr/>
        </p:nvGrpSpPr>
        <p:grpSpPr>
          <a:xfrm>
            <a:off x="673100" y="1069500"/>
            <a:ext cx="7899400" cy="5598000"/>
            <a:chOff x="0" y="0"/>
            <a:chExt cx="9677400" cy="6858000"/>
          </a:xfrm>
        </p:grpSpPr>
        <p:pic>
          <p:nvPicPr>
            <p:cNvPr id="2" name="図 1"/>
            <p:cNvPicPr>
              <a:picLocks noChangeAspect="1"/>
            </p:cNvPicPr>
            <p:nvPr/>
          </p:nvPicPr>
          <p:blipFill>
            <a:blip r:embed="rId3"/>
            <a:stretch>
              <a:fillRect/>
            </a:stretch>
          </p:blipFill>
          <p:spPr>
            <a:xfrm>
              <a:off x="0" y="0"/>
              <a:ext cx="4846107" cy="6858000"/>
            </a:xfrm>
            <a:prstGeom prst="rect">
              <a:avLst/>
            </a:prstGeom>
          </p:spPr>
        </p:pic>
        <p:pic>
          <p:nvPicPr>
            <p:cNvPr id="4" name="図 3"/>
            <p:cNvPicPr>
              <a:picLocks noChangeAspect="1"/>
            </p:cNvPicPr>
            <p:nvPr/>
          </p:nvPicPr>
          <p:blipFill>
            <a:blip r:embed="rId4"/>
            <a:stretch>
              <a:fillRect/>
            </a:stretch>
          </p:blipFill>
          <p:spPr>
            <a:xfrm>
              <a:off x="4831293" y="0"/>
              <a:ext cx="4846107" cy="6858000"/>
            </a:xfrm>
            <a:prstGeom prst="rect">
              <a:avLst/>
            </a:prstGeom>
          </p:spPr>
        </p:pic>
      </p:grpSp>
    </p:spTree>
    <p:extLst>
      <p:ext uri="{BB962C8B-B14F-4D97-AF65-F5344CB8AC3E}">
        <p14:creationId xmlns:p14="http://schemas.microsoft.com/office/powerpoint/2010/main" val="35104080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岡山大学工学部の特長</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688" y="4549775"/>
            <a:ext cx="159067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1838325"/>
            <a:ext cx="34718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2"/>
          <p:cNvGrpSpPr>
            <a:grpSpLocks/>
          </p:cNvGrpSpPr>
          <p:nvPr/>
        </p:nvGrpSpPr>
        <p:grpSpPr bwMode="auto">
          <a:xfrm>
            <a:off x="119063" y="5289550"/>
            <a:ext cx="6577012" cy="1530350"/>
            <a:chOff x="119063" y="5289699"/>
            <a:chExt cx="6577013" cy="1530201"/>
          </a:xfrm>
        </p:grpSpPr>
        <p:pic>
          <p:nvPicPr>
            <p:cNvPr id="1434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5289699"/>
              <a:ext cx="2037705" cy="15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0" y="5334000"/>
              <a:ext cx="2030016"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8626" y="5333291"/>
              <a:ext cx="2457450" cy="147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コンテンツ プレースホルダ 4"/>
          <p:cNvSpPr>
            <a:spLocks noGrp="1"/>
          </p:cNvSpPr>
          <p:nvPr>
            <p:ph idx="10"/>
          </p:nvPr>
        </p:nvSpPr>
        <p:spPr bwMode="auto">
          <a:xfrm>
            <a:off x="295275" y="898525"/>
            <a:ext cx="8547100"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800" dirty="0" smtClean="0"/>
              <a:t>立地</a:t>
            </a:r>
            <a:endParaRPr lang="en-US" altLang="ja-JP" sz="2800" dirty="0" smtClean="0"/>
          </a:p>
          <a:p>
            <a:pPr marL="342900" lvl="1" indent="-342900" eaLnBrk="1" hangingPunct="1">
              <a:spcAft>
                <a:spcPts val="960"/>
              </a:spcAft>
              <a:buClr>
                <a:srgbClr val="4C2327"/>
              </a:buClr>
              <a:buFont typeface="Arial" charset="0"/>
              <a:buNone/>
              <a:defRPr/>
            </a:pPr>
            <a:r>
              <a:rPr lang="ja-JP" altLang="en-US" sz="2400" dirty="0" smtClean="0"/>
              <a:t>　　</a:t>
            </a:r>
            <a:r>
              <a:rPr lang="ja-JP" altLang="en-US" sz="2400" dirty="0" err="1" smtClean="0"/>
              <a:t>ｰ</a:t>
            </a:r>
            <a:r>
              <a:rPr lang="ja-JP" altLang="en-US" sz="2000" dirty="0" smtClean="0"/>
              <a:t>市街地に位置し，広大なキャンパスを持つ総合大学</a:t>
            </a:r>
          </a:p>
          <a:p>
            <a:pPr eaLnBrk="1" hangingPunct="1">
              <a:defRPr/>
            </a:pPr>
            <a:r>
              <a:rPr lang="ja-JP" altLang="en-US" sz="2800" dirty="0" smtClean="0"/>
              <a:t>教育</a:t>
            </a:r>
            <a:endParaRPr lang="en-US" altLang="ja-JP" sz="2800" dirty="0" smtClean="0"/>
          </a:p>
          <a:p>
            <a:pPr marL="742950" lvl="1">
              <a:buFont typeface="Arial" charset="0"/>
              <a:buNone/>
              <a:defRPr/>
            </a:pPr>
            <a:r>
              <a:rPr lang="ja-JP" altLang="en-US" sz="2000" dirty="0" err="1" smtClean="0"/>
              <a:t>ｰ</a:t>
            </a:r>
            <a:r>
              <a:rPr lang="ja-JP" altLang="en-US" sz="2000" dirty="0" smtClean="0"/>
              <a:t>課題探求型人材育成</a:t>
            </a:r>
            <a:endParaRPr lang="en-US" altLang="ja-JP" sz="2000" dirty="0" smtClean="0"/>
          </a:p>
          <a:p>
            <a:pPr marL="742950" lvl="1">
              <a:buFont typeface="Arial" charset="0"/>
              <a:buNone/>
              <a:defRPr/>
            </a:pPr>
            <a:r>
              <a:rPr lang="ja-JP" altLang="en-US" sz="2000" dirty="0" err="1" smtClean="0"/>
              <a:t>ｰ</a:t>
            </a:r>
            <a:r>
              <a:rPr lang="ja-JP" altLang="en-US" sz="2000" dirty="0" smtClean="0"/>
              <a:t>きめ細やかな教育システム</a:t>
            </a:r>
          </a:p>
          <a:p>
            <a:pPr marL="742950" lvl="1">
              <a:spcAft>
                <a:spcPct val="40000"/>
              </a:spcAft>
              <a:buFont typeface="Arial" charset="0"/>
              <a:buNone/>
              <a:defRPr/>
            </a:pPr>
            <a:r>
              <a:rPr lang="ja-JP" altLang="en-US" sz="2000" dirty="0" err="1" smtClean="0"/>
              <a:t>ｰ</a:t>
            </a:r>
            <a:r>
              <a:rPr lang="ja-JP" altLang="en-US" sz="2000" dirty="0" smtClean="0"/>
              <a:t>実践的ものづくり教育</a:t>
            </a:r>
          </a:p>
          <a:p>
            <a:pPr eaLnBrk="1" hangingPunct="1">
              <a:defRPr/>
            </a:pPr>
            <a:r>
              <a:rPr lang="ja-JP" altLang="en-US" sz="2800" dirty="0" smtClean="0"/>
              <a:t>社会的認知度</a:t>
            </a:r>
            <a:endParaRPr lang="en-US" altLang="ja-JP" sz="2800" dirty="0" smtClean="0"/>
          </a:p>
          <a:p>
            <a:pPr marL="742950" lvl="1">
              <a:buFont typeface="Arial" charset="0"/>
              <a:buNone/>
              <a:defRPr/>
            </a:pPr>
            <a:r>
              <a:rPr lang="ja-JP" altLang="en-US" sz="2000" dirty="0" err="1" smtClean="0"/>
              <a:t>ｰ</a:t>
            </a:r>
            <a:r>
              <a:rPr lang="ja-JP" altLang="en-US" sz="2000" dirty="0" smtClean="0"/>
              <a:t>優れた研究・豊富な研究設備</a:t>
            </a:r>
          </a:p>
          <a:p>
            <a:pPr marL="742950" lvl="1">
              <a:buFont typeface="Arial" charset="0"/>
              <a:buNone/>
              <a:defRPr/>
            </a:pPr>
            <a:r>
              <a:rPr lang="ja-JP" altLang="en-US" sz="2000" dirty="0" err="1" smtClean="0"/>
              <a:t>ｰ</a:t>
            </a:r>
            <a:r>
              <a:rPr lang="ja-JP" altLang="en-US" sz="2000" dirty="0" smtClean="0"/>
              <a:t>高い進学率・就職率</a:t>
            </a:r>
          </a:p>
          <a:p>
            <a:pPr eaLnBrk="1" hangingPunct="1">
              <a:buFont typeface="Wingdings" charset="2"/>
              <a:buNone/>
              <a:defRPr/>
            </a:pPr>
            <a:endParaRPr lang="ja-JP" altLang="en-US" dirty="0" smtClean="0"/>
          </a:p>
        </p:txBody>
      </p:sp>
    </p:spTree>
    <p:extLst>
      <p:ext uri="{BB962C8B-B14F-4D97-AF65-F5344CB8AC3E}">
        <p14:creationId xmlns:p14="http://schemas.microsoft.com/office/powerpoint/2010/main" val="1803552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strips(downRight)">
                                      <p:cBhvr>
                                        <p:cTn id="7" dur="500"/>
                                        <p:tgtEl>
                                          <p:spTgt spid="14">
                                            <p:txEl>
                                              <p:pRg st="2" end="2"/>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strips(downRight)">
                                      <p:cBhvr>
                                        <p:cTn id="10" dur="500"/>
                                        <p:tgtEl>
                                          <p:spTgt spid="14">
                                            <p:txEl>
                                              <p:pRg st="3" end="3"/>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strips(downRight)">
                                      <p:cBhvr>
                                        <p:cTn id="13" dur="500"/>
                                        <p:tgtEl>
                                          <p:spTgt spid="14">
                                            <p:txEl>
                                              <p:pRg st="4" end="4"/>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strips(downRight)">
                                      <p:cBhvr>
                                        <p:cTn id="16" dur="500"/>
                                        <p:tgtEl>
                                          <p:spTgt spid="14">
                                            <p:txEl>
                                              <p:pRg st="5" end="5"/>
                                            </p:txEl>
                                          </p:spTgt>
                                        </p:tgtEl>
                                      </p:cBhvr>
                                    </p:animEffect>
                                  </p:child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animEffect transition="in" filter="strips(downRight)">
                                      <p:cBhvr>
                                        <p:cTn id="24" dur="500"/>
                                        <p:tgtEl>
                                          <p:spTgt spid="1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animEffect transition="in" filter="strips(downRight)">
                                      <p:cBhvr>
                                        <p:cTn id="27" dur="500"/>
                                        <p:tgtEl>
                                          <p:spTgt spid="1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14">
                                            <p:txEl>
                                              <p:pRg st="8" end="8"/>
                                            </p:txEl>
                                          </p:spTgt>
                                        </p:tgtEl>
                                        <p:attrNameLst>
                                          <p:attrName>style.visibility</p:attrName>
                                        </p:attrNameLst>
                                      </p:cBhvr>
                                      <p:to>
                                        <p:strVal val="visible"/>
                                      </p:to>
                                    </p:set>
                                    <p:animEffect transition="in" filter="strips(downRight)">
                                      <p:cBhvr>
                                        <p:cTn id="30" dur="500"/>
                                        <p:tgtEl>
                                          <p:spTgt spid="14">
                                            <p:txEl>
                                              <p:pRg st="8" end="8"/>
                                            </p:txEl>
                                          </p:spTgt>
                                        </p:tgtEl>
                                      </p:cBhvr>
                                    </p:animEffect>
                                  </p:childTnLst>
                                </p:cTn>
                              </p:par>
                            </p:childTnLst>
                          </p:cTn>
                        </p:par>
                        <p:par>
                          <p:cTn id="31" fill="hold" nodeType="afterGroup">
                            <p:stCondLst>
                              <p:cond delay="500"/>
                            </p:stCondLst>
                            <p:childTnLst>
                              <p:par>
                                <p:cTn id="32" presetID="1"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課題探求型人材育成</a:t>
            </a:r>
          </a:p>
        </p:txBody>
      </p:sp>
      <p:sp>
        <p:nvSpPr>
          <p:cNvPr id="9219"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pitchFamily="-108" charset="2"/>
              <a:buChar char="n"/>
              <a:defRPr/>
            </a:pPr>
            <a:r>
              <a:rPr lang="ja-JP" altLang="en-US" sz="2800" smtClean="0"/>
              <a:t>専門分野の基礎的知識の修得と活用能力，自習的な学習能力，探求能力の育成</a:t>
            </a:r>
            <a:endParaRPr lang="en-US" altLang="ja-JP" sz="2800" smtClean="0"/>
          </a:p>
          <a:p>
            <a:pPr eaLnBrk="1" hangingPunct="1">
              <a:spcBef>
                <a:spcPct val="0"/>
              </a:spcBef>
              <a:spcAft>
                <a:spcPts val="600"/>
              </a:spcAft>
              <a:buFont typeface="Wingdings" pitchFamily="-108" charset="2"/>
              <a:buChar char="n"/>
              <a:defRPr/>
            </a:pPr>
            <a:r>
              <a:rPr lang="ja-JP" altLang="en-US" sz="2800" smtClean="0"/>
              <a:t>幅広い視野と柔軟で総合的な判断能力の育成</a:t>
            </a:r>
            <a:endParaRPr lang="en-US" altLang="ja-JP" sz="2800" smtClean="0"/>
          </a:p>
          <a:p>
            <a:pPr eaLnBrk="1" hangingPunct="1">
              <a:spcBef>
                <a:spcPct val="0"/>
              </a:spcBef>
              <a:spcAft>
                <a:spcPts val="600"/>
              </a:spcAft>
              <a:buFont typeface="Wingdings" pitchFamily="-108" charset="2"/>
              <a:buChar char="n"/>
              <a:defRPr/>
            </a:pPr>
            <a:r>
              <a:rPr lang="ja-JP" altLang="en-US" sz="2800" smtClean="0"/>
              <a:t>倫理観，社会貢献する態度の育成</a:t>
            </a:r>
            <a:endParaRPr lang="en-US" altLang="ja-JP" sz="2800" smtClean="0"/>
          </a:p>
          <a:p>
            <a:pPr eaLnBrk="1" hangingPunct="1">
              <a:spcBef>
                <a:spcPct val="0"/>
              </a:spcBef>
              <a:spcAft>
                <a:spcPts val="600"/>
              </a:spcAft>
              <a:buFont typeface="Wingdings" pitchFamily="-108" charset="2"/>
              <a:buChar char="n"/>
              <a:defRPr/>
            </a:pPr>
            <a:r>
              <a:rPr lang="ja-JP" altLang="en-US" sz="2800" smtClean="0"/>
              <a:t>日本語と外国語の十分なコミュニケーション能力，及び情報活用能力の育成</a:t>
            </a:r>
            <a:endParaRPr lang="en-US" altLang="ja-JP" sz="2800" smtClean="0"/>
          </a:p>
          <a:p>
            <a:pPr eaLnBrk="1" hangingPunct="1">
              <a:buFont typeface="Wingdings" pitchFamily="-108" charset="2"/>
              <a:buChar char="n"/>
              <a:defRPr/>
            </a:pPr>
            <a:r>
              <a:rPr lang="ja-JP" altLang="en-US" sz="2800" smtClean="0"/>
              <a:t>豊かな人間性の育成</a:t>
            </a:r>
          </a:p>
        </p:txBody>
      </p:sp>
      <p:pic>
        <p:nvPicPr>
          <p:cNvPr id="163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4981575"/>
            <a:ext cx="85947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1447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TotalTime>
  <Words>2188</Words>
  <Application>Microsoft Macintosh PowerPoint</Application>
  <PresentationFormat>画面に合わせる (4:3)</PresentationFormat>
  <Paragraphs>582</Paragraphs>
  <Slides>43</Slides>
  <Notes>35</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43</vt:i4>
      </vt:variant>
    </vt:vector>
  </HeadingPairs>
  <TitlesOfParts>
    <vt:vector size="46" baseType="lpstr">
      <vt:lpstr>Office テーマ</vt:lpstr>
      <vt:lpstr>ビットマップ イメージ</vt:lpstr>
      <vt:lpstr>Visio</vt:lpstr>
      <vt:lpstr>岡山大学工学部の紹介</vt:lpstr>
      <vt:lpstr>岡山大学の所在地</vt:lpstr>
      <vt:lpstr>岡山大学工学部の特長</vt:lpstr>
      <vt:lpstr>工学部と社会との関わり</vt:lpstr>
      <vt:lpstr>工学部の役割</vt:lpstr>
      <vt:lpstr>『工学』って何だろう？</vt:lpstr>
      <vt:lpstr>『工学』って何だろう？</vt:lpstr>
      <vt:lpstr>岡山大学工学部の特長</vt:lpstr>
      <vt:lpstr>課題探求型人材育成</vt:lpstr>
      <vt:lpstr>きめ細やかな教育システム</vt:lpstr>
      <vt:lpstr>ユニークな教育体制</vt:lpstr>
      <vt:lpstr>機械システム系学科</vt:lpstr>
      <vt:lpstr>電気通信系学科</vt:lpstr>
      <vt:lpstr>情報系学科</vt:lpstr>
      <vt:lpstr>化学生命系学科</vt:lpstr>
      <vt:lpstr>実践的ものづくり教育</vt:lpstr>
      <vt:lpstr>優れた研究・豊富な研究設備</vt:lpstr>
      <vt:lpstr>工学部卒業生の進学率・就職率（学部間比較）</vt:lpstr>
      <vt:lpstr>工学部卒業生の就職先</vt:lpstr>
      <vt:lpstr>機械システム系学科の就職先</vt:lpstr>
      <vt:lpstr>PowerPoint プレゼンテーション</vt:lpstr>
      <vt:lpstr>電気通信系学科の就職先</vt:lpstr>
      <vt:lpstr>情報系学科の就職先</vt:lpstr>
      <vt:lpstr>情報系学科の就職先</vt:lpstr>
      <vt:lpstr>化学生命系学科の就職先</vt:lpstr>
      <vt:lpstr>岡山大学工学部を体験しよう</vt:lpstr>
      <vt:lpstr>参考資料</vt:lpstr>
      <vt:lpstr>工学部卒業生の就職先</vt:lpstr>
      <vt:lpstr>進路構成</vt:lpstr>
      <vt:lpstr>柔軟性のある専門分野の選択</vt:lpstr>
      <vt:lpstr>教育課程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免許・資格</vt:lpstr>
      <vt:lpstr>改組前と現在の学科・コースの対応</vt:lpstr>
      <vt:lpstr>学科再編の目的</vt:lpstr>
      <vt:lpstr>工学部　入試について</vt:lpstr>
      <vt:lpstr>H21年度卒業生満足度調査（工学部）</vt:lpstr>
    </vt:vector>
  </TitlesOfParts>
  <Company>アイディーエイ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株式会社 アイディーエイ</dc:creator>
  <cp:lastModifiedBy>Nobuyuki Kawahara</cp:lastModifiedBy>
  <cp:revision>48</cp:revision>
  <dcterms:created xsi:type="dcterms:W3CDTF">2010-05-24T05:28:08Z</dcterms:created>
  <dcterms:modified xsi:type="dcterms:W3CDTF">2012-06-23T04:13:19Z</dcterms:modified>
</cp:coreProperties>
</file>