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375" r:id="rId2"/>
    <p:sldId id="376" r:id="rId3"/>
    <p:sldId id="377" r:id="rId4"/>
    <p:sldId id="327" r:id="rId5"/>
    <p:sldId id="328" r:id="rId6"/>
    <p:sldId id="329" r:id="rId7"/>
    <p:sldId id="330" r:id="rId8"/>
    <p:sldId id="331" r:id="rId9"/>
    <p:sldId id="332" r:id="rId10"/>
    <p:sldId id="333" r:id="rId11"/>
    <p:sldId id="335" r:id="rId12"/>
    <p:sldId id="373" r:id="rId13"/>
    <p:sldId id="336" r:id="rId14"/>
    <p:sldId id="337" r:id="rId15"/>
    <p:sldId id="338" r:id="rId16"/>
    <p:sldId id="339" r:id="rId17"/>
    <p:sldId id="340" r:id="rId18"/>
    <p:sldId id="341" r:id="rId19"/>
    <p:sldId id="378" r:id="rId20"/>
    <p:sldId id="379" r:id="rId21"/>
    <p:sldId id="344" r:id="rId22"/>
    <p:sldId id="348" r:id="rId23"/>
    <p:sldId id="349" r:id="rId24"/>
    <p:sldId id="350" r:id="rId25"/>
    <p:sldId id="351" r:id="rId26"/>
    <p:sldId id="352" r:id="rId27"/>
    <p:sldId id="353" r:id="rId28"/>
    <p:sldId id="354" r:id="rId29"/>
    <p:sldId id="355" r:id="rId30"/>
    <p:sldId id="356" r:id="rId31"/>
    <p:sldId id="357" r:id="rId32"/>
    <p:sldId id="358" r:id="rId33"/>
    <p:sldId id="359" r:id="rId34"/>
    <p:sldId id="360" r:id="rId35"/>
    <p:sldId id="361" r:id="rId36"/>
    <p:sldId id="362" r:id="rId37"/>
    <p:sldId id="363" r:id="rId38"/>
    <p:sldId id="364" r:id="rId39"/>
    <p:sldId id="365" r:id="rId40"/>
    <p:sldId id="366" r:id="rId41"/>
    <p:sldId id="367" r:id="rId42"/>
    <p:sldId id="368" r:id="rId43"/>
    <p:sldId id="369" r:id="rId44"/>
    <p:sldId id="370" r:id="rId45"/>
    <p:sldId id="371" r:id="rId46"/>
    <p:sldId id="372" r:id="rId47"/>
  </p:sldIdLst>
  <p:sldSz cx="9144000" cy="6858000" type="screen4x3"/>
  <p:notesSz cx="6807200" cy="9939338"/>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11"/>
    <a:srgbClr val="CBCBCB"/>
    <a:srgbClr val="C5C5C5"/>
    <a:srgbClr val="92D050"/>
    <a:srgbClr val="31859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6" autoAdjust="0"/>
    <p:restoredTop sz="99874" autoAdjust="0"/>
  </p:normalViewPr>
  <p:slideViewPr>
    <p:cSldViewPr snapToGrid="0">
      <p:cViewPr varScale="1">
        <p:scale>
          <a:sx n="116" d="100"/>
          <a:sy n="116" d="100"/>
        </p:scale>
        <p:origin x="60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ja-JP" altLang="en-US" dirty="0" smtClean="0">
                <a:solidFill>
                  <a:schemeClr val="tx1"/>
                </a:solidFill>
              </a:rPr>
              <a:t>学部就職状況（平成２８年度）</a:t>
            </a:r>
            <a:endParaRPr lang="en-US" altLang="ja-JP" dirty="0">
              <a:solidFill>
                <a:schemeClr val="tx1"/>
              </a:solidFill>
            </a:endParaRPr>
          </a:p>
        </c:rich>
      </c:tx>
      <c:layout>
        <c:manualLayout>
          <c:xMode val="edge"/>
          <c:yMode val="edge"/>
          <c:x val="0.27119025321171658"/>
          <c:y val="3.136656724041140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列1</c:v>
                </c:pt>
              </c:strCache>
            </c:strRef>
          </c:tx>
          <c:spPr>
            <a:solidFill>
              <a:schemeClr val="bg1">
                <a:lumMod val="50000"/>
              </a:schemeClr>
            </a:solidFill>
            <a:ln>
              <a:noFill/>
            </a:ln>
            <a:effectLst/>
          </c:spPr>
          <c:invertIfNegative val="0"/>
          <c:dPt>
            <c:idx val="6"/>
            <c:invertIfNegative val="0"/>
            <c:bubble3D val="0"/>
            <c:spPr>
              <a:solidFill>
                <a:schemeClr val="accent6">
                  <a:lumMod val="75000"/>
                </a:schemeClr>
              </a:solidFill>
              <a:ln>
                <a:noFill/>
              </a:ln>
              <a:effectLst/>
            </c:spPr>
          </c:dPt>
          <c:dLbls>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ja-JP"/>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文学部</c:v>
                </c:pt>
                <c:pt idx="1">
                  <c:v>教育学部</c:v>
                </c:pt>
                <c:pt idx="2">
                  <c:v>法学部</c:v>
                </c:pt>
                <c:pt idx="3">
                  <c:v>経済学部</c:v>
                </c:pt>
                <c:pt idx="4">
                  <c:v>理学部</c:v>
                </c:pt>
                <c:pt idx="5">
                  <c:v>医学部保健学科</c:v>
                </c:pt>
                <c:pt idx="6">
                  <c:v>工学部</c:v>
                </c:pt>
                <c:pt idx="7">
                  <c:v>環境理工学部</c:v>
                </c:pt>
                <c:pt idx="8">
                  <c:v>農学部</c:v>
                </c:pt>
              </c:strCache>
            </c:strRef>
          </c:cat>
          <c:val>
            <c:numRef>
              <c:f>Sheet1!$B$2:$B$10</c:f>
              <c:numCache>
                <c:formatCode>0.0%</c:formatCode>
                <c:ptCount val="9"/>
                <c:pt idx="0">
                  <c:v>0.93300000000000005</c:v>
                </c:pt>
                <c:pt idx="1">
                  <c:v>0.95399999999999996</c:v>
                </c:pt>
                <c:pt idx="2">
                  <c:v>0.93799999999999994</c:v>
                </c:pt>
                <c:pt idx="3">
                  <c:v>0.93799999999999994</c:v>
                </c:pt>
                <c:pt idx="4">
                  <c:v>0.86499999999999999</c:v>
                </c:pt>
                <c:pt idx="5">
                  <c:v>0.98699999999999999</c:v>
                </c:pt>
                <c:pt idx="6">
                  <c:v>0.98</c:v>
                </c:pt>
                <c:pt idx="7">
                  <c:v>0.98599999999999999</c:v>
                </c:pt>
                <c:pt idx="8">
                  <c:v>0.96699999999999997</c:v>
                </c:pt>
              </c:numCache>
            </c:numRef>
          </c:val>
        </c:ser>
        <c:dLbls>
          <c:dLblPos val="outEnd"/>
          <c:showLegendKey val="0"/>
          <c:showVal val="1"/>
          <c:showCatName val="0"/>
          <c:showSerName val="0"/>
          <c:showPercent val="0"/>
          <c:showBubbleSize val="0"/>
        </c:dLbls>
        <c:gapWidth val="219"/>
        <c:overlap val="-27"/>
        <c:axId val="191305688"/>
        <c:axId val="191306080"/>
      </c:barChart>
      <c:catAx>
        <c:axId val="191305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1197" b="0" i="0" u="none" strike="noStrike" kern="1200" baseline="0">
                <a:solidFill>
                  <a:schemeClr val="tx1"/>
                </a:solidFill>
                <a:latin typeface="+mn-lt"/>
                <a:ea typeface="+mn-ea"/>
                <a:cs typeface="+mn-cs"/>
              </a:defRPr>
            </a:pPr>
            <a:endParaRPr lang="ja-JP"/>
          </a:p>
        </c:txPr>
        <c:crossAx val="191306080"/>
        <c:crosses val="autoZero"/>
        <c:auto val="1"/>
        <c:lblAlgn val="ctr"/>
        <c:lblOffset val="100"/>
        <c:noMultiLvlLbl val="0"/>
      </c:catAx>
      <c:valAx>
        <c:axId val="19130608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91305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ja-JP" altLang="en-US" dirty="0"/>
              <a:t>地域別　</a:t>
            </a:r>
            <a:endParaRPr lang="en-US" altLang="ja-JP" dirty="0" smtClean="0"/>
          </a:p>
          <a:p>
            <a:pPr>
              <a:defRPr/>
            </a:pPr>
            <a:r>
              <a:rPr lang="en-US" altLang="ja-JP" dirty="0" smtClean="0"/>
              <a:t>146</a:t>
            </a:r>
            <a:r>
              <a:rPr lang="ja-JP" altLang="en-US" dirty="0" smtClean="0"/>
              <a:t>人</a:t>
            </a:r>
            <a:endParaRPr lang="ja-JP" altLang="en-US" dirty="0"/>
          </a:p>
        </c:rich>
      </c:tx>
      <c:layout>
        <c:manualLayout>
          <c:xMode val="edge"/>
          <c:yMode val="edge"/>
          <c:x val="0.40565097783446358"/>
          <c:y val="0.48974188898983007"/>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ja-JP"/>
        </a:p>
      </c:txPr>
    </c:title>
    <c:autoTitleDeleted val="0"/>
    <c:plotArea>
      <c:layout>
        <c:manualLayout>
          <c:layoutTarget val="inner"/>
          <c:xMode val="edge"/>
          <c:yMode val="edge"/>
          <c:x val="0.11675981564586999"/>
          <c:y val="0.22393756113479782"/>
          <c:w val="0.75450602441445314"/>
          <c:h val="0.68007432631683606"/>
        </c:manualLayout>
      </c:layout>
      <c:doughnutChart>
        <c:varyColors val="1"/>
        <c:ser>
          <c:idx val="0"/>
          <c:order val="0"/>
          <c:tx>
            <c:strRef>
              <c:f>Sheet1!$B$1</c:f>
              <c:strCache>
                <c:ptCount val="1"/>
                <c:pt idx="0">
                  <c:v>地域別　146名</c:v>
                </c:pt>
              </c:strCache>
            </c:strRef>
          </c:tx>
          <c:spPr>
            <a:ln>
              <a:solidFill>
                <a:schemeClr val="bg1"/>
              </a:solidFill>
            </a:ln>
          </c:spPr>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bg1"/>
                </a:solidFill>
                <a:round/>
              </a:ln>
              <a:effectLst/>
            </c:spPr>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bg1"/>
                </a:solidFill>
                <a:round/>
              </a:ln>
              <a:effectLst/>
            </c:spPr>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bg1"/>
                </a:solidFill>
                <a:round/>
              </a:ln>
              <a:effectLst/>
            </c:spPr>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dPt>
          <c:dPt>
            <c:idx val="4"/>
            <c:bubble3D val="0"/>
            <c:spPr>
              <a:solidFill>
                <a:srgbClr val="CC99FF"/>
              </a:solidFill>
              <a:ln w="9525" cap="flat" cmpd="sng" algn="ctr">
                <a:solidFill>
                  <a:schemeClr val="bg1"/>
                </a:solidFill>
                <a:round/>
              </a:ln>
              <a:effectLst/>
            </c:spPr>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bg1"/>
                </a:solidFill>
                <a:round/>
              </a:ln>
              <a:effectLst/>
            </c:spPr>
          </c:dPt>
          <c:dPt>
            <c:idx val="6"/>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bg1"/>
                </a:solidFill>
                <a:round/>
              </a:ln>
              <a:effectLst/>
            </c:spPr>
          </c:dPt>
          <c:dLbls>
            <c:dLbl>
              <c:idx val="0"/>
              <c:layout>
                <c:manualLayout>
                  <c:x val="-1.5258855585831142E-2"/>
                  <c:y val="0"/>
                </c:manualLayout>
              </c:layout>
              <c:tx>
                <c:rich>
                  <a:bodyPr/>
                  <a:lstStyle/>
                  <a:p>
                    <a:fld id="{48341845-5F1E-4764-8E2E-BE0408FB5443}" type="CATEGORYNAME">
                      <a:rPr lang="ja-JP" altLang="en-US" smtClean="0"/>
                      <a:pPr/>
                      <a:t>[分類名]</a:t>
                    </a:fld>
                    <a:endParaRPr lang="ja-JP" altLang="en-US" baseline="0" dirty="0" smtClean="0"/>
                  </a:p>
                  <a:p>
                    <a:fld id="{3D0E69E6-009F-47D7-A2CE-47E2692A5561}" type="PERCENTAGE">
                      <a:rPr lang="en-US" altLang="ja-JP" baseline="0" smtClean="0"/>
                      <a:pPr/>
                      <a:t>[パーセンテージ]</a:t>
                    </a:fld>
                    <a:r>
                      <a:rPr lang="ja-JP" altLang="en-US" baseline="0" dirty="0" smtClean="0"/>
                      <a:t> </a:t>
                    </a:r>
                    <a:r>
                      <a:rPr lang="en-US" altLang="ja-JP" baseline="0" dirty="0" smtClean="0"/>
                      <a:t>(44</a:t>
                    </a:r>
                    <a:r>
                      <a:rPr lang="ja-JP" altLang="en-US" baseline="0" dirty="0" smtClean="0"/>
                      <a:t>人</a:t>
                    </a:r>
                    <a:r>
                      <a:rPr lang="en-US" altLang="ja-JP" baseline="0" dirty="0" smtClean="0"/>
                      <a:t>)</a:t>
                    </a:r>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1"/>
              <c:layout/>
              <c:tx>
                <c:rich>
                  <a:bodyPr/>
                  <a:lstStyle/>
                  <a:p>
                    <a:r>
                      <a:rPr lang="ja-JP" altLang="en-US" dirty="0" smtClean="0"/>
                      <a:t>　</a:t>
                    </a:r>
                    <a:fld id="{8AC4B54E-9397-48AE-93EF-942EE0AC58F5}" type="CATEGORYNAME">
                      <a:rPr lang="ja-JP" altLang="en-US" smtClean="0"/>
                      <a:pPr/>
                      <a:t>[分類名]</a:t>
                    </a:fld>
                    <a:endParaRPr lang="en-US" altLang="ja-JP" baseline="0" dirty="0" smtClean="0"/>
                  </a:p>
                  <a:p>
                    <a:fld id="{B7491A22-9507-47A1-936C-8E2DB7D1598C}" type="PERCENTAGE">
                      <a:rPr lang="en-US" altLang="ja-JP" baseline="0" smtClean="0"/>
                      <a:pPr/>
                      <a:t>[パーセンテージ]</a:t>
                    </a:fld>
                    <a:r>
                      <a:rPr lang="en-US" altLang="ja-JP" baseline="0" dirty="0" smtClean="0"/>
                      <a:t> (37</a:t>
                    </a:r>
                    <a:r>
                      <a:rPr lang="ja-JP" altLang="en-US" baseline="0" dirty="0" smtClean="0"/>
                      <a:t>人</a:t>
                    </a:r>
                    <a:r>
                      <a:rPr lang="en-US" altLang="ja-JP" baseline="0" dirty="0" smtClean="0"/>
                      <a:t>)</a:t>
                    </a:r>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2"/>
              <c:layout/>
              <c:tx>
                <c:rich>
                  <a:bodyPr/>
                  <a:lstStyle/>
                  <a:p>
                    <a:fld id="{93CD436F-14FF-4A7F-83D9-20243A79F1B4}" type="CATEGORYNAME">
                      <a:rPr lang="zh-TW" altLang="en-US" smtClean="0"/>
                      <a:pPr/>
                      <a:t>[分類名]</a:t>
                    </a:fld>
                    <a:endParaRPr lang="zh-TW" altLang="en-US" baseline="0" dirty="0" smtClean="0"/>
                  </a:p>
                  <a:p>
                    <a:fld id="{AF1E9804-506F-480F-9783-030E09FEDBE6}" type="VALUE">
                      <a:rPr lang="en-US" altLang="zh-TW" baseline="0" smtClean="0"/>
                      <a:pPr/>
                      <a:t>[値]</a:t>
                    </a:fld>
                    <a:r>
                      <a:rPr lang="zh-TW" altLang="en-US" baseline="0" dirty="0" smtClean="0"/>
                      <a:t> </a:t>
                    </a:r>
                    <a:r>
                      <a:rPr lang="en-US" altLang="zh-TW" baseline="0" dirty="0" smtClean="0"/>
                      <a:t>(35</a:t>
                    </a:r>
                    <a:r>
                      <a:rPr lang="zh-TW" altLang="en-US" baseline="0" dirty="0" smtClean="0"/>
                      <a:t>人</a:t>
                    </a:r>
                    <a:r>
                      <a:rPr lang="en-US" altLang="zh-TW" baseline="0" dirty="0" smtClean="0"/>
                      <a:t>)</a:t>
                    </a:r>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3"/>
              <c:layout>
                <c:manualLayout>
                  <c:x val="-6.2312624646816833E-2"/>
                  <c:y val="-2.1885089100648215E-2"/>
                </c:manualLayout>
              </c:layout>
              <c:tx>
                <c:rich>
                  <a:bodyPr/>
                  <a:lstStyle/>
                  <a:p>
                    <a:fld id="{54CF8AFC-6DE5-499C-88B1-26A2DF8B14C5}" type="CATEGORYNAME">
                      <a:rPr lang="ja-JP" altLang="en-US" smtClean="0"/>
                      <a:pPr/>
                      <a:t>[分類名]</a:t>
                    </a:fld>
                    <a:fld id="{28C731ED-7F75-4697-B71A-77F1E8390BBD}" type="VALUE">
                      <a:rPr lang="en-US" altLang="ja-JP" baseline="0" smtClean="0"/>
                      <a:pPr/>
                      <a:t>[値]</a:t>
                    </a:fld>
                    <a:r>
                      <a:rPr lang="ja-JP" altLang="en-US" baseline="0" dirty="0" smtClean="0"/>
                      <a:t> </a:t>
                    </a:r>
                    <a:r>
                      <a:rPr lang="en-US" altLang="ja-JP" baseline="0" dirty="0" smtClean="0"/>
                      <a:t>(14</a:t>
                    </a:r>
                    <a:r>
                      <a:rPr lang="ja-JP" altLang="en-US" baseline="0" dirty="0" smtClean="0"/>
                      <a:t>人</a:t>
                    </a:r>
                    <a:r>
                      <a:rPr lang="en-US" altLang="ja-JP" baseline="0" dirty="0" smtClean="0"/>
                      <a:t>)</a:t>
                    </a:r>
                  </a:p>
                </c:rich>
              </c:tx>
              <c:showLegendKey val="0"/>
              <c:showVal val="1"/>
              <c:showCatName val="1"/>
              <c:showSerName val="0"/>
              <c:showPercent val="1"/>
              <c:showBubbleSize val="0"/>
              <c:extLst>
                <c:ext xmlns:c15="http://schemas.microsoft.com/office/drawing/2012/chart" uri="{CE6537A1-D6FC-4f65-9D91-7224C49458BB}">
                  <c15:layout>
                    <c:manualLayout>
                      <c:w val="0.29595517912017166"/>
                      <c:h val="0.13404741893238992"/>
                    </c:manualLayout>
                  </c15:layout>
                  <c15:dlblFieldTable/>
                  <c15:showDataLabelsRange val="0"/>
                </c:ext>
              </c:extLst>
            </c:dLbl>
            <c:dLbl>
              <c:idx val="4"/>
              <c:layout>
                <c:manualLayout>
                  <c:x val="-3.944926643263727E-2"/>
                  <c:y val="-6.4700693378023227E-2"/>
                </c:manualLayout>
              </c:layout>
              <c:tx>
                <c:rich>
                  <a:bodyPr/>
                  <a:lstStyle/>
                  <a:p>
                    <a:fld id="{F82E3795-C7FF-45CE-85AA-044D8951EF7D}" type="CATEGORYNAME">
                      <a:rPr lang="zh-CN" altLang="en-US" smtClean="0"/>
                      <a:pPr/>
                      <a:t>[分類名]</a:t>
                    </a:fld>
                    <a:endParaRPr lang="zh-CN" altLang="en-US" baseline="0" dirty="0" smtClean="0"/>
                  </a:p>
                  <a:p>
                    <a:r>
                      <a:rPr lang="zh-CN" altLang="en-US" baseline="0" dirty="0" smtClean="0"/>
                      <a:t> </a:t>
                    </a:r>
                    <a:fld id="{F4C7CC40-1C7F-4860-B562-365B70B40774}" type="VALUE">
                      <a:rPr lang="en-US" altLang="zh-CN" baseline="0" smtClean="0"/>
                      <a:pPr/>
                      <a:t>[値]</a:t>
                    </a:fld>
                    <a:r>
                      <a:rPr lang="zh-CN" altLang="en-US" baseline="0" dirty="0" smtClean="0"/>
                      <a:t> </a:t>
                    </a:r>
                    <a:r>
                      <a:rPr lang="en-US" altLang="zh-CN" baseline="0" dirty="0" smtClean="0"/>
                      <a:t>(10</a:t>
                    </a:r>
                    <a:r>
                      <a:rPr lang="zh-CN" altLang="en-US" baseline="0" dirty="0" smtClean="0"/>
                      <a:t>人</a:t>
                    </a:r>
                    <a:r>
                      <a:rPr lang="en-US" altLang="zh-CN" baseline="0" dirty="0" smtClean="0"/>
                      <a:t>)</a:t>
                    </a:r>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5"/>
              <c:layout>
                <c:manualLayout>
                  <c:x val="-0.20381087218368221"/>
                  <c:y val="-0.20312226297392033"/>
                </c:manualLayout>
              </c:layout>
              <c:tx>
                <c:rich>
                  <a:bodyPr/>
                  <a:lstStyle/>
                  <a:p>
                    <a:fld id="{9DA02B3B-B6A1-4186-9EC4-16223E0A7185}" type="CATEGORYNAME">
                      <a:rPr lang="ja-JP" altLang="en-US" smtClean="0"/>
                      <a:pPr/>
                      <a:t>[分類名]</a:t>
                    </a:fld>
                    <a:endParaRPr lang="ja-JP" altLang="en-US" baseline="0" dirty="0" smtClean="0"/>
                  </a:p>
                  <a:p>
                    <a:fld id="{46A45621-C8AC-4399-8642-264EA990247F}" type="VALUE">
                      <a:rPr lang="en-US" altLang="ja-JP" baseline="0" smtClean="0"/>
                      <a:pPr/>
                      <a:t>[値]</a:t>
                    </a:fld>
                    <a:r>
                      <a:rPr lang="ja-JP" altLang="en-US" baseline="0" dirty="0" smtClean="0"/>
                      <a:t> </a:t>
                    </a:r>
                    <a:r>
                      <a:rPr lang="en-US" altLang="ja-JP" baseline="0" dirty="0" smtClean="0"/>
                      <a:t>(1</a:t>
                    </a:r>
                    <a:r>
                      <a:rPr lang="ja-JP" altLang="en-US" baseline="0" dirty="0" smtClean="0"/>
                      <a:t>人</a:t>
                    </a:r>
                    <a:r>
                      <a:rPr lang="en-US" altLang="ja-JP" baseline="0" dirty="0" smtClean="0"/>
                      <a:t>)</a:t>
                    </a:r>
                  </a:p>
                  <a:p>
                    <a:endParaRPr lang="ja-JP" altLang="en-US"/>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6"/>
              <c:layout>
                <c:manualLayout>
                  <c:x val="0.13096462925038749"/>
                  <c:y val="-0.22092491605695702"/>
                </c:manualLayout>
              </c:layout>
              <c:tx>
                <c:rich>
                  <a:bodyPr/>
                  <a:lstStyle/>
                  <a:p>
                    <a:r>
                      <a:rPr lang="ja-JP" altLang="en-US" baseline="0" dirty="0" smtClean="0"/>
                      <a:t>その他</a:t>
                    </a:r>
                  </a:p>
                  <a:p>
                    <a:fld id="{8D37FE05-29AD-4DD4-BEDE-D7DC48194723}" type="VALUE">
                      <a:rPr lang="en-US" altLang="ja-JP" baseline="0" smtClean="0"/>
                      <a:pPr/>
                      <a:t>[値]</a:t>
                    </a:fld>
                    <a:r>
                      <a:rPr lang="en-US" altLang="ja-JP" baseline="0" dirty="0" smtClean="0"/>
                      <a:t> </a:t>
                    </a:r>
                    <a:r>
                      <a:rPr lang="en-US" altLang="ja-JP" baseline="0" dirty="0" smtClean="0"/>
                      <a:t>(5</a:t>
                    </a:r>
                    <a:r>
                      <a:rPr lang="ja-JP" altLang="en-US" baseline="0" dirty="0" smtClean="0"/>
                      <a:t>人</a:t>
                    </a:r>
                    <a:r>
                      <a:rPr lang="en-US" altLang="ja-JP" baseline="0" dirty="0" smtClean="0"/>
                      <a:t>)</a:t>
                    </a:r>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showLeaderLines val="1"/>
            <c:leaderLines>
              <c:spPr>
                <a:ln w="9525">
                  <a:solidFill>
                    <a:schemeClr val="tx1">
                      <a:lumMod val="50000"/>
                      <a:lumOff val="50000"/>
                    </a:schemeClr>
                  </a:solidFill>
                </a:ln>
                <a:effectLst/>
              </c:spPr>
            </c:leaderLines>
            <c:extLst>
              <c:ext xmlns:c15="http://schemas.microsoft.com/office/drawing/2012/chart" uri="{CE6537A1-D6FC-4f65-9D91-7224C49458BB}"/>
            </c:extLst>
          </c:dLbls>
          <c:cat>
            <c:strRef>
              <c:f>Sheet1!$A$2:$A$8</c:f>
              <c:strCache>
                <c:ptCount val="7"/>
                <c:pt idx="0">
                  <c:v>関東・東海 </c:v>
                </c:pt>
                <c:pt idx="1">
                  <c:v>近畿</c:v>
                </c:pt>
                <c:pt idx="2">
                  <c:v>岡山</c:v>
                </c:pt>
                <c:pt idx="3">
                  <c:v>中国（岡山以外）</c:v>
                </c:pt>
                <c:pt idx="4">
                  <c:v>四国</c:v>
                </c:pt>
                <c:pt idx="5">
                  <c:v>九州</c:v>
                </c:pt>
                <c:pt idx="6">
                  <c:v>その他</c:v>
                </c:pt>
              </c:strCache>
            </c:strRef>
          </c:cat>
          <c:val>
            <c:numRef>
              <c:f>Sheet1!$B$2:$B$8</c:f>
              <c:numCache>
                <c:formatCode>0%</c:formatCode>
                <c:ptCount val="7"/>
                <c:pt idx="0">
                  <c:v>0.3</c:v>
                </c:pt>
                <c:pt idx="1">
                  <c:v>0.25</c:v>
                </c:pt>
                <c:pt idx="2">
                  <c:v>0.24</c:v>
                </c:pt>
                <c:pt idx="3">
                  <c:v>0.1</c:v>
                </c:pt>
                <c:pt idx="4">
                  <c:v>7.0000000000000007E-2</c:v>
                </c:pt>
                <c:pt idx="5">
                  <c:v>0.01</c:v>
                </c:pt>
                <c:pt idx="6">
                  <c:v>0.03</c:v>
                </c:pt>
              </c:numCache>
            </c:numRef>
          </c:val>
        </c:ser>
        <c:dLbls>
          <c:showLegendKey val="0"/>
          <c:showVal val="1"/>
          <c:showCatName val="0"/>
          <c:showSerName val="0"/>
          <c:showPercent val="0"/>
          <c:showBubbleSize val="0"/>
          <c:showLeaderLines val="1"/>
        </c:dLbls>
        <c:firstSliceAng val="0"/>
        <c:holeSize val="38"/>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ja-JP" altLang="en-US" dirty="0" smtClean="0"/>
              <a:t>業種別</a:t>
            </a:r>
            <a:r>
              <a:rPr lang="ja-JP" altLang="en-US" dirty="0"/>
              <a:t>　</a:t>
            </a:r>
            <a:endParaRPr lang="en-US" altLang="ja-JP" dirty="0" smtClean="0"/>
          </a:p>
          <a:p>
            <a:pPr>
              <a:defRPr/>
            </a:pPr>
            <a:r>
              <a:rPr lang="en-US" altLang="ja-JP" dirty="0" smtClean="0"/>
              <a:t>146</a:t>
            </a:r>
            <a:r>
              <a:rPr lang="ja-JP" altLang="en-US" dirty="0" smtClean="0"/>
              <a:t>人</a:t>
            </a:r>
            <a:endParaRPr lang="ja-JP" altLang="en-US" dirty="0"/>
          </a:p>
        </c:rich>
      </c:tx>
      <c:layout>
        <c:manualLayout>
          <c:xMode val="edge"/>
          <c:yMode val="edge"/>
          <c:x val="0.41976150249217853"/>
          <c:y val="0.5030662474010944"/>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ja-JP"/>
        </a:p>
      </c:txPr>
    </c:title>
    <c:autoTitleDeleted val="0"/>
    <c:plotArea>
      <c:layout/>
      <c:doughnutChart>
        <c:varyColors val="1"/>
        <c:ser>
          <c:idx val="0"/>
          <c:order val="0"/>
          <c:tx>
            <c:strRef>
              <c:f>Sheet1!$B$1</c:f>
              <c:strCache>
                <c:ptCount val="1"/>
                <c:pt idx="0">
                  <c:v>業種別　146名</c:v>
                </c:pt>
              </c:strCache>
            </c:strRef>
          </c:tx>
          <c:spPr>
            <a:ln>
              <a:solidFill>
                <a:schemeClr val="bg1"/>
              </a:solidFill>
            </a:ln>
          </c:spPr>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bg1"/>
                </a:solidFill>
                <a:round/>
              </a:ln>
              <a:effectLst/>
            </c:spPr>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bg1"/>
                </a:solidFill>
                <a:round/>
              </a:ln>
              <a:effectLst/>
            </c:spPr>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bg1"/>
                </a:solidFill>
                <a:round/>
              </a:ln>
              <a:effectLst/>
            </c:spPr>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bg1"/>
                </a:solidFill>
                <a:round/>
              </a:ln>
              <a:effectLst/>
            </c:spPr>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bg1"/>
                </a:solidFill>
                <a:round/>
              </a:ln>
              <a:effectLst/>
            </c:spPr>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bg1"/>
                </a:solidFill>
                <a:round/>
              </a:ln>
              <a:effectLst/>
            </c:spPr>
          </c:dPt>
          <c:dPt>
            <c:idx val="6"/>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bg1"/>
                </a:solidFill>
                <a:round/>
              </a:ln>
              <a:effectLst/>
            </c:spPr>
          </c:dPt>
          <c:dPt>
            <c:idx val="7"/>
            <c:bubble3D val="0"/>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bg1"/>
                </a:solidFill>
                <a:round/>
              </a:ln>
              <a:effectLst/>
            </c:spPr>
          </c:dPt>
          <c:dPt>
            <c:idx val="8"/>
            <c:bubble3D val="0"/>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solidFill>
                  <a:schemeClr val="bg1"/>
                </a:solidFill>
                <a:round/>
              </a:ln>
              <a:effectLst/>
            </c:spPr>
          </c:dPt>
          <c:dPt>
            <c:idx val="9"/>
            <c:bubble3D val="0"/>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w="9525" cap="flat" cmpd="sng" algn="ctr">
                <a:solidFill>
                  <a:schemeClr val="bg1"/>
                </a:solidFill>
                <a:round/>
              </a:ln>
              <a:effectLst/>
            </c:spPr>
          </c:dPt>
          <c:dPt>
            <c:idx val="10"/>
            <c:bubble3D val="0"/>
            <c:spPr>
              <a:gradFill rotWithShape="1">
                <a:gsLst>
                  <a:gs pos="0">
                    <a:schemeClr val="accent5">
                      <a:lumMod val="60000"/>
                      <a:lumMod val="110000"/>
                      <a:satMod val="105000"/>
                      <a:tint val="67000"/>
                    </a:schemeClr>
                  </a:gs>
                  <a:gs pos="50000">
                    <a:schemeClr val="accent5">
                      <a:lumMod val="60000"/>
                      <a:lumMod val="105000"/>
                      <a:satMod val="103000"/>
                      <a:tint val="73000"/>
                    </a:schemeClr>
                  </a:gs>
                  <a:gs pos="100000">
                    <a:schemeClr val="accent5">
                      <a:lumMod val="60000"/>
                      <a:lumMod val="105000"/>
                      <a:satMod val="109000"/>
                      <a:tint val="81000"/>
                    </a:schemeClr>
                  </a:gs>
                </a:gsLst>
                <a:lin ang="5400000" scaled="0"/>
              </a:gradFill>
              <a:ln w="9525" cap="flat" cmpd="sng" algn="ctr">
                <a:solidFill>
                  <a:schemeClr val="bg1"/>
                </a:solidFill>
                <a:round/>
              </a:ln>
              <a:effectLst/>
            </c:spPr>
          </c:dPt>
          <c:dPt>
            <c:idx val="11"/>
            <c:bubble3D val="0"/>
            <c:spPr>
              <a:gradFill rotWithShape="1">
                <a:gsLst>
                  <a:gs pos="0">
                    <a:schemeClr val="accent6">
                      <a:lumMod val="60000"/>
                      <a:lumMod val="110000"/>
                      <a:satMod val="105000"/>
                      <a:tint val="67000"/>
                    </a:schemeClr>
                  </a:gs>
                  <a:gs pos="50000">
                    <a:schemeClr val="accent6">
                      <a:lumMod val="60000"/>
                      <a:lumMod val="105000"/>
                      <a:satMod val="103000"/>
                      <a:tint val="73000"/>
                    </a:schemeClr>
                  </a:gs>
                  <a:gs pos="100000">
                    <a:schemeClr val="accent6">
                      <a:lumMod val="60000"/>
                      <a:lumMod val="105000"/>
                      <a:satMod val="109000"/>
                      <a:tint val="81000"/>
                    </a:schemeClr>
                  </a:gs>
                </a:gsLst>
                <a:lin ang="5400000" scaled="0"/>
              </a:gradFill>
              <a:ln w="9525" cap="flat" cmpd="sng" algn="ctr">
                <a:solidFill>
                  <a:schemeClr val="bg1"/>
                </a:solidFill>
                <a:round/>
              </a:ln>
              <a:effectLst/>
            </c:spPr>
          </c:dPt>
          <c:dPt>
            <c:idx val="12"/>
            <c:bubble3D val="0"/>
            <c:spPr>
              <a:gradFill rotWithShape="1">
                <a:gsLst>
                  <a:gs pos="0">
                    <a:schemeClr val="accent1">
                      <a:lumMod val="80000"/>
                      <a:lumOff val="20000"/>
                      <a:lumMod val="110000"/>
                      <a:satMod val="105000"/>
                      <a:tint val="67000"/>
                    </a:schemeClr>
                  </a:gs>
                  <a:gs pos="50000">
                    <a:schemeClr val="accent1">
                      <a:lumMod val="80000"/>
                      <a:lumOff val="20000"/>
                      <a:lumMod val="105000"/>
                      <a:satMod val="103000"/>
                      <a:tint val="73000"/>
                    </a:schemeClr>
                  </a:gs>
                  <a:gs pos="100000">
                    <a:schemeClr val="accent1">
                      <a:lumMod val="80000"/>
                      <a:lumOff val="20000"/>
                      <a:lumMod val="105000"/>
                      <a:satMod val="109000"/>
                      <a:tint val="81000"/>
                    </a:schemeClr>
                  </a:gs>
                </a:gsLst>
                <a:lin ang="5400000" scaled="0"/>
              </a:gradFill>
              <a:ln w="9525" cap="flat" cmpd="sng" algn="ctr">
                <a:solidFill>
                  <a:schemeClr val="bg1"/>
                </a:solidFill>
                <a:round/>
              </a:ln>
              <a:effectLst/>
            </c:spPr>
          </c:dPt>
          <c:dPt>
            <c:idx val="13"/>
            <c:bubble3D val="0"/>
            <c:spPr>
              <a:gradFill rotWithShape="1">
                <a:gsLst>
                  <a:gs pos="0">
                    <a:schemeClr val="accent2">
                      <a:lumMod val="80000"/>
                      <a:lumOff val="20000"/>
                      <a:lumMod val="110000"/>
                      <a:satMod val="105000"/>
                      <a:tint val="67000"/>
                    </a:schemeClr>
                  </a:gs>
                  <a:gs pos="50000">
                    <a:schemeClr val="accent2">
                      <a:lumMod val="80000"/>
                      <a:lumOff val="20000"/>
                      <a:lumMod val="105000"/>
                      <a:satMod val="103000"/>
                      <a:tint val="73000"/>
                    </a:schemeClr>
                  </a:gs>
                  <a:gs pos="100000">
                    <a:schemeClr val="accent2">
                      <a:lumMod val="80000"/>
                      <a:lumOff val="20000"/>
                      <a:lumMod val="105000"/>
                      <a:satMod val="109000"/>
                      <a:tint val="81000"/>
                    </a:schemeClr>
                  </a:gs>
                </a:gsLst>
                <a:lin ang="5400000" scaled="0"/>
              </a:gradFill>
              <a:ln w="9525" cap="flat" cmpd="sng" algn="ctr">
                <a:solidFill>
                  <a:schemeClr val="bg1"/>
                </a:solidFill>
                <a:round/>
              </a:ln>
              <a:effectLst/>
            </c:spPr>
          </c:dPt>
          <c:dPt>
            <c:idx val="14"/>
            <c:bubble3D val="0"/>
            <c:spPr>
              <a:gradFill rotWithShape="1">
                <a:gsLst>
                  <a:gs pos="0">
                    <a:schemeClr val="accent3">
                      <a:lumMod val="80000"/>
                      <a:lumOff val="20000"/>
                      <a:lumMod val="110000"/>
                      <a:satMod val="105000"/>
                      <a:tint val="67000"/>
                    </a:schemeClr>
                  </a:gs>
                  <a:gs pos="50000">
                    <a:schemeClr val="accent3">
                      <a:lumMod val="80000"/>
                      <a:lumOff val="20000"/>
                      <a:lumMod val="105000"/>
                      <a:satMod val="103000"/>
                      <a:tint val="73000"/>
                    </a:schemeClr>
                  </a:gs>
                  <a:gs pos="100000">
                    <a:schemeClr val="accent3">
                      <a:lumMod val="80000"/>
                      <a:lumOff val="20000"/>
                      <a:lumMod val="105000"/>
                      <a:satMod val="109000"/>
                      <a:tint val="81000"/>
                    </a:schemeClr>
                  </a:gs>
                </a:gsLst>
                <a:lin ang="5400000" scaled="0"/>
              </a:gradFill>
              <a:ln w="9525" cap="flat" cmpd="sng" algn="ctr">
                <a:solidFill>
                  <a:schemeClr val="bg1"/>
                </a:solidFill>
                <a:round/>
              </a:ln>
              <a:effectLst/>
            </c:spPr>
          </c:dPt>
          <c:dPt>
            <c:idx val="15"/>
            <c:bubble3D val="0"/>
            <c:spPr>
              <a:gradFill rotWithShape="1">
                <a:gsLst>
                  <a:gs pos="0">
                    <a:schemeClr val="accent4">
                      <a:lumMod val="80000"/>
                      <a:lumOff val="20000"/>
                      <a:lumMod val="110000"/>
                      <a:satMod val="105000"/>
                      <a:tint val="67000"/>
                    </a:schemeClr>
                  </a:gs>
                  <a:gs pos="50000">
                    <a:schemeClr val="accent4">
                      <a:lumMod val="80000"/>
                      <a:lumOff val="20000"/>
                      <a:lumMod val="105000"/>
                      <a:satMod val="103000"/>
                      <a:tint val="73000"/>
                    </a:schemeClr>
                  </a:gs>
                  <a:gs pos="100000">
                    <a:schemeClr val="accent4">
                      <a:lumMod val="80000"/>
                      <a:lumOff val="20000"/>
                      <a:lumMod val="105000"/>
                      <a:satMod val="109000"/>
                      <a:tint val="81000"/>
                    </a:schemeClr>
                  </a:gs>
                </a:gsLst>
                <a:lin ang="5400000" scaled="0"/>
              </a:gradFill>
              <a:ln w="9525" cap="flat" cmpd="sng" algn="ctr">
                <a:solidFill>
                  <a:schemeClr val="bg1"/>
                </a:solidFill>
                <a:round/>
              </a:ln>
              <a:effectLst/>
            </c:spPr>
          </c:dPt>
          <c:dLbls>
            <c:dLbl>
              <c:idx val="0"/>
              <c:layout>
                <c:manualLayout>
                  <c:x val="-1.5258855585831142E-2"/>
                  <c:y val="0"/>
                </c:manualLayout>
              </c:layout>
              <c:tx>
                <c:rich>
                  <a:bodyPr/>
                  <a:lstStyle/>
                  <a:p>
                    <a:fld id="{48341845-5F1E-4764-8E2E-BE0408FB5443}" type="CATEGORYNAME">
                      <a:rPr lang="ja-JP" altLang="en-US" smtClean="0"/>
                      <a:pPr/>
                      <a:t>[分類名]</a:t>
                    </a:fld>
                    <a:endParaRPr lang="ja-JP" altLang="en-US" baseline="0" dirty="0" smtClean="0"/>
                  </a:p>
                  <a:p>
                    <a:fld id="{3D0E69E6-009F-47D7-A2CE-47E2692A5561}" type="PERCENTAGE">
                      <a:rPr lang="en-US" altLang="ja-JP" baseline="0" smtClean="0"/>
                      <a:pPr/>
                      <a:t>[パーセンテージ]</a:t>
                    </a:fld>
                    <a:r>
                      <a:rPr lang="ja-JP" altLang="en-US" baseline="0" dirty="0" smtClean="0"/>
                      <a:t> </a:t>
                    </a:r>
                    <a:r>
                      <a:rPr lang="en-US" altLang="ja-JP" baseline="0" dirty="0" smtClean="0"/>
                      <a:t>(64</a:t>
                    </a:r>
                    <a:r>
                      <a:rPr lang="ja-JP" altLang="en-US" baseline="0" dirty="0" smtClean="0"/>
                      <a:t>人</a:t>
                    </a:r>
                    <a:r>
                      <a:rPr lang="en-US" altLang="ja-JP" baseline="0" dirty="0" smtClean="0"/>
                      <a:t>)</a:t>
                    </a:r>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1"/>
              <c:layout/>
              <c:tx>
                <c:rich>
                  <a:bodyPr/>
                  <a:lstStyle/>
                  <a:p>
                    <a:r>
                      <a:rPr lang="ja-JP" altLang="en-US" dirty="0" smtClean="0"/>
                      <a:t>　</a:t>
                    </a:r>
                    <a:fld id="{8AC4B54E-9397-48AE-93EF-942EE0AC58F5}" type="CATEGORYNAME">
                      <a:rPr lang="ja-JP" altLang="en-US" smtClean="0"/>
                      <a:pPr/>
                      <a:t>[分類名]</a:t>
                    </a:fld>
                    <a:endParaRPr lang="ja-JP" altLang="en-US" baseline="0" dirty="0" smtClean="0"/>
                  </a:p>
                  <a:p>
                    <a:fld id="{B7491A22-9507-47A1-936C-8E2DB7D1598C}" type="PERCENTAGE">
                      <a:rPr lang="en-US" altLang="ja-JP" baseline="0" smtClean="0"/>
                      <a:pPr/>
                      <a:t>[パーセンテージ]</a:t>
                    </a:fld>
                    <a:r>
                      <a:rPr lang="ja-JP" altLang="en-US" baseline="0" dirty="0" smtClean="0"/>
                      <a:t> </a:t>
                    </a:r>
                    <a:r>
                      <a:rPr lang="en-US" altLang="ja-JP" baseline="0" dirty="0" smtClean="0"/>
                      <a:t>(27</a:t>
                    </a:r>
                    <a:r>
                      <a:rPr lang="ja-JP" altLang="en-US" baseline="0" dirty="0" smtClean="0"/>
                      <a:t>人</a:t>
                    </a:r>
                    <a:r>
                      <a:rPr lang="en-US" altLang="ja-JP" baseline="0" dirty="0" smtClean="0"/>
                      <a:t>)</a:t>
                    </a:r>
                  </a:p>
                </c:rich>
              </c:tx>
              <c:showLegendKey val="0"/>
              <c:showVal val="1"/>
              <c:showCatName val="1"/>
              <c:showSerName val="0"/>
              <c:showPercent val="1"/>
              <c:showBubbleSize val="0"/>
              <c:extLst>
                <c:ext xmlns:c15="http://schemas.microsoft.com/office/drawing/2012/chart" uri="{CE6537A1-D6FC-4f65-9D91-7224C49458BB}">
                  <c15:layout>
                    <c:manualLayout>
                      <c:w val="0.20985764617383071"/>
                      <c:h val="0.13077404740304277"/>
                    </c:manualLayout>
                  </c15:layout>
                  <c15:dlblFieldTable/>
                  <c15:showDataLabelsRange val="0"/>
                </c:ext>
              </c:extLst>
            </c:dLbl>
            <c:dLbl>
              <c:idx val="2"/>
              <c:layout>
                <c:manualLayout>
                  <c:x val="-2.5967647582626728E-2"/>
                  <c:y val="0"/>
                </c:manualLayout>
              </c:layout>
              <c:tx>
                <c:rich>
                  <a:bodyPr/>
                  <a:lstStyle/>
                  <a:p>
                    <a:fld id="{93CD436F-14FF-4A7F-83D9-20243A79F1B4}" type="CATEGORYNAME">
                      <a:rPr lang="ja-JP" altLang="en-US" smtClean="0"/>
                      <a:pPr/>
                      <a:t>[分類名]</a:t>
                    </a:fld>
                    <a:endParaRPr lang="ja-JP" altLang="en-US" baseline="0" dirty="0" smtClean="0"/>
                  </a:p>
                  <a:p>
                    <a:fld id="{AF1E9804-506F-480F-9783-030E09FEDBE6}" type="VALUE">
                      <a:rPr lang="en-US" altLang="ja-JP" baseline="0" smtClean="0"/>
                      <a:pPr/>
                      <a:t>[値]</a:t>
                    </a:fld>
                    <a:r>
                      <a:rPr lang="ja-JP" altLang="en-US" baseline="0" dirty="0" smtClean="0"/>
                      <a:t> </a:t>
                    </a:r>
                    <a:r>
                      <a:rPr lang="en-US" altLang="ja-JP" baseline="0" dirty="0" smtClean="0"/>
                      <a:t>(14</a:t>
                    </a:r>
                    <a:r>
                      <a:rPr lang="ja-JP" altLang="en-US" baseline="0" dirty="0" smtClean="0"/>
                      <a:t>人</a:t>
                    </a:r>
                    <a:r>
                      <a:rPr lang="en-US" altLang="ja-JP" baseline="0" dirty="0" smtClean="0"/>
                      <a:t>)</a:t>
                    </a:r>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3"/>
              <c:layout>
                <c:manualLayout>
                  <c:x val="-0.13554457735199923"/>
                  <c:y val="1.8126997175118408E-2"/>
                </c:manualLayout>
              </c:layout>
              <c:tx>
                <c:rich>
                  <a:bodyPr/>
                  <a:lstStyle/>
                  <a:p>
                    <a:fld id="{54CF8AFC-6DE5-499C-88B1-26A2DF8B14C5}" type="CATEGORYNAME">
                      <a:rPr lang="ja-JP" altLang="en-US" smtClean="0"/>
                      <a:pPr/>
                      <a:t>[分類名]</a:t>
                    </a:fld>
                    <a:fld id="{28C731ED-7F75-4697-B71A-77F1E8390BBD}" type="VALUE">
                      <a:rPr lang="en-US" altLang="ja-JP" baseline="0" smtClean="0"/>
                      <a:pPr/>
                      <a:t>[値]</a:t>
                    </a:fld>
                    <a:r>
                      <a:rPr lang="ja-JP" altLang="en-US" baseline="0" dirty="0" smtClean="0"/>
                      <a:t> </a:t>
                    </a:r>
                    <a:r>
                      <a:rPr lang="en-US" altLang="ja-JP" baseline="0" dirty="0" smtClean="0"/>
                      <a:t>(8</a:t>
                    </a:r>
                    <a:r>
                      <a:rPr lang="ja-JP" altLang="en-US" baseline="0" dirty="0" smtClean="0"/>
                      <a:t>人</a:t>
                    </a:r>
                    <a:r>
                      <a:rPr lang="en-US" altLang="ja-JP" baseline="0" dirty="0" smtClean="0"/>
                      <a:t>)</a:t>
                    </a:r>
                  </a:p>
                </c:rich>
              </c:tx>
              <c:showLegendKey val="0"/>
              <c:showVal val="1"/>
              <c:showCatName val="1"/>
              <c:showSerName val="0"/>
              <c:showPercent val="1"/>
              <c:showBubbleSize val="0"/>
              <c:extLst>
                <c:ext xmlns:c15="http://schemas.microsoft.com/office/drawing/2012/chart" uri="{CE6537A1-D6FC-4f65-9D91-7224C49458BB}">
                  <c15:layout>
                    <c:manualLayout>
                      <c:w val="0.25809244932372682"/>
                      <c:h val="8.9815026114972205E-2"/>
                    </c:manualLayout>
                  </c15:layout>
                  <c15:dlblFieldTable/>
                  <c15:showDataLabelsRange val="0"/>
                </c:ext>
              </c:extLst>
            </c:dLbl>
            <c:dLbl>
              <c:idx val="4"/>
              <c:layout>
                <c:manualLayout>
                  <c:x val="-0.12371580270394776"/>
                  <c:y val="-1.371867711224100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65000"/>
                            <a:lumOff val="35000"/>
                          </a:schemeClr>
                        </a:solidFill>
                        <a:latin typeface="+mn-lt"/>
                        <a:ea typeface="+mn-ea"/>
                        <a:cs typeface="+mn-cs"/>
                      </a:defRPr>
                    </a:pPr>
                    <a:fld id="{9DA02B3B-B6A1-4186-9EC4-16223E0A7185}" type="CATEGORYNAME">
                      <a:rPr lang="ja-JP" altLang="en-US" smtClean="0"/>
                      <a:pPr>
                        <a:defRPr/>
                      </a:pPr>
                      <a:t>[分類名]</a:t>
                    </a:fld>
                    <a:endParaRPr lang="ja-JP" altLang="en-US" baseline="0" dirty="0" smtClean="0"/>
                  </a:p>
                  <a:p>
                    <a:pPr>
                      <a:defRPr/>
                    </a:pPr>
                    <a:fld id="{46A45621-C8AC-4399-8642-264EA990247F}" type="VALUE">
                      <a:rPr lang="en-US" altLang="ja-JP" baseline="0" smtClean="0"/>
                      <a:pPr>
                        <a:defRPr/>
                      </a:pPr>
                      <a:t>[値]</a:t>
                    </a:fld>
                    <a:r>
                      <a:rPr lang="ja-JP" altLang="en-US" baseline="0" dirty="0" smtClean="0"/>
                      <a:t> </a:t>
                    </a:r>
                    <a:r>
                      <a:rPr lang="en-US" altLang="ja-JP" baseline="0" dirty="0" smtClean="0"/>
                      <a:t>(7</a:t>
                    </a:r>
                    <a:r>
                      <a:rPr lang="ja-JP" altLang="en-US" baseline="0" dirty="0" smtClean="0"/>
                      <a:t>人</a:t>
                    </a:r>
                    <a:r>
                      <a:rPr lang="en-US" altLang="ja-JP" baseline="0" dirty="0" smtClean="0"/>
                      <a:t>)</a:t>
                    </a:r>
                  </a:p>
                  <a:p>
                    <a:pPr>
                      <a:defRPr/>
                    </a:pPr>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manualLayout>
                      <c:w val="0.253624582651853"/>
                      <c:h val="0.10581191043369777"/>
                    </c:manualLayout>
                  </c15:layout>
                  <c15:dlblFieldTable/>
                  <c15:showDataLabelsRange val="0"/>
                </c:ext>
              </c:extLst>
            </c:dLbl>
            <c:dLbl>
              <c:idx val="5"/>
              <c:layout>
                <c:manualLayout>
                  <c:x val="-0.13227486623519241"/>
                  <c:y val="-6.0262102186896399E-2"/>
                </c:manualLayout>
              </c:layout>
              <c:tx>
                <c:rich>
                  <a:bodyPr/>
                  <a:lstStyle/>
                  <a:p>
                    <a:r>
                      <a:rPr lang="ja-JP" altLang="en-US" baseline="0" dirty="0" smtClean="0"/>
                      <a:t>建設業</a:t>
                    </a:r>
                  </a:p>
                  <a:p>
                    <a:fld id="{8D37FE05-29AD-4DD4-BEDE-D7DC48194723}" type="VALUE">
                      <a:rPr lang="en-US" altLang="ja-JP" baseline="0" smtClean="0"/>
                      <a:pPr/>
                      <a:t>[値]</a:t>
                    </a:fld>
                    <a:r>
                      <a:rPr lang="en-US" altLang="ja-JP" baseline="0" dirty="0" smtClean="0"/>
                      <a:t> (5</a:t>
                    </a:r>
                    <a:r>
                      <a:rPr lang="ja-JP" altLang="en-US" baseline="0" dirty="0" smtClean="0"/>
                      <a:t>人</a:t>
                    </a:r>
                    <a:r>
                      <a:rPr lang="en-US" altLang="ja-JP" baseline="0" dirty="0" smtClean="0"/>
                      <a:t>)</a:t>
                    </a:r>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6"/>
              <c:layout>
                <c:manualLayout>
                  <c:x val="-0.2154760636563143"/>
                  <c:y val="-0.1212339316593801"/>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4C553228-3878-4E9F-A3D4-9820F3509BDD}" type="CATEGORYNAME">
                      <a:rPr lang="ja-JP" altLang="en-US" sz="900" smtClean="0"/>
                      <a:pPr>
                        <a:defRPr sz="900"/>
                      </a:pPr>
                      <a:t>[分類名]</a:t>
                    </a:fld>
                    <a:r>
                      <a:rPr lang="ja-JP" altLang="en-US" sz="900" baseline="0" dirty="0" smtClean="0"/>
                      <a:t> </a:t>
                    </a:r>
                    <a:endParaRPr lang="ja-JP" altLang="en-US" sz="900" baseline="0" dirty="0" smtClean="0"/>
                  </a:p>
                  <a:p>
                    <a:pPr>
                      <a:defRPr sz="900"/>
                    </a:pPr>
                    <a:fld id="{1C9B5709-66D1-4BB8-BE6E-4DE81581C393}" type="VALUE">
                      <a:rPr lang="en-US" altLang="ja-JP" sz="900" baseline="0" smtClean="0"/>
                      <a:pPr>
                        <a:defRPr sz="900"/>
                      </a:pPr>
                      <a:t>[値]</a:t>
                    </a:fld>
                    <a:r>
                      <a:rPr lang="ja-JP" altLang="en-US" sz="900" baseline="0" dirty="0" smtClean="0"/>
                      <a:t> </a:t>
                    </a:r>
                    <a:r>
                      <a:rPr lang="en-US" altLang="ja-JP" sz="900" baseline="0" dirty="0" smtClean="0"/>
                      <a:t>(4</a:t>
                    </a:r>
                    <a:r>
                      <a:rPr lang="ja-JP" altLang="en-US" sz="900" baseline="0" dirty="0" smtClean="0"/>
                      <a:t>人</a:t>
                    </a:r>
                    <a:r>
                      <a:rPr lang="en-US" altLang="ja-JP" sz="900" baseline="0" dirty="0" smtClean="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manualLayout>
                      <c:w val="0.23942907161979438"/>
                      <c:h val="7.5640044297724973E-2"/>
                    </c:manualLayout>
                  </c15:layout>
                  <c15:dlblFieldTable/>
                  <c15:showDataLabelsRange val="0"/>
                </c:ext>
              </c:extLst>
            </c:dLbl>
            <c:dLbl>
              <c:idx val="7"/>
              <c:layout>
                <c:manualLayout>
                  <c:x val="-0.26573020922767515"/>
                  <c:y val="-0.1891265376577298"/>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95D79080-7A49-4F77-837E-60F1F1A12A81}" type="CATEGORYNAME">
                      <a:rPr lang="ja-JP" altLang="en-US" sz="900" smtClean="0"/>
                      <a:pPr>
                        <a:defRPr sz="900"/>
                      </a:pPr>
                      <a:t>[分類名]</a:t>
                    </a:fld>
                    <a:endParaRPr lang="ja-JP" altLang="en-US" sz="900" dirty="0" smtClean="0"/>
                  </a:p>
                  <a:p>
                    <a:pPr>
                      <a:defRPr sz="900"/>
                    </a:pPr>
                    <a:fld id="{2AC4E83E-0428-4612-B34C-51251E247931}" type="VALUE">
                      <a:rPr lang="en-US" altLang="ja-JP" sz="900" baseline="0" smtClean="0"/>
                      <a:pPr>
                        <a:defRPr sz="900"/>
                      </a:pPr>
                      <a:t>[値]</a:t>
                    </a:fld>
                    <a:r>
                      <a:rPr lang="ja-JP" altLang="en-US" sz="900" baseline="0" dirty="0" smtClean="0"/>
                      <a:t> </a:t>
                    </a:r>
                    <a:r>
                      <a:rPr lang="en-US" altLang="ja-JP" sz="900" baseline="0" dirty="0" smtClean="0"/>
                      <a:t>(3</a:t>
                    </a:r>
                    <a:r>
                      <a:rPr lang="ja-JP" altLang="en-US" sz="900" baseline="0" dirty="0" smtClean="0"/>
                      <a:t>人</a:t>
                    </a:r>
                    <a:r>
                      <a:rPr lang="en-US" altLang="ja-JP" sz="900" baseline="0" dirty="0" smtClean="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8"/>
              <c:layout>
                <c:manualLayout>
                  <c:x val="-0.15192883392380765"/>
                  <c:y val="-0.233673608343194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65000"/>
                            <a:lumOff val="35000"/>
                          </a:schemeClr>
                        </a:solidFill>
                        <a:latin typeface="+mn-lt"/>
                        <a:ea typeface="+mn-ea"/>
                        <a:cs typeface="+mn-cs"/>
                      </a:defRPr>
                    </a:pPr>
                    <a:fld id="{90E99A14-9F12-455B-A4B5-49CD0E9EFD48}" type="CATEGORYNAME">
                      <a:rPr lang="ja-JP" altLang="en-US" sz="1000" smtClean="0"/>
                      <a:pPr>
                        <a:defRPr sz="1000"/>
                      </a:pPr>
                      <a:t>[分類名]</a:t>
                    </a:fld>
                    <a:endParaRPr lang="ja-JP" altLang="en-US" sz="1000" baseline="0" dirty="0" smtClean="0"/>
                  </a:p>
                  <a:p>
                    <a:pPr>
                      <a:defRPr sz="1000"/>
                    </a:pPr>
                    <a:fld id="{B8D38AEF-0ABA-4637-A0EB-55476CF8626B}" type="VALUE">
                      <a:rPr lang="en-US" altLang="ja-JP" sz="1000" baseline="0" smtClean="0"/>
                      <a:pPr>
                        <a:defRPr sz="1000"/>
                      </a:pPr>
                      <a:t>[値]</a:t>
                    </a:fld>
                    <a:r>
                      <a:rPr lang="ja-JP" altLang="en-US" sz="1000" baseline="0" dirty="0" smtClean="0"/>
                      <a:t> </a:t>
                    </a:r>
                    <a:r>
                      <a:rPr lang="en-US" altLang="ja-JP" sz="1000" baseline="0" dirty="0" smtClean="0"/>
                      <a:t>(3</a:t>
                    </a:r>
                    <a:r>
                      <a:rPr lang="ja-JP" altLang="en-US" sz="1000" baseline="0" dirty="0" smtClean="0"/>
                      <a:t>人</a:t>
                    </a:r>
                    <a:r>
                      <a:rPr lang="en-US" altLang="ja-JP" sz="1000" baseline="0" dirty="0" smtClean="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manualLayout>
                      <c:w val="0.14977791527226872"/>
                      <c:h val="0.11534591171504036"/>
                    </c:manualLayout>
                  </c15:layout>
                  <c15:dlblFieldTable/>
                  <c15:showDataLabelsRange val="0"/>
                </c:ext>
              </c:extLst>
            </c:dLbl>
            <c:dLbl>
              <c:idx val="9"/>
              <c:layout>
                <c:manualLayout>
                  <c:x val="-5.4599406528189912E-2"/>
                  <c:y val="-0.28819510267321469"/>
                </c:manualLayout>
              </c:layout>
              <c:tx>
                <c:rich>
                  <a:bodyPr/>
                  <a:lstStyle/>
                  <a:p>
                    <a:fld id="{9DF499E4-1046-441C-935C-46A1B2DF436B}" type="CATEGORYNAME">
                      <a:rPr lang="ja-JP" altLang="en-US" sz="900" smtClean="0"/>
                      <a:pPr/>
                      <a:t>[分類名]</a:t>
                    </a:fld>
                    <a:endParaRPr lang="ja-JP" altLang="en-US" sz="900" baseline="0" dirty="0" smtClean="0"/>
                  </a:p>
                  <a:p>
                    <a:fld id="{E7636E8D-58A5-4063-BE3B-525C9BAB397B}" type="PERCENTAGE">
                      <a:rPr lang="en-US" altLang="ja-JP" sz="900" baseline="0" smtClean="0"/>
                      <a:pPr/>
                      <a:t>[パーセンテージ]</a:t>
                    </a:fld>
                    <a:r>
                      <a:rPr lang="ja-JP" altLang="en-US" sz="900" baseline="0" dirty="0" smtClean="0"/>
                      <a:t> </a:t>
                    </a:r>
                    <a:r>
                      <a:rPr lang="en-US" altLang="ja-JP" sz="900" baseline="0" dirty="0" smtClean="0"/>
                      <a:t>(2</a:t>
                    </a:r>
                    <a:r>
                      <a:rPr lang="ja-JP" altLang="en-US" sz="900" baseline="0" dirty="0" smtClean="0"/>
                      <a:t>人</a:t>
                    </a:r>
                    <a:r>
                      <a:rPr lang="en-US" altLang="ja-JP" sz="900" baseline="0" dirty="0" smtClean="0"/>
                      <a:t>)</a:t>
                    </a:r>
                  </a:p>
                </c:rich>
              </c:tx>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10"/>
              <c:layout>
                <c:manualLayout>
                  <c:x val="6.1726325121899704E-2"/>
                  <c:y val="-0.251197553717624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65000"/>
                            <a:lumOff val="35000"/>
                          </a:schemeClr>
                        </a:solidFill>
                        <a:latin typeface="+mn-lt"/>
                        <a:ea typeface="+mn-ea"/>
                        <a:cs typeface="+mn-cs"/>
                      </a:defRPr>
                    </a:pPr>
                    <a:fld id="{21AE5ADC-9962-4211-B244-D291491E6C70}" type="CATEGORYNAME">
                      <a:rPr lang="ja-JP" altLang="en-US" sz="900" smtClean="0"/>
                      <a:pPr>
                        <a:defRPr/>
                      </a:pPr>
                      <a:t>[分類名]</a:t>
                    </a:fld>
                    <a:endParaRPr lang="ja-JP" altLang="en-US" sz="900" dirty="0" smtClean="0"/>
                  </a:p>
                  <a:p>
                    <a:pPr>
                      <a:defRPr/>
                    </a:pPr>
                    <a:fld id="{51E9A965-B237-431F-8199-FC056393D8BD}" type="PERCENTAGE">
                      <a:rPr lang="en-US" altLang="ja-JP" sz="900" baseline="0" smtClean="0"/>
                      <a:pPr>
                        <a:defRPr/>
                      </a:pPr>
                      <a:t>[パーセンテージ]</a:t>
                    </a:fld>
                    <a:r>
                      <a:rPr lang="en-US" altLang="ja-JP" sz="900" baseline="0" dirty="0" smtClean="0"/>
                      <a:t>(2</a:t>
                    </a:r>
                    <a:r>
                      <a:rPr lang="ja-JP" altLang="en-US" sz="900" baseline="0" dirty="0" smtClean="0"/>
                      <a:t>人</a:t>
                    </a:r>
                    <a:r>
                      <a:rPr lang="en-US" altLang="ja-JP" sz="900" baseline="0" dirty="0" smtClean="0"/>
                      <a:t>)</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manualLayout>
                      <c:w val="0.12110376410663801"/>
                      <c:h val="0.10508036820546443"/>
                    </c:manualLayout>
                  </c15:layout>
                  <c15:dlblFieldTable/>
                  <c15:showDataLabelsRange val="0"/>
                </c:ext>
              </c:extLst>
            </c:dLbl>
            <c:dLbl>
              <c:idx val="11"/>
              <c:layout>
                <c:manualLayout>
                  <c:x val="0.21810738378813171"/>
                  <c:y val="-0.26048583652166268"/>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76B9E0F2-005D-4938-916E-D998F33E7293}" type="CATEGORYNAME">
                      <a:rPr lang="ja-JP" altLang="en-US" sz="900" smtClean="0"/>
                      <a:pPr>
                        <a:defRPr sz="900"/>
                      </a:pPr>
                      <a:t>[分類名]</a:t>
                    </a:fld>
                    <a:endParaRPr lang="ja-JP" altLang="en-US" sz="900" baseline="0" dirty="0" smtClean="0"/>
                  </a:p>
                  <a:p>
                    <a:pPr>
                      <a:defRPr sz="900"/>
                    </a:pPr>
                    <a:fld id="{B4822F14-0F13-42EF-81B5-6B635FA0AF61}" type="PERCENTAGE">
                      <a:rPr lang="en-US" altLang="ja-JP" sz="900" baseline="0" smtClean="0"/>
                      <a:pPr>
                        <a:defRPr sz="900"/>
                      </a:pPr>
                      <a:t>[パーセンテージ]</a:t>
                    </a:fld>
                    <a:r>
                      <a:rPr lang="ja-JP" altLang="en-US" sz="900" baseline="0" dirty="0" smtClean="0"/>
                      <a:t> </a:t>
                    </a:r>
                    <a:r>
                      <a:rPr lang="en-US" altLang="ja-JP" sz="900" baseline="0" dirty="0" smtClean="0"/>
                      <a:t>(2</a:t>
                    </a:r>
                    <a:r>
                      <a:rPr lang="ja-JP" altLang="en-US" sz="900" baseline="0" dirty="0" smtClean="0"/>
                      <a:t>人</a:t>
                    </a:r>
                    <a:r>
                      <a:rPr lang="en-US" altLang="ja-JP" sz="900" baseline="0" dirty="0" smtClean="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12"/>
              <c:layout>
                <c:manualLayout>
                  <c:x val="0.38706546631953753"/>
                  <c:y val="-0.25577272605737189"/>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F48D8D9A-9ECD-412F-B559-2AD2DFB290ED}" type="CATEGORYNAME">
                      <a:rPr lang="ja-JP" altLang="en-US" sz="900" smtClean="0"/>
                      <a:pPr>
                        <a:defRPr sz="900"/>
                      </a:pPr>
                      <a:t>[分類名]</a:t>
                    </a:fld>
                    <a:endParaRPr lang="ja-JP" altLang="en-US" sz="900" baseline="0" dirty="0" smtClean="0"/>
                  </a:p>
                  <a:p>
                    <a:pPr>
                      <a:defRPr sz="900"/>
                    </a:pPr>
                    <a:fld id="{355BA5B9-A223-432F-969A-23E38B4F36AE}" type="PERCENTAGE">
                      <a:rPr lang="en-US" altLang="ja-JP" sz="900" baseline="0" smtClean="0"/>
                      <a:pPr>
                        <a:defRPr sz="900"/>
                      </a:pPr>
                      <a:t>[パーセンテージ]</a:t>
                    </a:fld>
                    <a:r>
                      <a:rPr lang="ja-JP" altLang="en-US" sz="900" baseline="0" dirty="0" smtClean="0"/>
                      <a:t> </a:t>
                    </a:r>
                    <a:r>
                      <a:rPr lang="en-US" altLang="ja-JP" sz="900" baseline="0" dirty="0" smtClean="0"/>
                      <a:t>(2</a:t>
                    </a:r>
                    <a:r>
                      <a:rPr lang="ja-JP" altLang="en-US" sz="900" baseline="0" dirty="0" smtClean="0"/>
                      <a:t>人</a:t>
                    </a:r>
                    <a:r>
                      <a:rPr lang="en-US" altLang="ja-JP" sz="900" baseline="0" dirty="0" smtClean="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13"/>
              <c:layout>
                <c:manualLayout>
                  <c:x val="0.38784562785580218"/>
                  <c:y val="-0.14340631928644429"/>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37E24106-3497-421F-AB8C-6004F3684BA4}" type="CATEGORYNAME">
                      <a:rPr lang="ja-JP" altLang="en-US" sz="900" smtClean="0"/>
                      <a:pPr>
                        <a:defRPr sz="900"/>
                      </a:pPr>
                      <a:t>[分類名]</a:t>
                    </a:fld>
                    <a:endParaRPr lang="ja-JP" altLang="en-US" sz="900" baseline="0" dirty="0" smtClean="0"/>
                  </a:p>
                  <a:p>
                    <a:pPr>
                      <a:defRPr sz="900"/>
                    </a:pPr>
                    <a:fld id="{1C5A6C6E-330A-4851-8CA6-259C1FBF1063}" type="PERCENTAGE">
                      <a:rPr lang="en-US" altLang="ja-JP" sz="900" baseline="0" smtClean="0"/>
                      <a:pPr>
                        <a:defRPr sz="900"/>
                      </a:pPr>
                      <a:t>[パーセンテージ]</a:t>
                    </a:fld>
                    <a:r>
                      <a:rPr lang="ja-JP" altLang="en-US" sz="900" baseline="0" dirty="0" smtClean="0"/>
                      <a:t> </a:t>
                    </a:r>
                    <a:r>
                      <a:rPr lang="en-US" altLang="ja-JP" sz="900" baseline="0" dirty="0" smtClean="0"/>
                      <a:t>(1</a:t>
                    </a:r>
                    <a:r>
                      <a:rPr lang="ja-JP" altLang="en-US" sz="900" baseline="0" dirty="0" smtClean="0"/>
                      <a:t>人</a:t>
                    </a:r>
                    <a:r>
                      <a:rPr lang="en-US" altLang="ja-JP" sz="900" baseline="0" dirty="0" smtClean="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14"/>
              <c:layout>
                <c:manualLayout>
                  <c:x val="0.30452628365545137"/>
                  <c:y val="-4.794422449652584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3A72D280-CF2D-47D4-830C-4A3F9C4FC20A}" type="CATEGORYNAME">
                      <a:rPr lang="ja-JP" altLang="en-US" sz="900" smtClean="0"/>
                      <a:pPr>
                        <a:defRPr sz="900"/>
                      </a:pPr>
                      <a:t>[分類名]</a:t>
                    </a:fld>
                    <a:endParaRPr lang="ja-JP" altLang="en-US" sz="900" baseline="0" dirty="0" smtClean="0"/>
                  </a:p>
                  <a:p>
                    <a:pPr>
                      <a:defRPr sz="900"/>
                    </a:pPr>
                    <a:fld id="{BD055DC2-31E1-4FC7-BD15-3A7801EAB9E2}" type="PERCENTAGE">
                      <a:rPr lang="en-US" altLang="ja-JP" sz="900" baseline="0" smtClean="0"/>
                      <a:pPr>
                        <a:defRPr sz="900"/>
                      </a:pPr>
                      <a:t>[パーセンテージ]</a:t>
                    </a:fld>
                    <a:r>
                      <a:rPr lang="ja-JP" altLang="en-US" sz="900" baseline="0" dirty="0" smtClean="0"/>
                      <a:t> </a:t>
                    </a:r>
                    <a:r>
                      <a:rPr lang="en-US" altLang="ja-JP" sz="900" baseline="0" dirty="0" smtClean="0"/>
                      <a:t>(1</a:t>
                    </a:r>
                    <a:r>
                      <a:rPr lang="ja-JP" altLang="en-US" sz="900" baseline="0" dirty="0" smtClean="0"/>
                      <a:t>人</a:t>
                    </a:r>
                    <a:r>
                      <a:rPr lang="en-US" altLang="ja-JP" sz="900" baseline="0" dirty="0" smtClean="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15"/>
              <c:layout>
                <c:manualLayout>
                  <c:x val="0.39525744877881525"/>
                  <c:y val="2.7845468675609535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fld id="{2CC3B6E0-C4C3-4F34-B668-D380C6056486}" type="CATEGORYNAME">
                      <a:rPr lang="ja-JP" altLang="en-US" sz="900" smtClean="0"/>
                      <a:pPr>
                        <a:defRPr sz="900"/>
                      </a:pPr>
                      <a:t>[分類名]</a:t>
                    </a:fld>
                    <a:endParaRPr lang="ja-JP" altLang="en-US" sz="900" baseline="0" dirty="0" smtClean="0"/>
                  </a:p>
                  <a:p>
                    <a:pPr>
                      <a:defRPr sz="900"/>
                    </a:pPr>
                    <a:fld id="{A5E93433-9254-4D4C-9E0E-76E100EFB05B}" type="PERCENTAGE">
                      <a:rPr lang="en-US" altLang="ja-JP" sz="900" baseline="0" smtClean="0"/>
                      <a:pPr>
                        <a:defRPr sz="900"/>
                      </a:pPr>
                      <a:t>[パーセンテージ]</a:t>
                    </a:fld>
                    <a:r>
                      <a:rPr lang="en-US" altLang="ja-JP" sz="900" baseline="0" dirty="0" smtClean="0"/>
                      <a:t> (1</a:t>
                    </a:r>
                    <a:r>
                      <a:rPr lang="ja-JP" altLang="en-US" sz="900" baseline="0" dirty="0" smtClean="0"/>
                      <a:t>人</a:t>
                    </a:r>
                    <a:r>
                      <a:rPr lang="en-US" altLang="ja-JP" sz="900" baseline="0" dirty="0" smtClean="0"/>
                      <a:t>)</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ja-JP"/>
              </a:p>
            </c:txPr>
            <c:showLegendKey val="0"/>
            <c:showVal val="1"/>
            <c:showCatName val="1"/>
            <c:showSerName val="0"/>
            <c:showPercent val="1"/>
            <c:showBubbleSize val="0"/>
            <c:showLeaderLines val="1"/>
            <c:leaderLines>
              <c:spPr>
                <a:ln w="9525">
                  <a:solidFill>
                    <a:schemeClr val="tx1">
                      <a:lumMod val="50000"/>
                      <a:lumOff val="50000"/>
                    </a:schemeClr>
                  </a:solidFill>
                </a:ln>
                <a:effectLst/>
              </c:spPr>
            </c:leaderLines>
            <c:extLst>
              <c:ext xmlns:c15="http://schemas.microsoft.com/office/drawing/2012/chart" uri="{CE6537A1-D6FC-4f65-9D91-7224C49458BB}"/>
            </c:extLst>
          </c:dLbls>
          <c:cat>
            <c:strRef>
              <c:f>Sheet1!$A$2:$A$17</c:f>
              <c:strCache>
                <c:ptCount val="16"/>
                <c:pt idx="0">
                  <c:v>製造業</c:v>
                </c:pt>
                <c:pt idx="1">
                  <c:v>情報・通信業</c:v>
                </c:pt>
                <c:pt idx="2">
                  <c:v>公務</c:v>
                </c:pt>
                <c:pt idx="3">
                  <c:v>専門・サービス業</c:v>
                </c:pt>
                <c:pt idx="4">
                  <c:v>金融・保険業</c:v>
                </c:pt>
                <c:pt idx="5">
                  <c:v>建設業</c:v>
                </c:pt>
                <c:pt idx="6">
                  <c:v>複合サービス業</c:v>
                </c:pt>
                <c:pt idx="7">
                  <c:v>卸売業・小売業</c:v>
                </c:pt>
                <c:pt idx="8">
                  <c:v>電気・ガス</c:v>
                </c:pt>
                <c:pt idx="9">
                  <c:v>サービス業</c:v>
                </c:pt>
                <c:pt idx="10">
                  <c:v>不動産・
物品賃貸</c:v>
                </c:pt>
                <c:pt idx="11">
                  <c:v>教育業</c:v>
                </c:pt>
                <c:pt idx="12">
                  <c:v>運輸・郵便業</c:v>
                </c:pt>
                <c:pt idx="13">
                  <c:v>医療・福祉</c:v>
                </c:pt>
                <c:pt idx="14">
                  <c:v>農業・林業</c:v>
                </c:pt>
                <c:pt idx="15">
                  <c:v>その他</c:v>
                </c:pt>
              </c:strCache>
            </c:strRef>
          </c:cat>
          <c:val>
            <c:numRef>
              <c:f>Sheet1!$B$2:$B$17</c:f>
              <c:numCache>
                <c:formatCode>0%</c:formatCode>
                <c:ptCount val="16"/>
                <c:pt idx="0">
                  <c:v>0.44</c:v>
                </c:pt>
                <c:pt idx="1">
                  <c:v>0.18</c:v>
                </c:pt>
                <c:pt idx="2">
                  <c:v>0.1</c:v>
                </c:pt>
                <c:pt idx="3">
                  <c:v>0.05</c:v>
                </c:pt>
                <c:pt idx="4">
                  <c:v>0.05</c:v>
                </c:pt>
                <c:pt idx="5">
                  <c:v>0.04</c:v>
                </c:pt>
                <c:pt idx="6">
                  <c:v>0.03</c:v>
                </c:pt>
                <c:pt idx="7">
                  <c:v>0.02</c:v>
                </c:pt>
                <c:pt idx="8">
                  <c:v>0.02</c:v>
                </c:pt>
                <c:pt idx="9">
                  <c:v>0.01</c:v>
                </c:pt>
                <c:pt idx="10">
                  <c:v>0.01</c:v>
                </c:pt>
                <c:pt idx="11">
                  <c:v>0.01</c:v>
                </c:pt>
                <c:pt idx="12">
                  <c:v>0.01</c:v>
                </c:pt>
                <c:pt idx="13">
                  <c:v>0.01</c:v>
                </c:pt>
                <c:pt idx="14">
                  <c:v>0.01</c:v>
                </c:pt>
                <c:pt idx="15">
                  <c:v>0.01</c:v>
                </c:pt>
              </c:numCache>
            </c:numRef>
          </c:val>
        </c:ser>
        <c:dLbls>
          <c:showLegendKey val="0"/>
          <c:showVal val="1"/>
          <c:showCatName val="0"/>
          <c:showSerName val="0"/>
          <c:showPercent val="0"/>
          <c:showBubbleSize val="0"/>
          <c:showLeaderLines val="1"/>
        </c:dLbls>
        <c:firstSliceAng val="0"/>
        <c:holeSize val="38"/>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image" Target="../media/image95.png"/><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2.emf"/></Relationships>
</file>

<file path=ppt/drawings/drawing1.xml><?xml version="1.0" encoding="utf-8"?>
<c:userShapes xmlns:c="http://schemas.openxmlformats.org/drawingml/2006/chart">
  <cdr:relSizeAnchor xmlns:cdr="http://schemas.openxmlformats.org/drawingml/2006/chartDrawing">
    <cdr:from>
      <cdr:x>0.70729</cdr:x>
      <cdr:y>0.70465</cdr:y>
    </cdr:from>
    <cdr:to>
      <cdr:x>0.74749</cdr:x>
      <cdr:y>0.843</cdr:y>
    </cdr:to>
    <cdr:sp macro="" textlink="">
      <cdr:nvSpPr>
        <cdr:cNvPr id="2" name="正方形/長方形 1"/>
        <cdr:cNvSpPr/>
      </cdr:nvSpPr>
      <cdr:spPr>
        <a:xfrm xmlns:a="http://schemas.openxmlformats.org/drawingml/2006/main">
          <a:off x="4637903" y="2853040"/>
          <a:ext cx="263611" cy="560173"/>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0.18528</cdr:x>
      <cdr:y>0.30165</cdr:y>
    </cdr:from>
    <cdr:to>
      <cdr:x>0.27792</cdr:x>
      <cdr:y>0.3597</cdr:y>
    </cdr:to>
    <cdr:cxnSp macro="">
      <cdr:nvCxnSpPr>
        <cdr:cNvPr id="5" name="直線コネクタ 4"/>
        <cdr:cNvCxnSpPr/>
      </cdr:nvCxnSpPr>
      <cdr:spPr>
        <a:xfrm xmlns:a="http://schemas.openxmlformats.org/drawingml/2006/main">
          <a:off x="906162" y="1455351"/>
          <a:ext cx="453081" cy="280087"/>
        </a:xfrm>
        <a:prstGeom xmlns:a="http://schemas.openxmlformats.org/drawingml/2006/main" prst="line">
          <a:avLst/>
        </a:prstGeom>
        <a:ln xmlns:a="http://schemas.openxmlformats.org/drawingml/2006/main">
          <a:solidFill>
            <a:schemeClr val="tx1">
              <a:lumMod val="50000"/>
              <a:lumOff val="50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263" cy="496888"/>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349" y="0"/>
            <a:ext cx="2950263" cy="496888"/>
          </a:xfrm>
          <a:prstGeom prst="rect">
            <a:avLst/>
          </a:prstGeom>
        </p:spPr>
        <p:txBody>
          <a:bodyPr vert="horz" lIns="91432" tIns="45716" rIns="91432" bIns="45716" rtlCol="0"/>
          <a:lstStyle>
            <a:lvl1pPr algn="r">
              <a:defRPr sz="1200"/>
            </a:lvl1pPr>
          </a:lstStyle>
          <a:p>
            <a:fld id="{13CE3679-250F-9B48-9295-B4D1C0FA35BC}" type="datetimeFigureOut">
              <a:rPr kumimoji="1" lang="ja-JP" altLang="en-US" smtClean="0"/>
              <a:t>2017/6/20</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32" tIns="45716" rIns="91432" bIns="45716" rtlCol="0" anchor="ctr"/>
          <a:lstStyle/>
          <a:p>
            <a:endParaRPr lang="ja-JP" altLang="en-US"/>
          </a:p>
        </p:txBody>
      </p:sp>
      <p:sp>
        <p:nvSpPr>
          <p:cNvPr id="5" name="ノート プレースホルダー 4"/>
          <p:cNvSpPr>
            <a:spLocks noGrp="1"/>
          </p:cNvSpPr>
          <p:nvPr>
            <p:ph type="body" sz="quarter" idx="3"/>
          </p:nvPr>
        </p:nvSpPr>
        <p:spPr>
          <a:xfrm>
            <a:off x="681199" y="4721226"/>
            <a:ext cx="5444806" cy="4471988"/>
          </a:xfrm>
          <a:prstGeom prst="rect">
            <a:avLst/>
          </a:prstGeom>
        </p:spPr>
        <p:txBody>
          <a:bodyPr vert="horz" lIns="91432" tIns="45716" rIns="91432" bIns="4571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4"/>
            <a:ext cx="2950263" cy="496887"/>
          </a:xfrm>
          <a:prstGeom prst="rect">
            <a:avLst/>
          </a:prstGeom>
        </p:spPr>
        <p:txBody>
          <a:bodyPr vert="horz" lIns="91432" tIns="45716" rIns="91432"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349" y="9440864"/>
            <a:ext cx="2950263" cy="496887"/>
          </a:xfrm>
          <a:prstGeom prst="rect">
            <a:avLst/>
          </a:prstGeom>
        </p:spPr>
        <p:txBody>
          <a:bodyPr vert="horz" lIns="91432" tIns="45716" rIns="91432" bIns="45716" rtlCol="0" anchor="b"/>
          <a:lstStyle>
            <a:lvl1pPr algn="r">
              <a:defRPr sz="1200"/>
            </a:lvl1pPr>
          </a:lstStyle>
          <a:p>
            <a:fld id="{1EE0698B-8642-5E49-9D79-1B08B1B4D383}" type="slidenum">
              <a:rPr kumimoji="1" lang="ja-JP" altLang="en-US" smtClean="0"/>
              <a:t>‹#›</a:t>
            </a:fld>
            <a:endParaRPr kumimoji="1" lang="ja-JP" altLang="en-US"/>
          </a:p>
        </p:txBody>
      </p:sp>
    </p:spTree>
    <p:extLst>
      <p:ext uri="{BB962C8B-B14F-4D97-AF65-F5344CB8AC3E}">
        <p14:creationId xmlns:p14="http://schemas.microsoft.com/office/powerpoint/2010/main" val="117382929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171" name="ノート プレースホルダ 2"/>
          <p:cNvSpPr>
            <a:spLocks noGrp="1"/>
          </p:cNvSpPr>
          <p:nvPr>
            <p:ph type="body" idx="1"/>
          </p:nvPr>
        </p:nvSpPr>
        <p:spPr bwMode="auto">
          <a:noFill/>
        </p:spPr>
        <p:txBody>
          <a:bodyPr/>
          <a:lstStyle/>
          <a:p>
            <a:pPr eaLnBrk="1" hangingPunct="1">
              <a:spcBef>
                <a:spcPct val="0"/>
              </a:spcBef>
            </a:pPr>
            <a:endParaRPr lang="ja-JP" altLang="en-US" dirty="0" smtClean="0"/>
          </a:p>
        </p:txBody>
      </p:sp>
      <p:sp>
        <p:nvSpPr>
          <p:cNvPr id="7172" name="スライド番号プレースホルダ 3"/>
          <p:cNvSpPr>
            <a:spLocks noGrp="1"/>
          </p:cNvSpPr>
          <p:nvPr>
            <p:ph type="sldNum" sz="quarter" idx="5"/>
          </p:nvPr>
        </p:nvSpPr>
        <p:spPr bwMode="auto">
          <a:noFill/>
          <a:ln>
            <a:miter lim="800000"/>
            <a:headEnd/>
            <a:tailEnd/>
          </a:ln>
        </p:spPr>
        <p:txBody>
          <a:bodyPr/>
          <a:lstStyle/>
          <a:p>
            <a:fld id="{B2E54F38-32FD-4AD5-BE3E-0B3DB422FD4E}" type="slidenum">
              <a:rPr lang="ja-JP" altLang="en-US"/>
              <a:pPr/>
              <a:t>1</a:t>
            </a:fld>
            <a:endParaRPr lang="ja-JP" altLang="en-US"/>
          </a:p>
        </p:txBody>
      </p:sp>
      <p:sp>
        <p:nvSpPr>
          <p:cNvPr id="5" name="日付プレースホルダ 4"/>
          <p:cNvSpPr>
            <a:spLocks noGrp="1"/>
          </p:cNvSpPr>
          <p:nvPr>
            <p:ph type="dt" idx="10"/>
          </p:nvPr>
        </p:nvSpPr>
        <p:spPr/>
        <p:txBody>
          <a:bodyPr/>
          <a:lstStyle/>
          <a:p>
            <a:r>
              <a:rPr lang="en-US" altLang="ja-JP" smtClean="0"/>
              <a:t>2013/6/26</a:t>
            </a:r>
            <a:endParaRPr lang="ja-JP" altLang="en-US"/>
          </a:p>
        </p:txBody>
      </p:sp>
    </p:spTree>
    <p:extLst>
      <p:ext uri="{BB962C8B-B14F-4D97-AF65-F5344CB8AC3E}">
        <p14:creationId xmlns:p14="http://schemas.microsoft.com/office/powerpoint/2010/main" val="255803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10</a:t>
            </a:fld>
            <a:endParaRPr lang="ja-JP" altLang="en-US" sz="1300"/>
          </a:p>
        </p:txBody>
      </p:sp>
    </p:spTree>
    <p:extLst>
      <p:ext uri="{BB962C8B-B14F-4D97-AF65-F5344CB8AC3E}">
        <p14:creationId xmlns:p14="http://schemas.microsoft.com/office/powerpoint/2010/main" val="318599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6"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1507"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488BF041-5DCF-C74A-A7EB-9326BEE927D7}" type="slidenum">
              <a:rPr lang="ja-JP" altLang="en-US" sz="1300"/>
              <a:pPr/>
              <a:t>11</a:t>
            </a:fld>
            <a:endParaRPr lang="ja-JP" altLang="en-US" sz="1300"/>
          </a:p>
        </p:txBody>
      </p:sp>
    </p:spTree>
    <p:extLst>
      <p:ext uri="{BB962C8B-B14F-4D97-AF65-F5344CB8AC3E}">
        <p14:creationId xmlns:p14="http://schemas.microsoft.com/office/powerpoint/2010/main" val="1445892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3555"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61C8AFC4-1D3D-ED41-B03B-B6156CA4D763}" type="slidenum">
              <a:rPr lang="ja-JP" altLang="en-US" sz="1300"/>
              <a:pPr/>
              <a:t>13</a:t>
            </a:fld>
            <a:endParaRPr lang="ja-JP" altLang="en-US" sz="1300"/>
          </a:p>
        </p:txBody>
      </p:sp>
    </p:spTree>
    <p:extLst>
      <p:ext uri="{BB962C8B-B14F-4D97-AF65-F5344CB8AC3E}">
        <p14:creationId xmlns:p14="http://schemas.microsoft.com/office/powerpoint/2010/main" val="1427597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2"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5603"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EB297568-1B8A-DE42-9630-05AC48FF942C}" type="slidenum">
              <a:rPr lang="ja-JP" altLang="en-US" sz="1300"/>
              <a:pPr/>
              <a:t>14</a:t>
            </a:fld>
            <a:endParaRPr lang="ja-JP" altLang="en-US" sz="1300"/>
          </a:p>
        </p:txBody>
      </p:sp>
    </p:spTree>
    <p:extLst>
      <p:ext uri="{BB962C8B-B14F-4D97-AF65-F5344CB8AC3E}">
        <p14:creationId xmlns:p14="http://schemas.microsoft.com/office/powerpoint/2010/main" val="3666347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0"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7651"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A8F61678-F026-6546-9089-919D83539E10}" type="slidenum">
              <a:rPr lang="ja-JP" altLang="en-US" sz="1300"/>
              <a:pPr/>
              <a:t>15</a:t>
            </a:fld>
            <a:endParaRPr lang="ja-JP" altLang="en-US" sz="1300"/>
          </a:p>
        </p:txBody>
      </p:sp>
    </p:spTree>
    <p:extLst>
      <p:ext uri="{BB962C8B-B14F-4D97-AF65-F5344CB8AC3E}">
        <p14:creationId xmlns:p14="http://schemas.microsoft.com/office/powerpoint/2010/main" val="1756946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8"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9699"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2C484669-8411-AC44-95B9-95C966212317}" type="slidenum">
              <a:rPr lang="ja-JP" altLang="en-US" sz="1300"/>
              <a:pPr/>
              <a:t>16</a:t>
            </a:fld>
            <a:endParaRPr lang="ja-JP" altLang="en-US" sz="1300"/>
          </a:p>
        </p:txBody>
      </p:sp>
    </p:spTree>
    <p:extLst>
      <p:ext uri="{BB962C8B-B14F-4D97-AF65-F5344CB8AC3E}">
        <p14:creationId xmlns:p14="http://schemas.microsoft.com/office/powerpoint/2010/main" val="316901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6"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31747"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C70DD595-E0BF-7940-919D-F6CE9143283C}" type="slidenum">
              <a:rPr lang="ja-JP" altLang="en-US" sz="1300"/>
              <a:pPr/>
              <a:t>17</a:t>
            </a:fld>
            <a:endParaRPr lang="ja-JP" altLang="en-US" sz="1300"/>
          </a:p>
        </p:txBody>
      </p:sp>
    </p:spTree>
    <p:extLst>
      <p:ext uri="{BB962C8B-B14F-4D97-AF65-F5344CB8AC3E}">
        <p14:creationId xmlns:p14="http://schemas.microsoft.com/office/powerpoint/2010/main" val="3794406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33795"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D4979D8B-38AA-C140-95C7-1546F4A73260}" type="slidenum">
              <a:rPr lang="ja-JP" altLang="en-US" sz="1300"/>
              <a:pPr/>
              <a:t>18</a:t>
            </a:fld>
            <a:endParaRPr lang="ja-JP" altLang="en-US" sz="1300"/>
          </a:p>
        </p:txBody>
      </p:sp>
    </p:spTree>
    <p:extLst>
      <p:ext uri="{BB962C8B-B14F-4D97-AF65-F5344CB8AC3E}">
        <p14:creationId xmlns:p14="http://schemas.microsoft.com/office/powerpoint/2010/main" val="1617690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5842"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Tree>
    <p:extLst>
      <p:ext uri="{BB962C8B-B14F-4D97-AF65-F5344CB8AC3E}">
        <p14:creationId xmlns:p14="http://schemas.microsoft.com/office/powerpoint/2010/main" val="1510740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Tree>
    <p:extLst>
      <p:ext uri="{BB962C8B-B14F-4D97-AF65-F5344CB8AC3E}">
        <p14:creationId xmlns:p14="http://schemas.microsoft.com/office/powerpoint/2010/main" val="3743577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0"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7171"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37" indent="-275976">
              <a:defRPr kumimoji="1" sz="2300">
                <a:solidFill>
                  <a:schemeClr val="tx1"/>
                </a:solidFill>
                <a:latin typeface="Arial" charset="0"/>
                <a:ea typeface="ＭＳ Ｐゴシック" charset="0"/>
              </a:defRPr>
            </a:lvl2pPr>
            <a:lvl3pPr marL="1103903" indent="-220781">
              <a:defRPr kumimoji="1" sz="2300">
                <a:solidFill>
                  <a:schemeClr val="tx1"/>
                </a:solidFill>
                <a:latin typeface="Arial" charset="0"/>
                <a:ea typeface="ＭＳ Ｐゴシック" charset="0"/>
              </a:defRPr>
            </a:lvl3pPr>
            <a:lvl4pPr marL="1545464" indent="-220781">
              <a:defRPr kumimoji="1" sz="2300">
                <a:solidFill>
                  <a:schemeClr val="tx1"/>
                </a:solidFill>
                <a:latin typeface="Arial" charset="0"/>
                <a:ea typeface="ＭＳ Ｐゴシック" charset="0"/>
              </a:defRPr>
            </a:lvl4pPr>
            <a:lvl5pPr marL="1987025" indent="-220781">
              <a:defRPr kumimoji="1" sz="2300">
                <a:solidFill>
                  <a:schemeClr val="tx1"/>
                </a:solidFill>
                <a:latin typeface="Arial" charset="0"/>
                <a:ea typeface="ＭＳ Ｐゴシック" charset="0"/>
              </a:defRPr>
            </a:lvl5pPr>
            <a:lvl6pPr marL="2428587" indent="-220781" fontAlgn="base">
              <a:spcBef>
                <a:spcPct val="0"/>
              </a:spcBef>
              <a:spcAft>
                <a:spcPct val="0"/>
              </a:spcAft>
              <a:defRPr kumimoji="1" sz="2300">
                <a:solidFill>
                  <a:schemeClr val="tx1"/>
                </a:solidFill>
                <a:latin typeface="Arial" charset="0"/>
                <a:ea typeface="ＭＳ Ｐゴシック" charset="0"/>
              </a:defRPr>
            </a:lvl6pPr>
            <a:lvl7pPr marL="2870148" indent="-220781" fontAlgn="base">
              <a:spcBef>
                <a:spcPct val="0"/>
              </a:spcBef>
              <a:spcAft>
                <a:spcPct val="0"/>
              </a:spcAft>
              <a:defRPr kumimoji="1" sz="2300">
                <a:solidFill>
                  <a:schemeClr val="tx1"/>
                </a:solidFill>
                <a:latin typeface="Arial" charset="0"/>
                <a:ea typeface="ＭＳ Ｐゴシック" charset="0"/>
              </a:defRPr>
            </a:lvl7pPr>
            <a:lvl8pPr marL="3311709" indent="-220781" fontAlgn="base">
              <a:spcBef>
                <a:spcPct val="0"/>
              </a:spcBef>
              <a:spcAft>
                <a:spcPct val="0"/>
              </a:spcAft>
              <a:defRPr kumimoji="1" sz="2300">
                <a:solidFill>
                  <a:schemeClr val="tx1"/>
                </a:solidFill>
                <a:latin typeface="Arial" charset="0"/>
                <a:ea typeface="ＭＳ Ｐゴシック" charset="0"/>
              </a:defRPr>
            </a:lvl8pPr>
            <a:lvl9pPr marL="3753270" indent="-220781" fontAlgn="base">
              <a:spcBef>
                <a:spcPct val="0"/>
              </a:spcBef>
              <a:spcAft>
                <a:spcPct val="0"/>
              </a:spcAft>
              <a:defRPr kumimoji="1" sz="2300">
                <a:solidFill>
                  <a:schemeClr val="tx1"/>
                </a:solidFill>
                <a:latin typeface="Arial" charset="0"/>
                <a:ea typeface="ＭＳ Ｐゴシック" charset="0"/>
              </a:defRPr>
            </a:lvl9pPr>
          </a:lstStyle>
          <a:p>
            <a:fld id="{C9F4B8EE-7043-D446-9208-84C175174233}" type="slidenum">
              <a:rPr lang="ja-JP" altLang="en-US" sz="1300"/>
              <a:pPr/>
              <a:t>2</a:t>
            </a:fld>
            <a:endParaRPr lang="ja-JP" altLang="en-US" sz="1300"/>
          </a:p>
        </p:txBody>
      </p:sp>
    </p:spTree>
    <p:extLst>
      <p:ext uri="{BB962C8B-B14F-4D97-AF65-F5344CB8AC3E}">
        <p14:creationId xmlns:p14="http://schemas.microsoft.com/office/powerpoint/2010/main" val="1658872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2885" indent="-285725" eaLnBrk="0" hangingPunct="0">
              <a:defRPr kumimoji="1">
                <a:solidFill>
                  <a:schemeClr val="tx1"/>
                </a:solidFill>
                <a:latin typeface="Arial" charset="0"/>
                <a:ea typeface="ＭＳ Ｐゴシック" charset="0"/>
              </a:defRPr>
            </a:lvl2pPr>
            <a:lvl3pPr marL="1142901" indent="-228580" eaLnBrk="0" hangingPunct="0">
              <a:defRPr kumimoji="1">
                <a:solidFill>
                  <a:schemeClr val="tx1"/>
                </a:solidFill>
                <a:latin typeface="Arial" charset="0"/>
                <a:ea typeface="ＭＳ Ｐゴシック" charset="0"/>
              </a:defRPr>
            </a:lvl3pPr>
            <a:lvl4pPr marL="1600062" indent="-228580" eaLnBrk="0" hangingPunct="0">
              <a:defRPr kumimoji="1">
                <a:solidFill>
                  <a:schemeClr val="tx1"/>
                </a:solidFill>
                <a:latin typeface="Arial" charset="0"/>
                <a:ea typeface="ＭＳ Ｐゴシック" charset="0"/>
              </a:defRPr>
            </a:lvl4pPr>
            <a:lvl5pPr marL="2057222" indent="-228580" eaLnBrk="0" hangingPunct="0">
              <a:defRPr kumimoji="1">
                <a:solidFill>
                  <a:schemeClr val="tx1"/>
                </a:solidFill>
                <a:latin typeface="Arial" charset="0"/>
                <a:ea typeface="ＭＳ Ｐゴシック" charset="0"/>
              </a:defRPr>
            </a:lvl5pPr>
            <a:lvl6pPr marL="2514382" indent="-228580" eaLnBrk="0" fontAlgn="base" hangingPunct="0">
              <a:spcBef>
                <a:spcPct val="0"/>
              </a:spcBef>
              <a:spcAft>
                <a:spcPct val="0"/>
              </a:spcAft>
              <a:defRPr kumimoji="1">
                <a:solidFill>
                  <a:schemeClr val="tx1"/>
                </a:solidFill>
                <a:latin typeface="Arial" charset="0"/>
                <a:ea typeface="ＭＳ Ｐゴシック" charset="0"/>
              </a:defRPr>
            </a:lvl6pPr>
            <a:lvl7pPr marL="2971543" indent="-228580" eaLnBrk="0" fontAlgn="base" hangingPunct="0">
              <a:spcBef>
                <a:spcPct val="0"/>
              </a:spcBef>
              <a:spcAft>
                <a:spcPct val="0"/>
              </a:spcAft>
              <a:defRPr kumimoji="1">
                <a:solidFill>
                  <a:schemeClr val="tx1"/>
                </a:solidFill>
                <a:latin typeface="Arial" charset="0"/>
                <a:ea typeface="ＭＳ Ｐゴシック" charset="0"/>
              </a:defRPr>
            </a:lvl7pPr>
            <a:lvl8pPr marL="3428703" indent="-228580" eaLnBrk="0" fontAlgn="base" hangingPunct="0">
              <a:spcBef>
                <a:spcPct val="0"/>
              </a:spcBef>
              <a:spcAft>
                <a:spcPct val="0"/>
              </a:spcAft>
              <a:defRPr kumimoji="1">
                <a:solidFill>
                  <a:schemeClr val="tx1"/>
                </a:solidFill>
                <a:latin typeface="Arial" charset="0"/>
                <a:ea typeface="ＭＳ Ｐゴシック" charset="0"/>
              </a:defRPr>
            </a:lvl8pPr>
            <a:lvl9pPr marL="3885864" indent="-22858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3FBCEAFB-313D-E147-A136-9A4D61852EB0}" type="slidenum">
              <a:rPr lang="en-US" altLang="ja-JP"/>
              <a:pPr eaLnBrk="1" hangingPunct="1"/>
              <a:t>23</a:t>
            </a:fld>
            <a:endParaRPr lang="en-US" altLang="ja-JP"/>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Tree>
    <p:extLst>
      <p:ext uri="{BB962C8B-B14F-4D97-AF65-F5344CB8AC3E}">
        <p14:creationId xmlns:p14="http://schemas.microsoft.com/office/powerpoint/2010/main" val="3500966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2885" indent="-285725" eaLnBrk="0" hangingPunct="0">
              <a:defRPr kumimoji="1">
                <a:solidFill>
                  <a:schemeClr val="tx1"/>
                </a:solidFill>
                <a:latin typeface="Arial" charset="0"/>
                <a:ea typeface="ＭＳ Ｐゴシック" charset="0"/>
              </a:defRPr>
            </a:lvl2pPr>
            <a:lvl3pPr marL="1142901" indent="-228580" eaLnBrk="0" hangingPunct="0">
              <a:defRPr kumimoji="1">
                <a:solidFill>
                  <a:schemeClr val="tx1"/>
                </a:solidFill>
                <a:latin typeface="Arial" charset="0"/>
                <a:ea typeface="ＭＳ Ｐゴシック" charset="0"/>
              </a:defRPr>
            </a:lvl3pPr>
            <a:lvl4pPr marL="1600062" indent="-228580" eaLnBrk="0" hangingPunct="0">
              <a:defRPr kumimoji="1">
                <a:solidFill>
                  <a:schemeClr val="tx1"/>
                </a:solidFill>
                <a:latin typeface="Arial" charset="0"/>
                <a:ea typeface="ＭＳ Ｐゴシック" charset="0"/>
              </a:defRPr>
            </a:lvl4pPr>
            <a:lvl5pPr marL="2057222" indent="-228580" eaLnBrk="0" hangingPunct="0">
              <a:defRPr kumimoji="1">
                <a:solidFill>
                  <a:schemeClr val="tx1"/>
                </a:solidFill>
                <a:latin typeface="Arial" charset="0"/>
                <a:ea typeface="ＭＳ Ｐゴシック" charset="0"/>
              </a:defRPr>
            </a:lvl5pPr>
            <a:lvl6pPr marL="2514382" indent="-228580" eaLnBrk="0" fontAlgn="base" hangingPunct="0">
              <a:spcBef>
                <a:spcPct val="0"/>
              </a:spcBef>
              <a:spcAft>
                <a:spcPct val="0"/>
              </a:spcAft>
              <a:defRPr kumimoji="1">
                <a:solidFill>
                  <a:schemeClr val="tx1"/>
                </a:solidFill>
                <a:latin typeface="Arial" charset="0"/>
                <a:ea typeface="ＭＳ Ｐゴシック" charset="0"/>
              </a:defRPr>
            </a:lvl6pPr>
            <a:lvl7pPr marL="2971543" indent="-228580" eaLnBrk="0" fontAlgn="base" hangingPunct="0">
              <a:spcBef>
                <a:spcPct val="0"/>
              </a:spcBef>
              <a:spcAft>
                <a:spcPct val="0"/>
              </a:spcAft>
              <a:defRPr kumimoji="1">
                <a:solidFill>
                  <a:schemeClr val="tx1"/>
                </a:solidFill>
                <a:latin typeface="Arial" charset="0"/>
                <a:ea typeface="ＭＳ Ｐゴシック" charset="0"/>
              </a:defRPr>
            </a:lvl7pPr>
            <a:lvl8pPr marL="3428703" indent="-228580" eaLnBrk="0" fontAlgn="base" hangingPunct="0">
              <a:spcBef>
                <a:spcPct val="0"/>
              </a:spcBef>
              <a:spcAft>
                <a:spcPct val="0"/>
              </a:spcAft>
              <a:defRPr kumimoji="1">
                <a:solidFill>
                  <a:schemeClr val="tx1"/>
                </a:solidFill>
                <a:latin typeface="Arial" charset="0"/>
                <a:ea typeface="ＭＳ Ｐゴシック" charset="0"/>
              </a:defRPr>
            </a:lvl8pPr>
            <a:lvl9pPr marL="3885864" indent="-22858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8BEB7699-503A-0248-907F-9ED656C2A8C5}" type="slidenum">
              <a:rPr lang="en-US" altLang="ja-JP"/>
              <a:pPr eaLnBrk="1" hangingPunct="1"/>
              <a:t>26</a:t>
            </a:fld>
            <a:endParaRPr lang="en-US" altLang="ja-JP"/>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Tree>
    <p:extLst>
      <p:ext uri="{BB962C8B-B14F-4D97-AF65-F5344CB8AC3E}">
        <p14:creationId xmlns:p14="http://schemas.microsoft.com/office/powerpoint/2010/main" val="1384711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6"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2227"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441A19CE-8949-8248-B393-A829852D06AF}" type="slidenum">
              <a:rPr lang="ja-JP" altLang="en-US" sz="1300"/>
              <a:pPr/>
              <a:t>27</a:t>
            </a:fld>
            <a:endParaRPr lang="ja-JP" altLang="en-US" sz="1300"/>
          </a:p>
        </p:txBody>
      </p:sp>
    </p:spTree>
    <p:extLst>
      <p:ext uri="{BB962C8B-B14F-4D97-AF65-F5344CB8AC3E}">
        <p14:creationId xmlns:p14="http://schemas.microsoft.com/office/powerpoint/2010/main" val="3950085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8130"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48131"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9E7BDFA2-62D9-DD4E-A7E7-F794C9EAFB77}" type="slidenum">
              <a:rPr lang="ja-JP" altLang="en-US" sz="1300"/>
              <a:pPr/>
              <a:t>28</a:t>
            </a:fld>
            <a:endParaRPr lang="ja-JP" altLang="en-US" sz="1300"/>
          </a:p>
        </p:txBody>
      </p:sp>
    </p:spTree>
    <p:extLst>
      <p:ext uri="{BB962C8B-B14F-4D97-AF65-F5344CB8AC3E}">
        <p14:creationId xmlns:p14="http://schemas.microsoft.com/office/powerpoint/2010/main" val="1782945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8"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0179"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BC679C00-674E-2B4D-BBF8-05C00AAADD30}" type="slidenum">
              <a:rPr lang="ja-JP" altLang="en-US" sz="1300"/>
              <a:pPr/>
              <a:t>29</a:t>
            </a:fld>
            <a:endParaRPr lang="ja-JP" altLang="en-US" sz="1300"/>
          </a:p>
        </p:txBody>
      </p:sp>
    </p:spTree>
    <p:extLst>
      <p:ext uri="{BB962C8B-B14F-4D97-AF65-F5344CB8AC3E}">
        <p14:creationId xmlns:p14="http://schemas.microsoft.com/office/powerpoint/2010/main" val="3077741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0"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8371"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2371519C-6C5C-824C-949D-2C0DE780044C}" type="slidenum">
              <a:rPr lang="ja-JP" altLang="en-US" sz="1300"/>
              <a:pPr/>
              <a:t>30</a:t>
            </a:fld>
            <a:endParaRPr lang="ja-JP" altLang="en-US" sz="1300"/>
          </a:p>
        </p:txBody>
      </p:sp>
    </p:spTree>
    <p:extLst>
      <p:ext uri="{BB962C8B-B14F-4D97-AF65-F5344CB8AC3E}">
        <p14:creationId xmlns:p14="http://schemas.microsoft.com/office/powerpoint/2010/main" val="4272370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8"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0419"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4704DAD9-0D1D-2C4A-B973-D069C0737FBD}" type="slidenum">
              <a:rPr lang="ja-JP" altLang="en-US" sz="1300"/>
              <a:pPr/>
              <a:t>31</a:t>
            </a:fld>
            <a:endParaRPr lang="ja-JP" altLang="en-US" sz="1300"/>
          </a:p>
        </p:txBody>
      </p:sp>
    </p:spTree>
    <p:extLst>
      <p:ext uri="{BB962C8B-B14F-4D97-AF65-F5344CB8AC3E}">
        <p14:creationId xmlns:p14="http://schemas.microsoft.com/office/powerpoint/2010/main" val="2688378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6"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2467"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FAFE5DC3-FAC5-A640-A817-2043C1C4B6D3}" type="slidenum">
              <a:rPr lang="ja-JP" altLang="en-US" sz="1300"/>
              <a:pPr/>
              <a:t>32</a:t>
            </a:fld>
            <a:endParaRPr lang="ja-JP" altLang="en-US" sz="1300"/>
          </a:p>
        </p:txBody>
      </p:sp>
    </p:spTree>
    <p:extLst>
      <p:ext uri="{BB962C8B-B14F-4D97-AF65-F5344CB8AC3E}">
        <p14:creationId xmlns:p14="http://schemas.microsoft.com/office/powerpoint/2010/main" val="1184117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Tree>
    <p:extLst>
      <p:ext uri="{BB962C8B-B14F-4D97-AF65-F5344CB8AC3E}">
        <p14:creationId xmlns:p14="http://schemas.microsoft.com/office/powerpoint/2010/main" val="3808954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Tree>
    <p:extLst>
      <p:ext uri="{BB962C8B-B14F-4D97-AF65-F5344CB8AC3E}">
        <p14:creationId xmlns:p14="http://schemas.microsoft.com/office/powerpoint/2010/main" val="159128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9219"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37" indent="-275976">
              <a:defRPr kumimoji="1" sz="2300">
                <a:solidFill>
                  <a:schemeClr val="tx1"/>
                </a:solidFill>
                <a:latin typeface="Arial" charset="0"/>
                <a:ea typeface="ＭＳ Ｐゴシック" charset="0"/>
              </a:defRPr>
            </a:lvl2pPr>
            <a:lvl3pPr marL="1103903" indent="-220781">
              <a:defRPr kumimoji="1" sz="2300">
                <a:solidFill>
                  <a:schemeClr val="tx1"/>
                </a:solidFill>
                <a:latin typeface="Arial" charset="0"/>
                <a:ea typeface="ＭＳ Ｐゴシック" charset="0"/>
              </a:defRPr>
            </a:lvl3pPr>
            <a:lvl4pPr marL="1545464" indent="-220781">
              <a:defRPr kumimoji="1" sz="2300">
                <a:solidFill>
                  <a:schemeClr val="tx1"/>
                </a:solidFill>
                <a:latin typeface="Arial" charset="0"/>
                <a:ea typeface="ＭＳ Ｐゴシック" charset="0"/>
              </a:defRPr>
            </a:lvl4pPr>
            <a:lvl5pPr marL="1987025" indent="-220781">
              <a:defRPr kumimoji="1" sz="2300">
                <a:solidFill>
                  <a:schemeClr val="tx1"/>
                </a:solidFill>
                <a:latin typeface="Arial" charset="0"/>
                <a:ea typeface="ＭＳ Ｐゴシック" charset="0"/>
              </a:defRPr>
            </a:lvl5pPr>
            <a:lvl6pPr marL="2428587" indent="-220781" fontAlgn="base">
              <a:spcBef>
                <a:spcPct val="0"/>
              </a:spcBef>
              <a:spcAft>
                <a:spcPct val="0"/>
              </a:spcAft>
              <a:defRPr kumimoji="1" sz="2300">
                <a:solidFill>
                  <a:schemeClr val="tx1"/>
                </a:solidFill>
                <a:latin typeface="Arial" charset="0"/>
                <a:ea typeface="ＭＳ Ｐゴシック" charset="0"/>
              </a:defRPr>
            </a:lvl6pPr>
            <a:lvl7pPr marL="2870148" indent="-220781" fontAlgn="base">
              <a:spcBef>
                <a:spcPct val="0"/>
              </a:spcBef>
              <a:spcAft>
                <a:spcPct val="0"/>
              </a:spcAft>
              <a:defRPr kumimoji="1" sz="2300">
                <a:solidFill>
                  <a:schemeClr val="tx1"/>
                </a:solidFill>
                <a:latin typeface="Arial" charset="0"/>
                <a:ea typeface="ＭＳ Ｐゴシック" charset="0"/>
              </a:defRPr>
            </a:lvl7pPr>
            <a:lvl8pPr marL="3311709" indent="-220781" fontAlgn="base">
              <a:spcBef>
                <a:spcPct val="0"/>
              </a:spcBef>
              <a:spcAft>
                <a:spcPct val="0"/>
              </a:spcAft>
              <a:defRPr kumimoji="1" sz="2300">
                <a:solidFill>
                  <a:schemeClr val="tx1"/>
                </a:solidFill>
                <a:latin typeface="Arial" charset="0"/>
                <a:ea typeface="ＭＳ Ｐゴシック" charset="0"/>
              </a:defRPr>
            </a:lvl8pPr>
            <a:lvl9pPr marL="3753270" indent="-220781" fontAlgn="base">
              <a:spcBef>
                <a:spcPct val="0"/>
              </a:spcBef>
              <a:spcAft>
                <a:spcPct val="0"/>
              </a:spcAft>
              <a:defRPr kumimoji="1" sz="2300">
                <a:solidFill>
                  <a:schemeClr val="tx1"/>
                </a:solidFill>
                <a:latin typeface="Arial" charset="0"/>
                <a:ea typeface="ＭＳ Ｐゴシック" charset="0"/>
              </a:defRPr>
            </a:lvl9pPr>
          </a:lstStyle>
          <a:p>
            <a:fld id="{BFD46ABE-36CC-F24E-8FD9-345E683B46B9}" type="slidenum">
              <a:rPr lang="ja-JP" altLang="en-US" sz="1300"/>
              <a:pPr/>
              <a:t>3</a:t>
            </a:fld>
            <a:endParaRPr lang="ja-JP" altLang="en-US" sz="1300"/>
          </a:p>
        </p:txBody>
      </p:sp>
    </p:spTree>
    <p:extLst>
      <p:ext uri="{BB962C8B-B14F-4D97-AF65-F5344CB8AC3E}">
        <p14:creationId xmlns:p14="http://schemas.microsoft.com/office/powerpoint/2010/main" val="499457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latin typeface="Calibri" charset="0"/>
                <a:ea typeface="ＭＳ Ｐゴシック" charset="0"/>
              </a:rPr>
              <a:t>【</a:t>
            </a:r>
            <a:r>
              <a:rPr lang="ja-JP" altLang="en-US">
                <a:latin typeface="Calibri" charset="0"/>
                <a:ea typeface="ＭＳ Ｐゴシック" charset="0"/>
              </a:rPr>
              <a:t>ランキングの集計について</a:t>
            </a:r>
            <a:r>
              <a:rPr lang="en-US" altLang="ja-JP">
                <a:latin typeface="Calibri" charset="0"/>
                <a:ea typeface="ＭＳ Ｐゴシック" charset="0"/>
              </a:rPr>
              <a:t>】</a:t>
            </a:r>
            <a:br>
              <a:rPr lang="en-US" altLang="ja-JP">
                <a:latin typeface="Calibri" charset="0"/>
                <a:ea typeface="ＭＳ Ｐゴシック" charset="0"/>
              </a:rPr>
            </a:br>
            <a:r>
              <a:rPr lang="ja-JP" altLang="en-US">
                <a:latin typeface="Calibri" charset="0"/>
                <a:ea typeface="ＭＳ Ｐゴシック" charset="0"/>
              </a:rPr>
              <a:t>　特許資産の規模とは、各大学・研究機関などが保有する登録特許を資産としてとらえ、その総合力を判断するための指標です。特許</a:t>
            </a:r>
            <a:r>
              <a:rPr lang="en-US" altLang="ja-JP">
                <a:latin typeface="Calibri" charset="0"/>
                <a:ea typeface="ＭＳ Ｐゴシック" charset="0"/>
              </a:rPr>
              <a:t>1</a:t>
            </a:r>
            <a:r>
              <a:rPr lang="ja-JP" altLang="en-US">
                <a:latin typeface="Calibri" charset="0"/>
                <a:ea typeface="ＭＳ Ｐゴシック" charset="0"/>
              </a:rPr>
              <a:t>件ごとに特許の注目 度を評価する「パテントスコア」を算出した上で、スコアの高低が明確になるように重み付けを行い、それに特許失効までの残存期間を掛け合わせて、機関ごとに合計得点を集計しています。パテントスコアの算出には、特許の出願後の審査プロセスなどを記録化した経過情報を用いています。経過情報には、出願人に よる権利化に向けた取り組みや、特許庁審査官による審査結果、競合出願人によるけん制行為などのアクションが記録されており、これらのデータを指数化することで、出願人、審査官、競合出願人の</a:t>
            </a:r>
            <a:r>
              <a:rPr lang="en-US" altLang="ja-JP">
                <a:latin typeface="Calibri" charset="0"/>
                <a:ea typeface="ＭＳ Ｐゴシック" charset="0"/>
              </a:rPr>
              <a:t>3</a:t>
            </a:r>
            <a:r>
              <a:rPr lang="ja-JP" altLang="en-US">
                <a:latin typeface="Calibri" charset="0"/>
                <a:ea typeface="ＭＳ Ｐゴシック" charset="0"/>
              </a:rPr>
              <a:t>者が、それぞれの特許について、どれくらい注目しているかを客観的に測ることができます。</a:t>
            </a:r>
            <a:r>
              <a:rPr lang="en-US" altLang="ja-JP">
                <a:latin typeface="Calibri" charset="0"/>
                <a:ea typeface="ＭＳ Ｐゴシック" charset="0"/>
              </a:rPr>
              <a:t>2011</a:t>
            </a:r>
            <a:r>
              <a:rPr lang="ja-JP" altLang="en-US">
                <a:latin typeface="Calibri" charset="0"/>
                <a:ea typeface="ＭＳ Ｐゴシック" charset="0"/>
              </a:rPr>
              <a:t>年</a:t>
            </a:r>
            <a:r>
              <a:rPr lang="en-US" altLang="ja-JP">
                <a:latin typeface="Calibri" charset="0"/>
                <a:ea typeface="ＭＳ Ｐゴシック" charset="0"/>
              </a:rPr>
              <a:t>3</a:t>
            </a:r>
            <a:r>
              <a:rPr lang="ja-JP" altLang="en-US">
                <a:latin typeface="Calibri" charset="0"/>
                <a:ea typeface="ＭＳ Ｐゴシック" charset="0"/>
              </a:rPr>
              <a:t>月末時点に おいて登録特許を</a:t>
            </a:r>
            <a:r>
              <a:rPr lang="en-US" altLang="ja-JP">
                <a:latin typeface="Calibri" charset="0"/>
                <a:ea typeface="ＭＳ Ｐゴシック" charset="0"/>
              </a:rPr>
              <a:t>1 </a:t>
            </a:r>
            <a:r>
              <a:rPr lang="ja-JP" altLang="en-US">
                <a:latin typeface="Calibri" charset="0"/>
                <a:ea typeface="ＭＳ Ｐゴシック" charset="0"/>
              </a:rPr>
              <a:t>件以上保有している大学・研究機関を対象に集計しました。</a:t>
            </a:r>
            <a:br>
              <a:rPr lang="ja-JP" altLang="en-US">
                <a:latin typeface="Calibri" charset="0"/>
                <a:ea typeface="ＭＳ Ｐゴシック" charset="0"/>
              </a:rPr>
            </a:br>
            <a:r>
              <a:rPr lang="ja-JP" altLang="en-US">
                <a:latin typeface="Calibri" charset="0"/>
                <a:ea typeface="ＭＳ Ｐゴシック" charset="0"/>
              </a:rPr>
              <a:t/>
            </a:r>
            <a:br>
              <a:rPr lang="ja-JP" altLang="en-US">
                <a:latin typeface="Calibri" charset="0"/>
                <a:ea typeface="ＭＳ Ｐゴシック" charset="0"/>
              </a:rPr>
            </a:br>
            <a:r>
              <a:rPr lang="en-US" altLang="ja-JP">
                <a:latin typeface="Calibri" charset="0"/>
                <a:ea typeface="ＭＳ Ｐゴシック" charset="0"/>
              </a:rPr>
              <a:t>【</a:t>
            </a:r>
            <a:r>
              <a:rPr lang="ja-JP" altLang="en-US">
                <a:latin typeface="Calibri" charset="0"/>
                <a:ea typeface="ＭＳ Ｐゴシック" charset="0"/>
              </a:rPr>
              <a:t>コメント</a:t>
            </a:r>
            <a:r>
              <a:rPr lang="en-US" altLang="ja-JP">
                <a:latin typeface="Calibri" charset="0"/>
                <a:ea typeface="ＭＳ Ｐゴシック" charset="0"/>
              </a:rPr>
              <a:t>】</a:t>
            </a:r>
          </a:p>
          <a:p>
            <a:r>
              <a:rPr lang="ja-JP" altLang="en-US">
                <a:latin typeface="Calibri" charset="0"/>
                <a:ea typeface="ＭＳ Ｐゴシック" charset="0"/>
              </a:rPr>
              <a:t>上位</a:t>
            </a:r>
            <a:r>
              <a:rPr lang="en-US" altLang="ja-JP">
                <a:latin typeface="Calibri" charset="0"/>
                <a:ea typeface="ＭＳ Ｐゴシック" charset="0"/>
              </a:rPr>
              <a:t>20</a:t>
            </a:r>
            <a:r>
              <a:rPr lang="ja-JP" altLang="en-US">
                <a:latin typeface="Calibri" charset="0"/>
                <a:ea typeface="ＭＳ Ｐゴシック" charset="0"/>
              </a:rPr>
              <a:t>位のうち、前年から大きく順位を上げたのは、前年</a:t>
            </a:r>
            <a:r>
              <a:rPr lang="en-US" altLang="ja-JP">
                <a:latin typeface="Calibri" charset="0"/>
                <a:ea typeface="ＭＳ Ｐゴシック" charset="0"/>
              </a:rPr>
              <a:t>18</a:t>
            </a:r>
            <a:r>
              <a:rPr lang="ja-JP" altLang="en-US">
                <a:latin typeface="Calibri" charset="0"/>
                <a:ea typeface="ＭＳ Ｐゴシック" charset="0"/>
              </a:rPr>
              <a:t>位から</a:t>
            </a:r>
            <a:r>
              <a:rPr lang="en-US" altLang="ja-JP">
                <a:latin typeface="Calibri" charset="0"/>
                <a:ea typeface="ＭＳ Ｐゴシック" charset="0"/>
              </a:rPr>
              <a:t>9</a:t>
            </a:r>
            <a:r>
              <a:rPr lang="ja-JP" altLang="en-US">
                <a:latin typeface="Calibri" charset="0"/>
                <a:ea typeface="ＭＳ Ｐゴシック" charset="0"/>
              </a:rPr>
              <a:t>位となった岡山大学です。同大学は</a:t>
            </a:r>
            <a:r>
              <a:rPr lang="en-US" altLang="ja-JP">
                <a:latin typeface="Calibri" charset="0"/>
                <a:ea typeface="ＭＳ Ｐゴシック" charset="0"/>
              </a:rPr>
              <a:t>1</a:t>
            </a:r>
            <a:r>
              <a:rPr lang="ja-JP" altLang="en-US">
                <a:latin typeface="Calibri" charset="0"/>
                <a:ea typeface="ＭＳ Ｐゴシック" charset="0"/>
              </a:rPr>
              <a:t>件あたりの注目度も最も高い結果となっています。 </a:t>
            </a:r>
          </a:p>
          <a:p>
            <a:r>
              <a:rPr lang="ja-JP" altLang="en-US">
                <a:latin typeface="Calibri" charset="0"/>
                <a:ea typeface="ＭＳ Ｐゴシック" charset="0"/>
              </a:rPr>
              <a:t>　本ランキングにおける注目度の算出では、大きく「権利化への意欲の高さ」「審査官からの認知度の高さ」「他者からの注目度の高さ」の</a:t>
            </a:r>
            <a:r>
              <a:rPr lang="en-US" altLang="ja-JP">
                <a:latin typeface="Calibri" charset="0"/>
                <a:ea typeface="ＭＳ Ｐゴシック" charset="0"/>
              </a:rPr>
              <a:t>3</a:t>
            </a:r>
            <a:r>
              <a:rPr lang="ja-JP" altLang="en-US">
                <a:latin typeface="Calibri" charset="0"/>
                <a:ea typeface="ＭＳ Ｐゴシック" charset="0"/>
              </a:rPr>
              <a:t>つの観点から評価をしていますが、このうち特に「権利化への意欲の高さ」の面で得点を上げました。また、出願から比較的早い段階で登録に至っており、他者にくらべて早期に権利化されている点もポイントとなっています。技術分野別に見ると、生命工学や環境化学などに強みを持っています。 </a:t>
            </a:r>
          </a:p>
          <a:p>
            <a:endParaRPr lang="ja-JP" altLang="en-US">
              <a:latin typeface="Calibri" charset="0"/>
              <a:ea typeface="ＭＳ Ｐゴシック" charset="0"/>
            </a:endParaRPr>
          </a:p>
        </p:txBody>
      </p:sp>
    </p:spTree>
    <p:extLst>
      <p:ext uri="{BB962C8B-B14F-4D97-AF65-F5344CB8AC3E}">
        <p14:creationId xmlns:p14="http://schemas.microsoft.com/office/powerpoint/2010/main" val="3004312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80899"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F7793CA4-E28C-F541-8719-B57E0FC58B11}" type="slidenum">
              <a:rPr lang="ja-JP" altLang="en-US" sz="1300"/>
              <a:pPr/>
              <a:t>41</a:t>
            </a:fld>
            <a:endParaRPr lang="ja-JP" altLang="en-US" sz="1300"/>
          </a:p>
        </p:txBody>
      </p:sp>
    </p:spTree>
    <p:extLst>
      <p:ext uri="{BB962C8B-B14F-4D97-AF65-F5344CB8AC3E}">
        <p14:creationId xmlns:p14="http://schemas.microsoft.com/office/powerpoint/2010/main" val="1342234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4"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4275"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1FADABFD-1E8D-1F40-95DF-79069C9D9D6C}" type="slidenum">
              <a:rPr lang="ja-JP" altLang="en-US" sz="1300"/>
              <a:pPr/>
              <a:t>42</a:t>
            </a:fld>
            <a:endParaRPr lang="ja-JP" altLang="en-US" sz="1300"/>
          </a:p>
        </p:txBody>
      </p:sp>
    </p:spTree>
    <p:extLst>
      <p:ext uri="{BB962C8B-B14F-4D97-AF65-F5344CB8AC3E}">
        <p14:creationId xmlns:p14="http://schemas.microsoft.com/office/powerpoint/2010/main" val="3760188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2"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6323"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F5F56AD0-3044-4A4C-8AE0-724C53A90555}" type="slidenum">
              <a:rPr lang="ja-JP" altLang="en-US" sz="1300"/>
              <a:pPr/>
              <a:t>43</a:t>
            </a:fld>
            <a:endParaRPr lang="ja-JP" altLang="en-US" sz="1300"/>
          </a:p>
        </p:txBody>
      </p:sp>
    </p:spTree>
    <p:extLst>
      <p:ext uri="{BB962C8B-B14F-4D97-AF65-F5344CB8AC3E}">
        <p14:creationId xmlns:p14="http://schemas.microsoft.com/office/powerpoint/2010/main" val="4250410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4515"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B6DEB7E5-23AA-EF43-A223-10942802CE76}" type="slidenum">
              <a:rPr lang="ja-JP" altLang="en-US" sz="1300"/>
              <a:pPr/>
              <a:t>44</a:t>
            </a:fld>
            <a:endParaRPr lang="ja-JP" altLang="en-US" sz="1300"/>
          </a:p>
        </p:txBody>
      </p:sp>
    </p:spTree>
    <p:extLst>
      <p:ext uri="{BB962C8B-B14F-4D97-AF65-F5344CB8AC3E}">
        <p14:creationId xmlns:p14="http://schemas.microsoft.com/office/powerpoint/2010/main" val="2618252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4515"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B6DEB7E5-23AA-EF43-A223-10942802CE76}" type="slidenum">
              <a:rPr lang="ja-JP" altLang="en-US" sz="1300"/>
              <a:pPr/>
              <a:t>45</a:t>
            </a:fld>
            <a:endParaRPr lang="ja-JP" altLang="en-US" sz="1300"/>
          </a:p>
        </p:txBody>
      </p:sp>
    </p:spTree>
    <p:extLst>
      <p:ext uri="{BB962C8B-B14F-4D97-AF65-F5344CB8AC3E}">
        <p14:creationId xmlns:p14="http://schemas.microsoft.com/office/powerpoint/2010/main" val="3265052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0"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78851"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6824EC05-B5EA-7846-913A-F4C06515377D}" type="slidenum">
              <a:rPr lang="ja-JP" altLang="en-US" sz="1300"/>
              <a:pPr/>
              <a:t>46</a:t>
            </a:fld>
            <a:endParaRPr lang="ja-JP" altLang="en-US" sz="1300"/>
          </a:p>
        </p:txBody>
      </p:sp>
    </p:spTree>
    <p:extLst>
      <p:ext uri="{BB962C8B-B14F-4D97-AF65-F5344CB8AC3E}">
        <p14:creationId xmlns:p14="http://schemas.microsoft.com/office/powerpoint/2010/main" val="4190549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1267"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9CF06469-CF63-E244-B7C4-4C376C2E4DEC}" type="slidenum">
              <a:rPr lang="ja-JP" altLang="en-US" sz="1300"/>
              <a:pPr/>
              <a:t>4</a:t>
            </a:fld>
            <a:endParaRPr lang="ja-JP" altLang="en-US" sz="1300"/>
          </a:p>
        </p:txBody>
      </p:sp>
    </p:spTree>
    <p:extLst>
      <p:ext uri="{BB962C8B-B14F-4D97-AF65-F5344CB8AC3E}">
        <p14:creationId xmlns:p14="http://schemas.microsoft.com/office/powerpoint/2010/main" val="383477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8"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4099"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5F24925A-E942-034A-BBEA-66851E4E4538}" type="slidenum">
              <a:rPr lang="ja-JP" altLang="en-US" sz="1300"/>
              <a:pPr/>
              <a:t>5</a:t>
            </a:fld>
            <a:endParaRPr lang="ja-JP" altLang="en-US" sz="1300"/>
          </a:p>
        </p:txBody>
      </p:sp>
    </p:spTree>
    <p:extLst>
      <p:ext uri="{BB962C8B-B14F-4D97-AF65-F5344CB8AC3E}">
        <p14:creationId xmlns:p14="http://schemas.microsoft.com/office/powerpoint/2010/main" val="2608705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6</a:t>
            </a:fld>
            <a:endParaRPr lang="ja-JP" altLang="en-US" sz="1300"/>
          </a:p>
        </p:txBody>
      </p:sp>
    </p:spTree>
    <p:extLst>
      <p:ext uri="{BB962C8B-B14F-4D97-AF65-F5344CB8AC3E}">
        <p14:creationId xmlns:p14="http://schemas.microsoft.com/office/powerpoint/2010/main" val="1486311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7</a:t>
            </a:fld>
            <a:endParaRPr lang="ja-JP" altLang="en-US" sz="1300"/>
          </a:p>
        </p:txBody>
      </p:sp>
    </p:spTree>
    <p:extLst>
      <p:ext uri="{BB962C8B-B14F-4D97-AF65-F5344CB8AC3E}">
        <p14:creationId xmlns:p14="http://schemas.microsoft.com/office/powerpoint/2010/main" val="1153399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315" name="ノート プレースホルダ 2"/>
          <p:cNvSpPr>
            <a:spLocks noGrp="1"/>
          </p:cNvSpPr>
          <p:nvPr>
            <p:ph type="body" idx="1"/>
          </p:nvPr>
        </p:nvSpPr>
        <p:spPr bwMode="auto">
          <a:noFill/>
        </p:spPr>
        <p:txBody>
          <a:bodyPr/>
          <a:lstStyle/>
          <a:p>
            <a:pPr eaLnBrk="1" hangingPunct="1">
              <a:spcBef>
                <a:spcPct val="0"/>
              </a:spcBef>
            </a:pPr>
            <a:endParaRPr lang="ja-JP" altLang="en-US" dirty="0" smtClean="0"/>
          </a:p>
        </p:txBody>
      </p:sp>
      <p:sp>
        <p:nvSpPr>
          <p:cNvPr id="13316" name="スライド番号プレースホルダ 3"/>
          <p:cNvSpPr>
            <a:spLocks noGrp="1"/>
          </p:cNvSpPr>
          <p:nvPr>
            <p:ph type="sldNum" sz="quarter" idx="5"/>
          </p:nvPr>
        </p:nvSpPr>
        <p:spPr bwMode="auto">
          <a:noFill/>
          <a:ln>
            <a:miter lim="800000"/>
            <a:headEnd/>
            <a:tailEnd/>
          </a:ln>
        </p:spPr>
        <p:txBody>
          <a:bodyPr/>
          <a:lstStyle/>
          <a:p>
            <a:fld id="{A0B6BB30-039C-407A-A968-69BD233F613D}" type="slidenum">
              <a:rPr lang="ja-JP" altLang="en-US"/>
              <a:pPr/>
              <a:t>8</a:t>
            </a:fld>
            <a:endParaRPr lang="ja-JP" altLang="en-US"/>
          </a:p>
        </p:txBody>
      </p:sp>
      <p:sp>
        <p:nvSpPr>
          <p:cNvPr id="5" name="日付プレースホルダ 4"/>
          <p:cNvSpPr>
            <a:spLocks noGrp="1"/>
          </p:cNvSpPr>
          <p:nvPr>
            <p:ph type="dt" idx="10"/>
          </p:nvPr>
        </p:nvSpPr>
        <p:spPr/>
        <p:txBody>
          <a:bodyPr/>
          <a:lstStyle/>
          <a:p>
            <a:r>
              <a:rPr lang="en-US" altLang="ja-JP" smtClean="0"/>
              <a:t>2013/6/26</a:t>
            </a:r>
            <a:endParaRPr lang="ja-JP" altLang="en-US"/>
          </a:p>
        </p:txBody>
      </p:sp>
    </p:spTree>
    <p:extLst>
      <p:ext uri="{BB962C8B-B14F-4D97-AF65-F5344CB8AC3E}">
        <p14:creationId xmlns:p14="http://schemas.microsoft.com/office/powerpoint/2010/main" val="914857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7411"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28" indent="-276011">
              <a:defRPr kumimoji="1" sz="2300">
                <a:solidFill>
                  <a:schemeClr val="tx1"/>
                </a:solidFill>
                <a:latin typeface="Arial" charset="0"/>
                <a:ea typeface="ＭＳ Ｐゴシック" charset="0"/>
              </a:defRPr>
            </a:lvl2pPr>
            <a:lvl3pPr marL="1104043" indent="-220809">
              <a:defRPr kumimoji="1" sz="2300">
                <a:solidFill>
                  <a:schemeClr val="tx1"/>
                </a:solidFill>
                <a:latin typeface="Arial" charset="0"/>
                <a:ea typeface="ＭＳ Ｐゴシック" charset="0"/>
              </a:defRPr>
            </a:lvl3pPr>
            <a:lvl4pPr marL="1545660" indent="-220809">
              <a:defRPr kumimoji="1" sz="2300">
                <a:solidFill>
                  <a:schemeClr val="tx1"/>
                </a:solidFill>
                <a:latin typeface="Arial" charset="0"/>
                <a:ea typeface="ＭＳ Ｐゴシック" charset="0"/>
              </a:defRPr>
            </a:lvl4pPr>
            <a:lvl5pPr marL="1987276" indent="-220809">
              <a:defRPr kumimoji="1" sz="2300">
                <a:solidFill>
                  <a:schemeClr val="tx1"/>
                </a:solidFill>
                <a:latin typeface="Arial" charset="0"/>
                <a:ea typeface="ＭＳ Ｐゴシック" charset="0"/>
              </a:defRPr>
            </a:lvl5pPr>
            <a:lvl6pPr marL="2428894" indent="-220809" fontAlgn="base">
              <a:spcBef>
                <a:spcPct val="0"/>
              </a:spcBef>
              <a:spcAft>
                <a:spcPct val="0"/>
              </a:spcAft>
              <a:defRPr kumimoji="1" sz="2300">
                <a:solidFill>
                  <a:schemeClr val="tx1"/>
                </a:solidFill>
                <a:latin typeface="Arial" charset="0"/>
                <a:ea typeface="ＭＳ Ｐゴシック" charset="0"/>
              </a:defRPr>
            </a:lvl6pPr>
            <a:lvl7pPr marL="2870511" indent="-220809" fontAlgn="base">
              <a:spcBef>
                <a:spcPct val="0"/>
              </a:spcBef>
              <a:spcAft>
                <a:spcPct val="0"/>
              </a:spcAft>
              <a:defRPr kumimoji="1" sz="2300">
                <a:solidFill>
                  <a:schemeClr val="tx1"/>
                </a:solidFill>
                <a:latin typeface="Arial" charset="0"/>
                <a:ea typeface="ＭＳ Ｐゴシック" charset="0"/>
              </a:defRPr>
            </a:lvl7pPr>
            <a:lvl8pPr marL="3312127" indent="-220809" fontAlgn="base">
              <a:spcBef>
                <a:spcPct val="0"/>
              </a:spcBef>
              <a:spcAft>
                <a:spcPct val="0"/>
              </a:spcAft>
              <a:defRPr kumimoji="1" sz="2300">
                <a:solidFill>
                  <a:schemeClr val="tx1"/>
                </a:solidFill>
                <a:latin typeface="Arial" charset="0"/>
                <a:ea typeface="ＭＳ Ｐゴシック" charset="0"/>
              </a:defRPr>
            </a:lvl8pPr>
            <a:lvl9pPr marL="3753744" indent="-220809" fontAlgn="base">
              <a:spcBef>
                <a:spcPct val="0"/>
              </a:spcBef>
              <a:spcAft>
                <a:spcPct val="0"/>
              </a:spcAft>
              <a:defRPr kumimoji="1" sz="2300">
                <a:solidFill>
                  <a:schemeClr val="tx1"/>
                </a:solidFill>
                <a:latin typeface="Arial" charset="0"/>
                <a:ea typeface="ＭＳ Ｐゴシック" charset="0"/>
              </a:defRPr>
            </a:lvl9pPr>
          </a:lstStyle>
          <a:p>
            <a:fld id="{2917AC08-477B-5A47-A484-DE31EAA9F9A9}" type="slidenum">
              <a:rPr lang="ja-JP" altLang="en-US" sz="1300"/>
              <a:pPr/>
              <a:t>9</a:t>
            </a:fld>
            <a:endParaRPr lang="ja-JP" altLang="en-US" sz="1300"/>
          </a:p>
        </p:txBody>
      </p:sp>
    </p:spTree>
    <p:extLst>
      <p:ext uri="{BB962C8B-B14F-4D97-AF65-F5344CB8AC3E}">
        <p14:creationId xmlns:p14="http://schemas.microsoft.com/office/powerpoint/2010/main" val="804256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タイトル プレースホルダ 4"/>
          <p:cNvSpPr>
            <a:spLocks noGrp="1"/>
          </p:cNvSpPr>
          <p:nvPr>
            <p:ph type="title"/>
          </p:nvPr>
        </p:nvSpPr>
        <p:spPr>
          <a:xfrm>
            <a:off x="409575" y="152400"/>
            <a:ext cx="5591176" cy="476250"/>
          </a:xfrm>
          <a:prstGeom prst="rect">
            <a:avLst/>
          </a:prstGeom>
        </p:spPr>
        <p:txBody>
          <a:bodyPr rtlCol="0">
            <a:noAutofit/>
          </a:bodyPr>
          <a:lstStyle/>
          <a:p>
            <a:r>
              <a:rPr lang="ja-JP" altLang="en-US" dirty="0" smtClean="0"/>
              <a:t>マスタ タイトルの書式設定</a:t>
            </a:r>
            <a:endParaRPr lang="ja-JP" altLang="en-US" dirty="0"/>
          </a:p>
        </p:txBody>
      </p:sp>
      <p:sp>
        <p:nvSpPr>
          <p:cNvPr id="9" name="コンテンツ プレースホルダ 8"/>
          <p:cNvSpPr>
            <a:spLocks noGrp="1"/>
          </p:cNvSpPr>
          <p:nvPr>
            <p:ph sz="quarter" idx="10"/>
          </p:nvPr>
        </p:nvSpPr>
        <p:spPr>
          <a:xfrm>
            <a:off x="581025" y="1314450"/>
            <a:ext cx="7943850" cy="51530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2734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2159000"/>
            <a:ext cx="8547100" cy="2514600"/>
          </a:xfrm>
          <a:prstGeom prst="rect">
            <a:avLst/>
          </a:prstGeom>
        </p:spPr>
        <p:txBody>
          <a:bodyPr anchor="ctr" anchorCtr="0"/>
          <a:lstStyle>
            <a:lvl1pPr algn="ctr">
              <a:defRPr sz="4400">
                <a:solidFill>
                  <a:srgbClr val="000000"/>
                </a:solidFill>
              </a:defRPr>
            </a:lvl1pPr>
          </a:lstStyle>
          <a:p>
            <a:r>
              <a:rPr lang="ja-JP" altLang="en-US" dirty="0" smtClean="0"/>
              <a:t>マスタ タイトルの書式設定</a:t>
            </a:r>
            <a:endParaRPr lang="ja-JP" altLang="en-US" dirty="0"/>
          </a:p>
        </p:txBody>
      </p:sp>
    </p:spTree>
    <p:extLst>
      <p:ext uri="{BB962C8B-B14F-4D97-AF65-F5344CB8AC3E}">
        <p14:creationId xmlns:p14="http://schemas.microsoft.com/office/powerpoint/2010/main" val="1645426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165100"/>
            <a:ext cx="6680200" cy="546100"/>
          </a:xfrm>
          <a:prstGeom prst="rect">
            <a:avLst/>
          </a:prstGeom>
        </p:spPr>
        <p:txBody>
          <a:bodyPr anchor="ctr" anchorCtr="0"/>
          <a:lstStyle>
            <a:lvl1pPr algn="l">
              <a:lnSpc>
                <a:spcPct val="100000"/>
              </a:lnSpc>
              <a:defRPr sz="2400">
                <a:solidFill>
                  <a:schemeClr val="tx1"/>
                </a:solidFill>
              </a:defRPr>
            </a:lvl1pPr>
          </a:lstStyle>
          <a:p>
            <a:r>
              <a:rPr lang="ja-JP" altLang="en-US" dirty="0" smtClean="0"/>
              <a:t>マスタ タイトルの書式設定</a:t>
            </a:r>
            <a:endParaRPr lang="ja-JP" altLang="en-US" dirty="0"/>
          </a:p>
        </p:txBody>
      </p:sp>
      <p:sp>
        <p:nvSpPr>
          <p:cNvPr id="11" name="コンテンツ プレースホルダ 2"/>
          <p:cNvSpPr>
            <a:spLocks noGrp="1"/>
          </p:cNvSpPr>
          <p:nvPr>
            <p:ph idx="10"/>
          </p:nvPr>
        </p:nvSpPr>
        <p:spPr>
          <a:xfrm>
            <a:off x="304800" y="1003300"/>
            <a:ext cx="8547100" cy="5549900"/>
          </a:xfrm>
          <a:prstGeom prst="rect">
            <a:avLst/>
          </a:prstGeom>
        </p:spPr>
        <p:txBody>
          <a:bodyPr/>
          <a:lstStyle>
            <a:lvl1pPr>
              <a:buClr>
                <a:srgbClr val="4C2327"/>
              </a:buClr>
              <a:buFont typeface="Wingdings" charset="2"/>
              <a:buChar char="n"/>
              <a:defRPr>
                <a:solidFill>
                  <a:schemeClr val="tx1">
                    <a:lumMod val="75000"/>
                    <a:lumOff val="25000"/>
                  </a:schemeClr>
                </a:solidFill>
              </a:defRPr>
            </a:lvl1pPr>
            <a:lvl2pPr marL="360000">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altLang="ja-JP" dirty="0" smtClean="0"/>
          </a:p>
          <a:p>
            <a:pPr lvl="4"/>
            <a:endParaRPr lang="ja-JP" altLang="en-US" dirty="0"/>
          </a:p>
        </p:txBody>
      </p:sp>
    </p:spTree>
    <p:extLst>
      <p:ext uri="{BB962C8B-B14F-4D97-AF65-F5344CB8AC3E}">
        <p14:creationId xmlns:p14="http://schemas.microsoft.com/office/powerpoint/2010/main" val="4030201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228600" y="6218238"/>
            <a:ext cx="1963738" cy="457200"/>
          </a:xfrm>
          <a:prstGeom prst="rect">
            <a:avLst/>
          </a:prstGeom>
        </p:spPr>
        <p:txBody>
          <a:bodyPr/>
          <a:lstStyle>
            <a:lvl1pPr>
              <a:defRPr>
                <a:ea typeface="ＭＳ Ｐゴシック" pitchFamily="50" charset="-128"/>
                <a:cs typeface="+mn-cs"/>
              </a:defRPr>
            </a:lvl1pPr>
          </a:lstStyle>
          <a:p>
            <a:pPr>
              <a:defRPr/>
            </a:pPr>
            <a:r>
              <a:rPr lang="ja-JP" altLang="en-US"/>
              <a:t>2008年06月13日</a:t>
            </a:r>
            <a:endParaRPr lang="en-US" altLang="ja-JP"/>
          </a:p>
        </p:txBody>
      </p:sp>
      <p:sp>
        <p:nvSpPr>
          <p:cNvPr id="3" name="Rectangle 5"/>
          <p:cNvSpPr>
            <a:spLocks noGrp="1" noChangeArrowheads="1"/>
          </p:cNvSpPr>
          <p:nvPr>
            <p:ph type="ftr" sz="quarter" idx="11"/>
          </p:nvPr>
        </p:nvSpPr>
        <p:spPr>
          <a:xfrm>
            <a:off x="2043113" y="6248400"/>
            <a:ext cx="4845050" cy="457200"/>
          </a:xfrm>
          <a:prstGeom prst="rect">
            <a:avLst/>
          </a:prstGeom>
        </p:spPr>
        <p:txBody>
          <a:bodyPr/>
          <a:lstStyle>
            <a:lvl1pPr>
              <a:defRPr>
                <a:ea typeface="ＭＳ Ｐゴシック" pitchFamily="50" charset="-128"/>
                <a:cs typeface="+mn-cs"/>
              </a:defRPr>
            </a:lvl1pPr>
          </a:lstStyle>
          <a:p>
            <a:pPr>
              <a:defRPr/>
            </a:pPr>
            <a:r>
              <a:rPr lang="en-US" altLang="ja-JP"/>
              <a:t>岡山大学工学部「出前説明会」</a:t>
            </a:r>
          </a:p>
        </p:txBody>
      </p:sp>
      <p:sp>
        <p:nvSpPr>
          <p:cNvPr id="4" name="Rectangle 6"/>
          <p:cNvSpPr>
            <a:spLocks noGrp="1" noChangeArrowheads="1"/>
          </p:cNvSpPr>
          <p:nvPr>
            <p:ph type="sldNum" sz="quarter" idx="12"/>
          </p:nvPr>
        </p:nvSpPr>
        <p:spPr>
          <a:xfrm>
            <a:off x="7040563" y="6218238"/>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BF2A71D-F746-3F44-B03B-67585BFC3C2A}" type="slidenum">
              <a:rPr lang="en-US" altLang="ja-JP"/>
              <a:pPr>
                <a:defRPr/>
              </a:pPr>
              <a:t>‹#›</a:t>
            </a:fld>
            <a:endParaRPr lang="en-US" altLang="ja-JP"/>
          </a:p>
        </p:txBody>
      </p:sp>
    </p:spTree>
    <p:extLst>
      <p:ext uri="{BB962C8B-B14F-4D97-AF65-F5344CB8AC3E}">
        <p14:creationId xmlns:p14="http://schemas.microsoft.com/office/powerpoint/2010/main" val="1291319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C:\Users\QUA DESIGN style\Desktop\ロゴ.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26313" y="85725"/>
            <a:ext cx="1597025" cy="611188"/>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Users\QUA DESIGN style\Desktop\線2.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flipV="1">
            <a:off x="0" y="739775"/>
            <a:ext cx="9144000" cy="90488"/>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p:txStyles>
    <p:title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pitchFamily="-105"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tm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3.tmp"/><Relationship Id="rId5" Type="http://schemas.openxmlformats.org/officeDocument/2006/relationships/image" Target="../media/image42.tmp"/><Relationship Id="rId4" Type="http://schemas.openxmlformats.org/officeDocument/2006/relationships/image" Target="../media/image41.tmp"/></Relationships>
</file>

<file path=ppt/slides/_rels/slide14.xml.rels><?xml version="1.0" encoding="UTF-8" standalone="yes"?>
<Relationships xmlns="http://schemas.openxmlformats.org/package/2006/relationships"><Relationship Id="rId8" Type="http://schemas.openxmlformats.org/officeDocument/2006/relationships/image" Target="../media/image49.tmp"/><Relationship Id="rId3" Type="http://schemas.openxmlformats.org/officeDocument/2006/relationships/image" Target="../media/image44.png"/><Relationship Id="rId7" Type="http://schemas.openxmlformats.org/officeDocument/2006/relationships/image" Target="../media/image48.tmp"/><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7.tmp"/><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tmp"/></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4.tmp"/><Relationship Id="rId5" Type="http://schemas.openxmlformats.org/officeDocument/2006/relationships/image" Target="../media/image53.tmp"/><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tmp"/><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8.tmp"/><Relationship Id="rId5" Type="http://schemas.openxmlformats.org/officeDocument/2006/relationships/image" Target="../media/image57.tmp"/><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3.tmp"/><Relationship Id="rId5" Type="http://schemas.openxmlformats.org/officeDocument/2006/relationships/image" Target="../media/image62.tmp"/><Relationship Id="rId4" Type="http://schemas.openxmlformats.org/officeDocument/2006/relationships/image" Target="../media/image61.tmp"/></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wmf"/><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chart" Target="../charts/chart1.xml"/><Relationship Id="rId5" Type="http://schemas.openxmlformats.org/officeDocument/2006/relationships/image" Target="../media/image73.tmp"/><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image" Target="../media/image72.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22.xml.rels><?xml version="1.0" encoding="UTF-8" standalone="yes"?>
<Relationships xmlns="http://schemas.openxmlformats.org/package/2006/relationships"><Relationship Id="rId13" Type="http://schemas.openxmlformats.org/officeDocument/2006/relationships/image" Target="../media/image110.png"/><Relationship Id="rId18" Type="http://schemas.openxmlformats.org/officeDocument/2006/relationships/image" Target="../media/image114.jpeg"/><Relationship Id="rId26" Type="http://schemas.openxmlformats.org/officeDocument/2006/relationships/hyperlink" Target="http://www.benesse.co.jp/" TargetMode="External"/><Relationship Id="rId39" Type="http://schemas.openxmlformats.org/officeDocument/2006/relationships/image" Target="../media/image127.png"/><Relationship Id="rId21" Type="http://schemas.openxmlformats.org/officeDocument/2006/relationships/hyperlink" Target="http://www.google.co.jp/imgres?imgurl=https://www.ntt.com/vpn/ip-vpn/case/kobeseiko/images/samp5-2-c4.gif&amp;imgrefurl=https://www.ntt.com/vpn/ip-vpn/case/kobeseiko/kobeseiko_all.html&amp;usg=__cCLAbp142PUsh6gaAvkW_gxkbvs=&amp;h=81&amp;w=198&amp;sz=4&amp;hl=ja&amp;start=8&amp;um=1&amp;itbs=1&amp;tbnid=ZEcZBXUAeudzpM:&amp;tbnh=43&amp;tbnw=104&amp;prev=/images?q=%E7%A5%9E%E6%88%B8%E8%A3%BD%E9%8B%BC%E6%89%80%E3%80%80logo&amp;um=1&amp;hl=ja&amp;lr=lang_ja&amp;rlz=1I7SUNC_ja&amp;tbs=isch:1,lr:lang_1ja" TargetMode="External"/><Relationship Id="rId34" Type="http://schemas.openxmlformats.org/officeDocument/2006/relationships/hyperlink" Target="http://www.google.co.jp/imgres?imgurl=http://www.nec.co.jp/library/jirei/mitsuka/mitsuka_img/logo.gif&amp;imgrefurl=http://www.nec.co.jp/library/jirei/mitsuka/&amp;usg=__abTlpgNUXXhwR8tvHBoVjzVkIFQ=&amp;h=135&amp;w=150&amp;sz=5&amp;hl=ja&amp;start=6&amp;um=1&amp;itbs=1&amp;tbnid=8hGMubP5pFZoBM:&amp;tbnh=86&amp;tbnw=96&amp;prev=/images?q=%E4%B8%89%E4%BA%95%E5%8C%96%E5%AD%A6%E3%80%80logo&amp;um=1&amp;hl=ja&amp;lr=lang_ja&amp;sa=N&amp;rlz=1I7SUNC_ja&amp;tbs=isch:1,lr:lang_1ja" TargetMode="External"/><Relationship Id="rId42" Type="http://schemas.openxmlformats.org/officeDocument/2006/relationships/hyperlink" Target="http://www.google.co.jp/imgres?imgurl=http://www.aisin.com.sg/images/logo.gif&amp;imgrefurl=http://www.aisin.com.sg/compliance.html&amp;usg=__molgQc2iFDhDXvazP2RHQAc5OQU=&amp;h=40&amp;w=134&amp;sz=2&amp;hl=ja&amp;start=15&amp;um=1&amp;itbs=1&amp;tbnid=SHuM31LEQgXVZM:&amp;tbnh=27&amp;tbnw=92&amp;prev=/images?q=aisin+logo&amp;um=1&amp;hl=ja&amp;lr=lang_ja&amp;rlz=1I7SUNC_ja&amp;tbs=isch:1,lr:lang_1ja" TargetMode="External"/><Relationship Id="rId47" Type="http://schemas.openxmlformats.org/officeDocument/2006/relationships/image" Target="../media/image133.png"/><Relationship Id="rId50" Type="http://schemas.openxmlformats.org/officeDocument/2006/relationships/image" Target="../media/image136.png"/><Relationship Id="rId55" Type="http://schemas.openxmlformats.org/officeDocument/2006/relationships/image" Target="../media/image140.jpeg"/><Relationship Id="rId63" Type="http://schemas.openxmlformats.org/officeDocument/2006/relationships/image" Target="../media/image143.png"/><Relationship Id="rId68" Type="http://schemas.openxmlformats.org/officeDocument/2006/relationships/image" Target="../media/image94.png"/><Relationship Id="rId76" Type="http://schemas.openxmlformats.org/officeDocument/2006/relationships/oleObject" Target="../embeddings/oleObject6.bin"/><Relationship Id="rId84" Type="http://schemas.openxmlformats.org/officeDocument/2006/relationships/image" Target="../media/image101.png"/><Relationship Id="rId89" Type="http://schemas.openxmlformats.org/officeDocument/2006/relationships/hyperlink" Target="http://www.brother.co.jp/index.htm" TargetMode="External"/><Relationship Id="rId7" Type="http://schemas.openxmlformats.org/officeDocument/2006/relationships/image" Target="../media/image106.png"/><Relationship Id="rId71" Type="http://schemas.openxmlformats.org/officeDocument/2006/relationships/oleObject" Target="../embeddings/oleObject5.bin"/><Relationship Id="rId92" Type="http://schemas.openxmlformats.org/officeDocument/2006/relationships/image" Target="../media/image103.png"/><Relationship Id="rId2" Type="http://schemas.openxmlformats.org/officeDocument/2006/relationships/slideLayout" Target="../slideLayouts/slideLayout1.xml"/><Relationship Id="rId16" Type="http://schemas.openxmlformats.org/officeDocument/2006/relationships/image" Target="../media/image113.jpeg"/><Relationship Id="rId29" Type="http://schemas.openxmlformats.org/officeDocument/2006/relationships/image" Target="../media/image120.png"/><Relationship Id="rId11" Type="http://schemas.openxmlformats.org/officeDocument/2006/relationships/image" Target="../media/image108.png"/><Relationship Id="rId24" Type="http://schemas.openxmlformats.org/officeDocument/2006/relationships/hyperlink" Target="http://www.google.co.jp/imgres?imgurl=https://ssl.inax.co.jp/maintenance/repair/toilet/images/inax_logo.gif&amp;imgrefurl=https://ssl.inax.co.jp/maintenance/repair/toilet/&amp;usg=__pzjNWOslWbQRP3_OVB-_TxeEG2M=&amp;h=42&amp;w=85&amp;sz=2&amp;hl=ja&amp;start=17&amp;um=1&amp;itbs=1&amp;tbnid=0s0tOJcJsJzZYM:&amp;tbnh=38&amp;tbnw=76&amp;prev=/images?q=inax+logo&amp;um=1&amp;hl=ja&amp;lr=lang_ja&amp;sa=N&amp;rlz=1I7SUNC_ja&amp;tbs=isch:1,lr:lang_1ja" TargetMode="External"/><Relationship Id="rId32" Type="http://schemas.openxmlformats.org/officeDocument/2006/relationships/image" Target="../media/image122.png"/><Relationship Id="rId37" Type="http://schemas.openxmlformats.org/officeDocument/2006/relationships/hyperlink" Target="http://fujifilm.jp/index.html" TargetMode="External"/><Relationship Id="rId40" Type="http://schemas.openxmlformats.org/officeDocument/2006/relationships/image" Target="../media/image128.png"/><Relationship Id="rId45" Type="http://schemas.openxmlformats.org/officeDocument/2006/relationships/image" Target="../media/image131.jpeg"/><Relationship Id="rId53" Type="http://schemas.openxmlformats.org/officeDocument/2006/relationships/image" Target="../media/image139.png"/><Relationship Id="rId58" Type="http://schemas.openxmlformats.org/officeDocument/2006/relationships/image" Target="../media/image97.png"/><Relationship Id="rId66" Type="http://schemas.openxmlformats.org/officeDocument/2006/relationships/image" Target="../media/image145.png"/><Relationship Id="rId74" Type="http://schemas.openxmlformats.org/officeDocument/2006/relationships/hyperlink" Target="http://www.miuraz.co.jp/index.html" TargetMode="External"/><Relationship Id="rId79" Type="http://schemas.openxmlformats.org/officeDocument/2006/relationships/hyperlink" Target="http://www.secom.co.jp/" TargetMode="External"/><Relationship Id="rId87" Type="http://schemas.openxmlformats.org/officeDocument/2006/relationships/oleObject" Target="../embeddings/oleObject8.bin"/><Relationship Id="rId5" Type="http://schemas.openxmlformats.org/officeDocument/2006/relationships/hyperlink" Target="http://www.daihatsu.co.jp/index.htm" TargetMode="External"/><Relationship Id="rId61" Type="http://schemas.openxmlformats.org/officeDocument/2006/relationships/image" Target="../media/image142.png"/><Relationship Id="rId82" Type="http://schemas.openxmlformats.org/officeDocument/2006/relationships/image" Target="../media/image152.png"/><Relationship Id="rId90" Type="http://schemas.openxmlformats.org/officeDocument/2006/relationships/image" Target="../media/image154.png"/><Relationship Id="rId95" Type="http://schemas.openxmlformats.org/officeDocument/2006/relationships/oleObject" Target="../embeddings/oleObject10.bin"/><Relationship Id="rId19" Type="http://schemas.openxmlformats.org/officeDocument/2006/relationships/hyperlink" Target="http://www.google.co.jp/imgres?imgurl=http://www.jfe-steel.co.jp/works/east/chiba/img/top_logo.gif&amp;imgrefurl=http://www.jfe-steel.co.jp/works/east/chiba/taiki.html&amp;usg=__VvHZkM9mIw7DngDwQ0kgoCYEKig=&amp;h=77&amp;w=57&amp;sz=3&amp;hl=ja&amp;start=10&amp;um=1&amp;itbs=1&amp;tbnid=lsyKwGZecKIL8M:&amp;tbnh=72&amp;tbnw=53&amp;prev=/images?q=%EF%BC%AA%EF%BC%A6%EF%BC%A5%E3%82%B9%E3%83%81%E3%83%BC%E3%83%AB%E3%80%80logo&amp;um=1&amp;hl=ja&amp;lr=lang_ja&amp;rlz=1I7SUNC_ja&amp;tbs=isch:1,lr:lang_1ja" TargetMode="External"/><Relationship Id="rId14" Type="http://schemas.openxmlformats.org/officeDocument/2006/relationships/image" Target="../media/image111.png"/><Relationship Id="rId22" Type="http://schemas.openxmlformats.org/officeDocument/2006/relationships/image" Target="../media/image116.jpeg"/><Relationship Id="rId27" Type="http://schemas.openxmlformats.org/officeDocument/2006/relationships/image" Target="../media/image119.jpeg"/><Relationship Id="rId30" Type="http://schemas.openxmlformats.org/officeDocument/2006/relationships/hyperlink" Target="http://www.city.okayama.jp/index.html" TargetMode="External"/><Relationship Id="rId35" Type="http://schemas.openxmlformats.org/officeDocument/2006/relationships/image" Target="../media/image124.jpeg"/><Relationship Id="rId43" Type="http://schemas.openxmlformats.org/officeDocument/2006/relationships/image" Target="../media/image130.jpeg"/><Relationship Id="rId48" Type="http://schemas.openxmlformats.org/officeDocument/2006/relationships/image" Target="../media/image134.png"/><Relationship Id="rId56" Type="http://schemas.openxmlformats.org/officeDocument/2006/relationships/image" Target="../media/image141.png"/><Relationship Id="rId64" Type="http://schemas.openxmlformats.org/officeDocument/2006/relationships/hyperlink" Target="http://www.ihi.co.jp/index.html" TargetMode="External"/><Relationship Id="rId69" Type="http://schemas.openxmlformats.org/officeDocument/2006/relationships/hyperlink" Target="http://www.kubota.co.jp/index.html" TargetMode="External"/><Relationship Id="rId77" Type="http://schemas.openxmlformats.org/officeDocument/2006/relationships/image" Target="../media/image100.png"/><Relationship Id="rId8" Type="http://schemas.openxmlformats.org/officeDocument/2006/relationships/oleObject" Target="../embeddings/oleObject2.bin"/><Relationship Id="rId51" Type="http://schemas.openxmlformats.org/officeDocument/2006/relationships/image" Target="../media/image137.png"/><Relationship Id="rId72" Type="http://schemas.openxmlformats.org/officeDocument/2006/relationships/image" Target="../media/image99.png"/><Relationship Id="rId80" Type="http://schemas.openxmlformats.org/officeDocument/2006/relationships/image" Target="../media/image151.png"/><Relationship Id="rId85" Type="http://schemas.openxmlformats.org/officeDocument/2006/relationships/hyperlink" Target="http://www.eneos.co.jp/index.html" TargetMode="External"/><Relationship Id="rId93" Type="http://schemas.openxmlformats.org/officeDocument/2006/relationships/hyperlink" Target="http://www.mitsui-kinzoku.co.jp/" TargetMode="External"/><Relationship Id="rId3" Type="http://schemas.openxmlformats.org/officeDocument/2006/relationships/oleObject" Target="../embeddings/oleObject1.bin"/><Relationship Id="rId12" Type="http://schemas.openxmlformats.org/officeDocument/2006/relationships/image" Target="../media/image109.png"/><Relationship Id="rId17" Type="http://schemas.openxmlformats.org/officeDocument/2006/relationships/hyperlink" Target="http://www.subaru.jp/" TargetMode="External"/><Relationship Id="rId25" Type="http://schemas.openxmlformats.org/officeDocument/2006/relationships/image" Target="../media/image118.jpeg"/><Relationship Id="rId33" Type="http://schemas.openxmlformats.org/officeDocument/2006/relationships/image" Target="../media/image123.jpeg"/><Relationship Id="rId38" Type="http://schemas.openxmlformats.org/officeDocument/2006/relationships/image" Target="../media/image126.png"/><Relationship Id="rId46" Type="http://schemas.openxmlformats.org/officeDocument/2006/relationships/image" Target="../media/image132.jpeg"/><Relationship Id="rId59" Type="http://schemas.openxmlformats.org/officeDocument/2006/relationships/oleObject" Target="../embeddings/oleObject4.bin"/><Relationship Id="rId67" Type="http://schemas.openxmlformats.org/officeDocument/2006/relationships/image" Target="../media/image146.png"/><Relationship Id="rId20" Type="http://schemas.openxmlformats.org/officeDocument/2006/relationships/image" Target="../media/image115.jpeg"/><Relationship Id="rId41" Type="http://schemas.openxmlformats.org/officeDocument/2006/relationships/image" Target="../media/image129.png"/><Relationship Id="rId54" Type="http://schemas.openxmlformats.org/officeDocument/2006/relationships/hyperlink" Target="http://www.google.co.jp/imgres?imgurl=http://www.microsoft.com/japan/products/ntwork/CaseStudy/Jr/image/JR_logo.GIF&amp;imgrefurl=http://www.microsoft.com/japan/products/ntwork/CaseStudy/Jr/&amp;usg=__9h7GMZTtKEsb5eSYpBEXgIxdhvU=&amp;h=74&amp;w=100&amp;sz=3&amp;hl=ja&amp;start=20&amp;um=1&amp;itbs=1&amp;tbnid=gvWhPv-taY-06M:&amp;tbnh=61&amp;tbnw=82&amp;prev=/images?q=JR%E6%9D%B1%E6%97%A5%E6%9C%AC%E3%80%80logo&amp;um=1&amp;hl=ja&amp;lr=lang_ja&amp;sa=N&amp;rlz=1I7SUNC_ja&amp;tbs=isch:1,lr:lang_1ja" TargetMode="External"/><Relationship Id="rId62" Type="http://schemas.openxmlformats.org/officeDocument/2006/relationships/hyperlink" Target="http://www.khi.co.jp/index.html" TargetMode="External"/><Relationship Id="rId70" Type="http://schemas.openxmlformats.org/officeDocument/2006/relationships/image" Target="../media/image147.png"/><Relationship Id="rId75" Type="http://schemas.openxmlformats.org/officeDocument/2006/relationships/image" Target="../media/image149.png"/><Relationship Id="rId83" Type="http://schemas.openxmlformats.org/officeDocument/2006/relationships/oleObject" Target="../embeddings/oleObject7.bin"/><Relationship Id="rId88" Type="http://schemas.openxmlformats.org/officeDocument/2006/relationships/image" Target="../media/image102.png"/><Relationship Id="rId91" Type="http://schemas.openxmlformats.org/officeDocument/2006/relationships/oleObject" Target="../embeddings/oleObject9.bin"/><Relationship Id="rId96" Type="http://schemas.openxmlformats.org/officeDocument/2006/relationships/image" Target="../media/image104.png"/><Relationship Id="rId1" Type="http://schemas.openxmlformats.org/officeDocument/2006/relationships/vmlDrawing" Target="../drawings/vmlDrawing1.vml"/><Relationship Id="rId6" Type="http://schemas.openxmlformats.org/officeDocument/2006/relationships/image" Target="../media/image105.png"/><Relationship Id="rId15" Type="http://schemas.openxmlformats.org/officeDocument/2006/relationships/image" Target="../media/image112.png"/><Relationship Id="rId23" Type="http://schemas.openxmlformats.org/officeDocument/2006/relationships/image" Target="../media/image117.png"/><Relationship Id="rId28" Type="http://schemas.openxmlformats.org/officeDocument/2006/relationships/hyperlink" Target="http://www.energia.co.jp/index.html" TargetMode="External"/><Relationship Id="rId36" Type="http://schemas.openxmlformats.org/officeDocument/2006/relationships/image" Target="../media/image125.png"/><Relationship Id="rId49" Type="http://schemas.openxmlformats.org/officeDocument/2006/relationships/image" Target="../media/image135.png"/><Relationship Id="rId57" Type="http://schemas.openxmlformats.org/officeDocument/2006/relationships/oleObject" Target="../embeddings/oleObject3.bin"/><Relationship Id="rId10" Type="http://schemas.openxmlformats.org/officeDocument/2006/relationships/image" Target="../media/image107.png"/><Relationship Id="rId31" Type="http://schemas.openxmlformats.org/officeDocument/2006/relationships/image" Target="../media/image121.png"/><Relationship Id="rId44" Type="http://schemas.openxmlformats.org/officeDocument/2006/relationships/hyperlink" Target="http://www.google.co.jp/imgres?imgurl=http://www.nsk.solidcomponents.com/NSK-Logo.gif&amp;imgrefurl=http://www.nsk.solidcomponents.com/&amp;usg=__KOoACY_0oBkHr0CsOyPSY04wkEY=&amp;h=155&amp;w=470&amp;sz=17&amp;hl=ja&amp;start=22&amp;um=1&amp;itbs=1&amp;tbnid=sb8Z-5uyp5iVbM:&amp;tbnh=43&amp;tbnw=129&amp;prev=/images?q=nsk+logo&amp;start=20&amp;um=1&amp;hl=ja&amp;lr=lang_ja&amp;sa=N&amp;rlz=1I7SUNC_ja&amp;ndsp=20&amp;tbs=isch:1,lr:lang_1ja" TargetMode="External"/><Relationship Id="rId52" Type="http://schemas.openxmlformats.org/officeDocument/2006/relationships/image" Target="../media/image138.png"/><Relationship Id="rId60" Type="http://schemas.openxmlformats.org/officeDocument/2006/relationships/image" Target="../media/image98.png"/><Relationship Id="rId65" Type="http://schemas.openxmlformats.org/officeDocument/2006/relationships/image" Target="../media/image144.png"/><Relationship Id="rId73" Type="http://schemas.openxmlformats.org/officeDocument/2006/relationships/image" Target="../media/image148.png"/><Relationship Id="rId78" Type="http://schemas.openxmlformats.org/officeDocument/2006/relationships/image" Target="../media/image150.png"/><Relationship Id="rId81" Type="http://schemas.openxmlformats.org/officeDocument/2006/relationships/hyperlink" Target="http://jp.yamatake.com/index.html" TargetMode="External"/><Relationship Id="rId86" Type="http://schemas.openxmlformats.org/officeDocument/2006/relationships/image" Target="../media/image153.png"/><Relationship Id="rId94" Type="http://schemas.openxmlformats.org/officeDocument/2006/relationships/image" Target="../media/image155.png"/><Relationship Id="rId4" Type="http://schemas.openxmlformats.org/officeDocument/2006/relationships/image" Target="../media/image95.png"/><Relationship Id="rId9" Type="http://schemas.openxmlformats.org/officeDocument/2006/relationships/image" Target="../media/image96.png"/></Relationships>
</file>

<file path=ppt/slides/_rels/slide23.xml.rels><?xml version="1.0" encoding="UTF-8" standalone="yes"?>
<Relationships xmlns="http://schemas.openxmlformats.org/package/2006/relationships"><Relationship Id="rId13" Type="http://schemas.openxmlformats.org/officeDocument/2006/relationships/image" Target="../media/image161.png"/><Relationship Id="rId18" Type="http://schemas.openxmlformats.org/officeDocument/2006/relationships/image" Target="../media/image166.png"/><Relationship Id="rId26" Type="http://schemas.openxmlformats.org/officeDocument/2006/relationships/image" Target="../media/image138.png"/><Relationship Id="rId39" Type="http://schemas.openxmlformats.org/officeDocument/2006/relationships/image" Target="../media/image175.png"/><Relationship Id="rId21" Type="http://schemas.openxmlformats.org/officeDocument/2006/relationships/image" Target="../media/image169.png"/><Relationship Id="rId34" Type="http://schemas.openxmlformats.org/officeDocument/2006/relationships/image" Target="../media/image174.png"/><Relationship Id="rId42" Type="http://schemas.openxmlformats.org/officeDocument/2006/relationships/image" Target="../media/image118.jpeg"/><Relationship Id="rId47" Type="http://schemas.openxmlformats.org/officeDocument/2006/relationships/image" Target="../media/image181.png"/><Relationship Id="rId50" Type="http://schemas.openxmlformats.org/officeDocument/2006/relationships/image" Target="../media/image184.png"/><Relationship Id="rId55" Type="http://schemas.openxmlformats.org/officeDocument/2006/relationships/image" Target="../media/image189.png"/><Relationship Id="rId63" Type="http://schemas.openxmlformats.org/officeDocument/2006/relationships/image" Target="../media/image197.png"/><Relationship Id="rId7" Type="http://schemas.openxmlformats.org/officeDocument/2006/relationships/image" Target="../media/image157.png"/><Relationship Id="rId2" Type="http://schemas.openxmlformats.org/officeDocument/2006/relationships/slideLayout" Target="../slideLayouts/slideLayout3.xml"/><Relationship Id="rId16" Type="http://schemas.openxmlformats.org/officeDocument/2006/relationships/image" Target="../media/image164.png"/><Relationship Id="rId20" Type="http://schemas.openxmlformats.org/officeDocument/2006/relationships/image" Target="../media/image168.png"/><Relationship Id="rId29" Type="http://schemas.openxmlformats.org/officeDocument/2006/relationships/oleObject" Target="../embeddings/oleObject11.bin"/><Relationship Id="rId41" Type="http://schemas.openxmlformats.org/officeDocument/2006/relationships/hyperlink" Target="http://www.google.co.jp/imgres?imgurl=https://ssl.inax.co.jp/maintenance/repair/toilet/images/inax_logo.gif&amp;imgrefurl=https://ssl.inax.co.jp/maintenance/repair/toilet/&amp;usg=__pzjNWOslWbQRP3_OVB-_TxeEG2M=&amp;h=42&amp;w=85&amp;sz=2&amp;hl=ja&amp;start=17&amp;um=1&amp;itbs=1&amp;tbnid=0s0tOJcJsJzZYM:&amp;tbnh=38&amp;tbnw=76&amp;prev=/images?q=inax+logo&amp;um=1&amp;hl=ja&amp;lr=lang_ja&amp;sa=N&amp;rlz=1I7SUNC_ja&amp;tbs=isch:1,lr:lang_1ja" TargetMode="External"/><Relationship Id="rId54" Type="http://schemas.openxmlformats.org/officeDocument/2006/relationships/image" Target="../media/image188.png"/><Relationship Id="rId62" Type="http://schemas.openxmlformats.org/officeDocument/2006/relationships/image" Target="../media/image196.png"/><Relationship Id="rId1" Type="http://schemas.openxmlformats.org/officeDocument/2006/relationships/vmlDrawing" Target="../drawings/vmlDrawing2.vml"/><Relationship Id="rId6" Type="http://schemas.openxmlformats.org/officeDocument/2006/relationships/image" Target="../media/image109.png"/><Relationship Id="rId11" Type="http://schemas.openxmlformats.org/officeDocument/2006/relationships/image" Target="../media/image159.png"/><Relationship Id="rId24" Type="http://schemas.openxmlformats.org/officeDocument/2006/relationships/image" Target="../media/image172.png"/><Relationship Id="rId32" Type="http://schemas.openxmlformats.org/officeDocument/2006/relationships/image" Target="../media/image150.png"/><Relationship Id="rId37" Type="http://schemas.openxmlformats.org/officeDocument/2006/relationships/image" Target="../media/image94.png"/><Relationship Id="rId40" Type="http://schemas.openxmlformats.org/officeDocument/2006/relationships/image" Target="../media/image176.png"/><Relationship Id="rId45" Type="http://schemas.openxmlformats.org/officeDocument/2006/relationships/image" Target="../media/image179.png"/><Relationship Id="rId53" Type="http://schemas.openxmlformats.org/officeDocument/2006/relationships/image" Target="../media/image187.png"/><Relationship Id="rId58" Type="http://schemas.openxmlformats.org/officeDocument/2006/relationships/image" Target="../media/image192.png"/><Relationship Id="rId5" Type="http://schemas.openxmlformats.org/officeDocument/2006/relationships/image" Target="../media/image156.png"/><Relationship Id="rId15" Type="http://schemas.openxmlformats.org/officeDocument/2006/relationships/image" Target="../media/image163.png"/><Relationship Id="rId23" Type="http://schemas.openxmlformats.org/officeDocument/2006/relationships/image" Target="../media/image171.png"/><Relationship Id="rId28" Type="http://schemas.openxmlformats.org/officeDocument/2006/relationships/image" Target="../media/image173.emf"/><Relationship Id="rId36" Type="http://schemas.openxmlformats.org/officeDocument/2006/relationships/image" Target="../media/image117.png"/><Relationship Id="rId49" Type="http://schemas.openxmlformats.org/officeDocument/2006/relationships/image" Target="../media/image183.png"/><Relationship Id="rId57" Type="http://schemas.openxmlformats.org/officeDocument/2006/relationships/image" Target="../media/image191.png"/><Relationship Id="rId61" Type="http://schemas.openxmlformats.org/officeDocument/2006/relationships/image" Target="../media/image195.png"/><Relationship Id="rId10" Type="http://schemas.openxmlformats.org/officeDocument/2006/relationships/image" Target="../media/image139.png"/><Relationship Id="rId19" Type="http://schemas.openxmlformats.org/officeDocument/2006/relationships/image" Target="../media/image167.png"/><Relationship Id="rId31" Type="http://schemas.openxmlformats.org/officeDocument/2006/relationships/image" Target="../media/image142.png"/><Relationship Id="rId44" Type="http://schemas.openxmlformats.org/officeDocument/2006/relationships/image" Target="../media/image178.png"/><Relationship Id="rId52" Type="http://schemas.openxmlformats.org/officeDocument/2006/relationships/image" Target="../media/image186.png"/><Relationship Id="rId60" Type="http://schemas.openxmlformats.org/officeDocument/2006/relationships/image" Target="../media/image194.png"/><Relationship Id="rId65" Type="http://schemas.openxmlformats.org/officeDocument/2006/relationships/image" Target="../media/image199.png"/><Relationship Id="rId4" Type="http://schemas.openxmlformats.org/officeDocument/2006/relationships/image" Target="../media/image107.png"/><Relationship Id="rId9" Type="http://schemas.openxmlformats.org/officeDocument/2006/relationships/image" Target="../media/image110.png"/><Relationship Id="rId14" Type="http://schemas.openxmlformats.org/officeDocument/2006/relationships/image" Target="../media/image162.png"/><Relationship Id="rId22" Type="http://schemas.openxmlformats.org/officeDocument/2006/relationships/image" Target="../media/image170.png"/><Relationship Id="rId27" Type="http://schemas.openxmlformats.org/officeDocument/2006/relationships/image" Target="../media/image113.jpeg"/><Relationship Id="rId30" Type="http://schemas.openxmlformats.org/officeDocument/2006/relationships/image" Target="../media/image97.png"/><Relationship Id="rId35" Type="http://schemas.openxmlformats.org/officeDocument/2006/relationships/image" Target="../media/image134.png"/><Relationship Id="rId43" Type="http://schemas.openxmlformats.org/officeDocument/2006/relationships/image" Target="../media/image177.png"/><Relationship Id="rId48" Type="http://schemas.openxmlformats.org/officeDocument/2006/relationships/image" Target="../media/image182.png"/><Relationship Id="rId56" Type="http://schemas.openxmlformats.org/officeDocument/2006/relationships/image" Target="../media/image190.png"/><Relationship Id="rId64" Type="http://schemas.openxmlformats.org/officeDocument/2006/relationships/image" Target="../media/image198.png"/><Relationship Id="rId8" Type="http://schemas.openxmlformats.org/officeDocument/2006/relationships/image" Target="../media/image158.png"/><Relationship Id="rId51" Type="http://schemas.openxmlformats.org/officeDocument/2006/relationships/image" Target="../media/image185.png"/><Relationship Id="rId3" Type="http://schemas.openxmlformats.org/officeDocument/2006/relationships/notesSlide" Target="../notesSlides/notesSlide20.xml"/><Relationship Id="rId12" Type="http://schemas.openxmlformats.org/officeDocument/2006/relationships/image" Target="../media/image160.png"/><Relationship Id="rId17" Type="http://schemas.openxmlformats.org/officeDocument/2006/relationships/image" Target="../media/image165.png"/><Relationship Id="rId25" Type="http://schemas.openxmlformats.org/officeDocument/2006/relationships/image" Target="../media/image108.png"/><Relationship Id="rId33" Type="http://schemas.openxmlformats.org/officeDocument/2006/relationships/image" Target="../media/image137.png"/><Relationship Id="rId38" Type="http://schemas.openxmlformats.org/officeDocument/2006/relationships/image" Target="../media/image135.png"/><Relationship Id="rId46" Type="http://schemas.openxmlformats.org/officeDocument/2006/relationships/image" Target="../media/image180.png"/><Relationship Id="rId59" Type="http://schemas.openxmlformats.org/officeDocument/2006/relationships/image" Target="../media/image193.png"/></Relationships>
</file>

<file path=ppt/slides/_rels/slide24.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205.png"/><Relationship Id="rId18" Type="http://schemas.openxmlformats.org/officeDocument/2006/relationships/oleObject" Target="../embeddings/oleObject12.bin"/><Relationship Id="rId26" Type="http://schemas.openxmlformats.org/officeDocument/2006/relationships/image" Target="../media/image212.png"/><Relationship Id="rId3" Type="http://schemas.openxmlformats.org/officeDocument/2006/relationships/image" Target="../media/image108.png"/><Relationship Id="rId21" Type="http://schemas.openxmlformats.org/officeDocument/2006/relationships/image" Target="../media/image209.png"/><Relationship Id="rId7" Type="http://schemas.openxmlformats.org/officeDocument/2006/relationships/image" Target="../media/image157.png"/><Relationship Id="rId12" Type="http://schemas.openxmlformats.org/officeDocument/2006/relationships/image" Target="../media/image204.png"/><Relationship Id="rId17" Type="http://schemas.openxmlformats.org/officeDocument/2006/relationships/image" Target="../media/image170.png"/><Relationship Id="rId25" Type="http://schemas.openxmlformats.org/officeDocument/2006/relationships/image" Target="../media/image211.png"/><Relationship Id="rId2" Type="http://schemas.openxmlformats.org/officeDocument/2006/relationships/slideLayout" Target="../slideLayouts/slideLayout1.xml"/><Relationship Id="rId16" Type="http://schemas.openxmlformats.org/officeDocument/2006/relationships/image" Target="../media/image208.png"/><Relationship Id="rId20" Type="http://schemas.openxmlformats.org/officeDocument/2006/relationships/image" Target="../media/image176.png"/><Relationship Id="rId1" Type="http://schemas.openxmlformats.org/officeDocument/2006/relationships/vmlDrawing" Target="../drawings/vmlDrawing3.vml"/><Relationship Id="rId6" Type="http://schemas.openxmlformats.org/officeDocument/2006/relationships/image" Target="../media/image201.png"/><Relationship Id="rId11" Type="http://schemas.openxmlformats.org/officeDocument/2006/relationships/image" Target="../media/image203.png"/><Relationship Id="rId24" Type="http://schemas.openxmlformats.org/officeDocument/2006/relationships/image" Target="../media/image107.png"/><Relationship Id="rId5" Type="http://schemas.openxmlformats.org/officeDocument/2006/relationships/image" Target="../media/image200.png"/><Relationship Id="rId15" Type="http://schemas.openxmlformats.org/officeDocument/2006/relationships/image" Target="../media/image207.png"/><Relationship Id="rId23" Type="http://schemas.openxmlformats.org/officeDocument/2006/relationships/image" Target="../media/image158.png"/><Relationship Id="rId10" Type="http://schemas.openxmlformats.org/officeDocument/2006/relationships/image" Target="../media/image202.png"/><Relationship Id="rId19" Type="http://schemas.openxmlformats.org/officeDocument/2006/relationships/image" Target="../media/image96.png"/><Relationship Id="rId4" Type="http://schemas.openxmlformats.org/officeDocument/2006/relationships/image" Target="../media/image156.png"/><Relationship Id="rId9" Type="http://schemas.openxmlformats.org/officeDocument/2006/relationships/image" Target="../media/image110.png"/><Relationship Id="rId14" Type="http://schemas.openxmlformats.org/officeDocument/2006/relationships/image" Target="../media/image206.png"/><Relationship Id="rId22" Type="http://schemas.openxmlformats.org/officeDocument/2006/relationships/image" Target="../media/image210.png"/></Relationships>
</file>

<file path=ppt/slides/_rels/slide25.xml.rels><?xml version="1.0" encoding="UTF-8" standalone="yes"?>
<Relationships xmlns="http://schemas.openxmlformats.org/package/2006/relationships"><Relationship Id="rId13" Type="http://schemas.openxmlformats.org/officeDocument/2006/relationships/image" Target="../media/image216.png"/><Relationship Id="rId18" Type="http://schemas.openxmlformats.org/officeDocument/2006/relationships/image" Target="../media/image201.png"/><Relationship Id="rId26" Type="http://schemas.openxmlformats.org/officeDocument/2006/relationships/image" Target="../media/image200.png"/><Relationship Id="rId39" Type="http://schemas.openxmlformats.org/officeDocument/2006/relationships/image" Target="../media/image143.png"/><Relationship Id="rId21" Type="http://schemas.openxmlformats.org/officeDocument/2006/relationships/image" Target="../media/image211.png"/><Relationship Id="rId34" Type="http://schemas.openxmlformats.org/officeDocument/2006/relationships/image" Target="../media/image182.png"/><Relationship Id="rId42" Type="http://schemas.openxmlformats.org/officeDocument/2006/relationships/hyperlink" Target="http://www.city.okayama.jp/index.html" TargetMode="External"/><Relationship Id="rId47" Type="http://schemas.openxmlformats.org/officeDocument/2006/relationships/image" Target="../media/image228.png"/><Relationship Id="rId50" Type="http://schemas.openxmlformats.org/officeDocument/2006/relationships/image" Target="../media/image230.png"/><Relationship Id="rId55" Type="http://schemas.openxmlformats.org/officeDocument/2006/relationships/image" Target="../media/image235.png"/><Relationship Id="rId7" Type="http://schemas.openxmlformats.org/officeDocument/2006/relationships/image" Target="../media/image135.png"/><Relationship Id="rId12" Type="http://schemas.openxmlformats.org/officeDocument/2006/relationships/image" Target="../media/image204.png"/><Relationship Id="rId17" Type="http://schemas.openxmlformats.org/officeDocument/2006/relationships/image" Target="../media/image209.png"/><Relationship Id="rId25" Type="http://schemas.openxmlformats.org/officeDocument/2006/relationships/image" Target="../media/image110.png"/><Relationship Id="rId33" Type="http://schemas.openxmlformats.org/officeDocument/2006/relationships/image" Target="../media/image222.png"/><Relationship Id="rId38" Type="http://schemas.openxmlformats.org/officeDocument/2006/relationships/image" Target="../media/image96.png"/><Relationship Id="rId46" Type="http://schemas.openxmlformats.org/officeDocument/2006/relationships/image" Target="../media/image227.png"/><Relationship Id="rId2" Type="http://schemas.openxmlformats.org/officeDocument/2006/relationships/slideLayout" Target="../slideLayouts/slideLayout1.xml"/><Relationship Id="rId16" Type="http://schemas.openxmlformats.org/officeDocument/2006/relationships/image" Target="../media/image207.png"/><Relationship Id="rId20" Type="http://schemas.openxmlformats.org/officeDocument/2006/relationships/image" Target="../media/image219.png"/><Relationship Id="rId29" Type="http://schemas.openxmlformats.org/officeDocument/2006/relationships/image" Target="../media/image134.png"/><Relationship Id="rId41" Type="http://schemas.openxmlformats.org/officeDocument/2006/relationships/image" Target="../media/image224.png"/><Relationship Id="rId54" Type="http://schemas.openxmlformats.org/officeDocument/2006/relationships/image" Target="../media/image234.png"/><Relationship Id="rId1" Type="http://schemas.openxmlformats.org/officeDocument/2006/relationships/vmlDrawing" Target="../drawings/vmlDrawing4.vml"/><Relationship Id="rId6" Type="http://schemas.openxmlformats.org/officeDocument/2006/relationships/image" Target="../media/image171.png"/><Relationship Id="rId11" Type="http://schemas.openxmlformats.org/officeDocument/2006/relationships/image" Target="../media/image203.png"/><Relationship Id="rId24" Type="http://schemas.openxmlformats.org/officeDocument/2006/relationships/image" Target="../media/image157.png"/><Relationship Id="rId32" Type="http://schemas.openxmlformats.org/officeDocument/2006/relationships/image" Target="../media/image221.png"/><Relationship Id="rId37" Type="http://schemas.openxmlformats.org/officeDocument/2006/relationships/oleObject" Target="../embeddings/oleObject13.bin"/><Relationship Id="rId40" Type="http://schemas.openxmlformats.org/officeDocument/2006/relationships/image" Target="../media/image176.png"/><Relationship Id="rId45" Type="http://schemas.openxmlformats.org/officeDocument/2006/relationships/image" Target="../media/image226.png"/><Relationship Id="rId53" Type="http://schemas.openxmlformats.org/officeDocument/2006/relationships/image" Target="../media/image233.png"/><Relationship Id="rId5" Type="http://schemas.openxmlformats.org/officeDocument/2006/relationships/image" Target="../media/image213.png"/><Relationship Id="rId15" Type="http://schemas.openxmlformats.org/officeDocument/2006/relationships/image" Target="../media/image217.png"/><Relationship Id="rId23" Type="http://schemas.openxmlformats.org/officeDocument/2006/relationships/image" Target="../media/image108.png"/><Relationship Id="rId28" Type="http://schemas.openxmlformats.org/officeDocument/2006/relationships/image" Target="../media/image202.png"/><Relationship Id="rId36" Type="http://schemas.openxmlformats.org/officeDocument/2006/relationships/image" Target="../media/image170.png"/><Relationship Id="rId49" Type="http://schemas.openxmlformats.org/officeDocument/2006/relationships/image" Target="../media/image210.png"/><Relationship Id="rId57" Type="http://schemas.openxmlformats.org/officeDocument/2006/relationships/image" Target="../media/image237.png"/><Relationship Id="rId10" Type="http://schemas.openxmlformats.org/officeDocument/2006/relationships/image" Target="../media/image215.png"/><Relationship Id="rId19" Type="http://schemas.openxmlformats.org/officeDocument/2006/relationships/image" Target="../media/image218.png"/><Relationship Id="rId31" Type="http://schemas.openxmlformats.org/officeDocument/2006/relationships/image" Target="../media/image206.png"/><Relationship Id="rId44" Type="http://schemas.openxmlformats.org/officeDocument/2006/relationships/image" Target="../media/image225.png"/><Relationship Id="rId52" Type="http://schemas.openxmlformats.org/officeDocument/2006/relationships/image" Target="../media/image232.png"/><Relationship Id="rId4" Type="http://schemas.openxmlformats.org/officeDocument/2006/relationships/image" Target="../media/image158.png"/><Relationship Id="rId9" Type="http://schemas.openxmlformats.org/officeDocument/2006/relationships/image" Target="../media/image214.png"/><Relationship Id="rId14" Type="http://schemas.openxmlformats.org/officeDocument/2006/relationships/image" Target="../media/image109.png"/><Relationship Id="rId22" Type="http://schemas.openxmlformats.org/officeDocument/2006/relationships/image" Target="../media/image107.png"/><Relationship Id="rId27" Type="http://schemas.openxmlformats.org/officeDocument/2006/relationships/image" Target="../media/image220.png"/><Relationship Id="rId30" Type="http://schemas.openxmlformats.org/officeDocument/2006/relationships/image" Target="../media/image208.png"/><Relationship Id="rId35" Type="http://schemas.openxmlformats.org/officeDocument/2006/relationships/image" Target="../media/image223.png"/><Relationship Id="rId43" Type="http://schemas.openxmlformats.org/officeDocument/2006/relationships/image" Target="../media/image121.png"/><Relationship Id="rId48" Type="http://schemas.openxmlformats.org/officeDocument/2006/relationships/image" Target="../media/image229.png"/><Relationship Id="rId56" Type="http://schemas.openxmlformats.org/officeDocument/2006/relationships/image" Target="../media/image236.png"/><Relationship Id="rId8" Type="http://schemas.openxmlformats.org/officeDocument/2006/relationships/image" Target="../media/image175.png"/><Relationship Id="rId51" Type="http://schemas.openxmlformats.org/officeDocument/2006/relationships/image" Target="../media/image231.png"/><Relationship Id="rId3" Type="http://schemas.openxmlformats.org/officeDocument/2006/relationships/image" Target="../media/image156.png"/></Relationships>
</file>

<file path=ppt/slides/_rels/slide26.xml.rels><?xml version="1.0" encoding="UTF-8" standalone="yes"?>
<Relationships xmlns="http://schemas.openxmlformats.org/package/2006/relationships"><Relationship Id="rId13" Type="http://schemas.openxmlformats.org/officeDocument/2006/relationships/image" Target="../media/image248.png"/><Relationship Id="rId18" Type="http://schemas.openxmlformats.org/officeDocument/2006/relationships/image" Target="../media/image253.jpeg"/><Relationship Id="rId26" Type="http://schemas.openxmlformats.org/officeDocument/2006/relationships/image" Target="../media/image261.png"/><Relationship Id="rId39" Type="http://schemas.openxmlformats.org/officeDocument/2006/relationships/image" Target="../media/image272.png"/><Relationship Id="rId21" Type="http://schemas.openxmlformats.org/officeDocument/2006/relationships/image" Target="../media/image256.png"/><Relationship Id="rId34" Type="http://schemas.openxmlformats.org/officeDocument/2006/relationships/image" Target="../media/image267.png"/><Relationship Id="rId42" Type="http://schemas.openxmlformats.org/officeDocument/2006/relationships/image" Target="../media/image275.png"/><Relationship Id="rId47" Type="http://schemas.openxmlformats.org/officeDocument/2006/relationships/image" Target="../media/image280.png"/><Relationship Id="rId50" Type="http://schemas.openxmlformats.org/officeDocument/2006/relationships/image" Target="../media/image283.png"/><Relationship Id="rId55" Type="http://schemas.openxmlformats.org/officeDocument/2006/relationships/image" Target="../media/image288.png"/><Relationship Id="rId63" Type="http://schemas.openxmlformats.org/officeDocument/2006/relationships/image" Target="../media/image296.png"/><Relationship Id="rId7" Type="http://schemas.openxmlformats.org/officeDocument/2006/relationships/image" Target="../media/image242.png"/><Relationship Id="rId2" Type="http://schemas.openxmlformats.org/officeDocument/2006/relationships/notesSlide" Target="../notesSlides/notesSlide21.xml"/><Relationship Id="rId16" Type="http://schemas.openxmlformats.org/officeDocument/2006/relationships/image" Target="../media/image251.png"/><Relationship Id="rId29" Type="http://schemas.openxmlformats.org/officeDocument/2006/relationships/image" Target="../media/image263.png"/><Relationship Id="rId1" Type="http://schemas.openxmlformats.org/officeDocument/2006/relationships/slideLayout" Target="../slideLayouts/slideLayout3.xml"/><Relationship Id="rId6" Type="http://schemas.openxmlformats.org/officeDocument/2006/relationships/image" Target="../media/image241.png"/><Relationship Id="rId11" Type="http://schemas.openxmlformats.org/officeDocument/2006/relationships/image" Target="../media/image246.png"/><Relationship Id="rId24" Type="http://schemas.openxmlformats.org/officeDocument/2006/relationships/image" Target="../media/image259.png"/><Relationship Id="rId32" Type="http://schemas.openxmlformats.org/officeDocument/2006/relationships/image" Target="../media/image265.jpeg"/><Relationship Id="rId37" Type="http://schemas.openxmlformats.org/officeDocument/2006/relationships/image" Target="../media/image270.png"/><Relationship Id="rId40" Type="http://schemas.openxmlformats.org/officeDocument/2006/relationships/image" Target="../media/image273.png"/><Relationship Id="rId45" Type="http://schemas.openxmlformats.org/officeDocument/2006/relationships/image" Target="../media/image278.jpeg"/><Relationship Id="rId53" Type="http://schemas.openxmlformats.org/officeDocument/2006/relationships/image" Target="../media/image286.png"/><Relationship Id="rId58" Type="http://schemas.openxmlformats.org/officeDocument/2006/relationships/image" Target="../media/image291.png"/><Relationship Id="rId66" Type="http://schemas.openxmlformats.org/officeDocument/2006/relationships/image" Target="../media/image299.png"/><Relationship Id="rId5" Type="http://schemas.openxmlformats.org/officeDocument/2006/relationships/image" Target="../media/image240.png"/><Relationship Id="rId15" Type="http://schemas.openxmlformats.org/officeDocument/2006/relationships/image" Target="../media/image250.png"/><Relationship Id="rId23" Type="http://schemas.openxmlformats.org/officeDocument/2006/relationships/image" Target="../media/image258.png"/><Relationship Id="rId28" Type="http://schemas.openxmlformats.org/officeDocument/2006/relationships/image" Target="../media/image262.png"/><Relationship Id="rId36" Type="http://schemas.openxmlformats.org/officeDocument/2006/relationships/image" Target="../media/image269.png"/><Relationship Id="rId49" Type="http://schemas.openxmlformats.org/officeDocument/2006/relationships/image" Target="../media/image282.png"/><Relationship Id="rId57" Type="http://schemas.openxmlformats.org/officeDocument/2006/relationships/image" Target="../media/image290.png"/><Relationship Id="rId61" Type="http://schemas.openxmlformats.org/officeDocument/2006/relationships/image" Target="../media/image294.png"/><Relationship Id="rId10" Type="http://schemas.openxmlformats.org/officeDocument/2006/relationships/image" Target="../media/image245.png"/><Relationship Id="rId19" Type="http://schemas.openxmlformats.org/officeDocument/2006/relationships/image" Target="../media/image254.png"/><Relationship Id="rId31" Type="http://schemas.openxmlformats.org/officeDocument/2006/relationships/image" Target="../media/image225.png"/><Relationship Id="rId44" Type="http://schemas.openxmlformats.org/officeDocument/2006/relationships/image" Target="../media/image277.png"/><Relationship Id="rId52" Type="http://schemas.openxmlformats.org/officeDocument/2006/relationships/image" Target="../media/image285.png"/><Relationship Id="rId60" Type="http://schemas.openxmlformats.org/officeDocument/2006/relationships/image" Target="../media/image293.png"/><Relationship Id="rId65" Type="http://schemas.openxmlformats.org/officeDocument/2006/relationships/image" Target="../media/image298.png"/><Relationship Id="rId4" Type="http://schemas.openxmlformats.org/officeDocument/2006/relationships/image" Target="../media/image239.png"/><Relationship Id="rId9" Type="http://schemas.openxmlformats.org/officeDocument/2006/relationships/image" Target="../media/image244.png"/><Relationship Id="rId14" Type="http://schemas.openxmlformats.org/officeDocument/2006/relationships/image" Target="../media/image249.png"/><Relationship Id="rId22" Type="http://schemas.openxmlformats.org/officeDocument/2006/relationships/image" Target="../media/image257.png"/><Relationship Id="rId27" Type="http://schemas.openxmlformats.org/officeDocument/2006/relationships/image" Target="../media/image138.png"/><Relationship Id="rId30" Type="http://schemas.openxmlformats.org/officeDocument/2006/relationships/image" Target="../media/image264.png"/><Relationship Id="rId35" Type="http://schemas.openxmlformats.org/officeDocument/2006/relationships/image" Target="../media/image268.jpeg"/><Relationship Id="rId43" Type="http://schemas.openxmlformats.org/officeDocument/2006/relationships/image" Target="../media/image276.png"/><Relationship Id="rId48" Type="http://schemas.openxmlformats.org/officeDocument/2006/relationships/image" Target="../media/image281.png"/><Relationship Id="rId56" Type="http://schemas.openxmlformats.org/officeDocument/2006/relationships/image" Target="../media/image289.png"/><Relationship Id="rId64" Type="http://schemas.openxmlformats.org/officeDocument/2006/relationships/image" Target="../media/image297.png"/><Relationship Id="rId8" Type="http://schemas.openxmlformats.org/officeDocument/2006/relationships/image" Target="../media/image243.png"/><Relationship Id="rId51" Type="http://schemas.openxmlformats.org/officeDocument/2006/relationships/image" Target="../media/image284.png"/><Relationship Id="rId3" Type="http://schemas.openxmlformats.org/officeDocument/2006/relationships/image" Target="../media/image238.png"/><Relationship Id="rId12" Type="http://schemas.openxmlformats.org/officeDocument/2006/relationships/image" Target="../media/image247.png"/><Relationship Id="rId17" Type="http://schemas.openxmlformats.org/officeDocument/2006/relationships/image" Target="../media/image252.jpeg"/><Relationship Id="rId25" Type="http://schemas.openxmlformats.org/officeDocument/2006/relationships/image" Target="../media/image260.png"/><Relationship Id="rId33" Type="http://schemas.openxmlformats.org/officeDocument/2006/relationships/image" Target="../media/image266.png"/><Relationship Id="rId38" Type="http://schemas.openxmlformats.org/officeDocument/2006/relationships/image" Target="../media/image271.png"/><Relationship Id="rId46" Type="http://schemas.openxmlformats.org/officeDocument/2006/relationships/image" Target="../media/image279.png"/><Relationship Id="rId59" Type="http://schemas.openxmlformats.org/officeDocument/2006/relationships/image" Target="../media/image292.png"/><Relationship Id="rId67" Type="http://schemas.openxmlformats.org/officeDocument/2006/relationships/image" Target="../media/image300.png"/><Relationship Id="rId20" Type="http://schemas.openxmlformats.org/officeDocument/2006/relationships/image" Target="../media/image255.png"/><Relationship Id="rId41" Type="http://schemas.openxmlformats.org/officeDocument/2006/relationships/image" Target="../media/image274.png"/><Relationship Id="rId54" Type="http://schemas.openxmlformats.org/officeDocument/2006/relationships/image" Target="../media/image287.png"/><Relationship Id="rId62" Type="http://schemas.openxmlformats.org/officeDocument/2006/relationships/image" Target="../media/image295.png"/></Relationships>
</file>

<file path=ppt/slides/_rels/slide27.xml.rels><?xml version="1.0" encoding="UTF-8" standalone="yes"?>
<Relationships xmlns="http://schemas.openxmlformats.org/package/2006/relationships"><Relationship Id="rId3" Type="http://schemas.openxmlformats.org/officeDocument/2006/relationships/image" Target="../media/image301.tmp"/><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302.emf"/><Relationship Id="rId5" Type="http://schemas.openxmlformats.org/officeDocument/2006/relationships/oleObject" Target="../embeddings/oleObject14.bin"/><Relationship Id="rId4" Type="http://schemas.openxmlformats.org/officeDocument/2006/relationships/image" Target="../media/image303.w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emf"/></Relationships>
</file>

<file path=ppt/slides/_rels/slide30.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7.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31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19.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3"/>
          <p:cNvSpPr>
            <a:spLocks noGrp="1"/>
          </p:cNvSpPr>
          <p:nvPr>
            <p:ph type="title"/>
          </p:nvPr>
        </p:nvSpPr>
        <p:spPr bwMode="auto">
          <a:xfrm>
            <a:off x="0" y="977900"/>
            <a:ext cx="8547100" cy="974725"/>
          </a:xfrm>
          <a:noFill/>
          <a:ln>
            <a:miter lim="800000"/>
            <a:headEnd/>
            <a:tailEnd/>
          </a:ln>
        </p:spPr>
        <p:txBody>
          <a:bodyPr vert="horz" wrap="square" lIns="91440" tIns="45720" rIns="91440" bIns="45720" numCol="1" compatLnSpc="1">
            <a:prstTxWarp prst="textNoShape">
              <a:avLst/>
            </a:prstTxWarp>
          </a:bodyPr>
          <a:lstStyle/>
          <a:p>
            <a:pPr eaLnBrk="1" hangingPunct="1"/>
            <a:r>
              <a:rPr lang="ja-JP" altLang="en-US" dirty="0" smtClean="0"/>
              <a:t>岡山大学工学部の紹介</a:t>
            </a:r>
          </a:p>
        </p:txBody>
      </p:sp>
      <p:sp>
        <p:nvSpPr>
          <p:cNvPr id="6149" name="テキスト ボックス 4"/>
          <p:cNvSpPr txBox="1">
            <a:spLocks noChangeArrowheads="1"/>
          </p:cNvSpPr>
          <p:nvPr/>
        </p:nvSpPr>
        <p:spPr bwMode="auto">
          <a:xfrm>
            <a:off x="508000" y="338138"/>
            <a:ext cx="3322638" cy="369887"/>
          </a:xfrm>
          <a:prstGeom prst="rect">
            <a:avLst/>
          </a:prstGeom>
          <a:noFill/>
          <a:ln w="9525">
            <a:noFill/>
            <a:miter lim="800000"/>
            <a:headEnd/>
            <a:tailEnd/>
          </a:ln>
        </p:spPr>
        <p:txBody>
          <a:bodyPr wrap="none">
            <a:spAutoFit/>
          </a:bodyPr>
          <a:lstStyle/>
          <a:p>
            <a:r>
              <a:rPr lang="en-US" altLang="ja-JP" b="1" i="1">
                <a:latin typeface="Helvetica" charset="0"/>
                <a:cs typeface="Helvetica" charset="0"/>
              </a:rPr>
              <a:t>FACULTY OF ENGINEERING</a:t>
            </a:r>
            <a:endParaRPr lang="ja-JP" altLang="en-US" b="1" i="1">
              <a:latin typeface="Helvetica" charset="0"/>
              <a:cs typeface="Helvetica" charset="0"/>
            </a:endParaRPr>
          </a:p>
        </p:txBody>
      </p:sp>
      <p:sp>
        <p:nvSpPr>
          <p:cNvPr id="6150" name="テキスト ボックス 5"/>
          <p:cNvSpPr txBox="1">
            <a:spLocks noChangeArrowheads="1"/>
          </p:cNvSpPr>
          <p:nvPr/>
        </p:nvSpPr>
        <p:spPr bwMode="auto">
          <a:xfrm>
            <a:off x="254000" y="17463"/>
            <a:ext cx="1433513" cy="368300"/>
          </a:xfrm>
          <a:prstGeom prst="rect">
            <a:avLst/>
          </a:prstGeom>
          <a:noFill/>
          <a:ln w="9525">
            <a:noFill/>
            <a:miter lim="800000"/>
            <a:headEnd/>
            <a:tailEnd/>
          </a:ln>
        </p:spPr>
        <p:txBody>
          <a:bodyPr wrap="none">
            <a:spAutoFit/>
          </a:bodyPr>
          <a:lstStyle/>
          <a:p>
            <a:r>
              <a:rPr lang="en-US" altLang="ja-JP" b="1" i="1">
                <a:latin typeface="Helvetica" charset="0"/>
                <a:cs typeface="Helvetica" charset="0"/>
              </a:rPr>
              <a:t>Since 1960</a:t>
            </a:r>
            <a:endParaRPr lang="ja-JP" altLang="en-US" b="1" i="1">
              <a:latin typeface="Helvetica" charset="0"/>
              <a:cs typeface="Helvetica" charset="0"/>
            </a:endParaRPr>
          </a:p>
        </p:txBody>
      </p:sp>
      <p:grpSp>
        <p:nvGrpSpPr>
          <p:cNvPr id="2" name="グループ化 1"/>
          <p:cNvGrpSpPr/>
          <p:nvPr/>
        </p:nvGrpSpPr>
        <p:grpSpPr>
          <a:xfrm>
            <a:off x="3596640" y="2544762"/>
            <a:ext cx="5480685" cy="4256089"/>
            <a:chOff x="3855355" y="2820691"/>
            <a:chExt cx="5221970" cy="3980160"/>
          </a:xfrm>
        </p:grpSpPr>
        <p:sp>
          <p:nvSpPr>
            <p:cNvPr id="7" name="スライド番号プレースホルダ 5"/>
            <p:cNvSpPr txBox="1">
              <a:spLocks/>
            </p:cNvSpPr>
            <p:nvPr/>
          </p:nvSpPr>
          <p:spPr>
            <a:xfrm>
              <a:off x="8753475" y="6559551"/>
              <a:ext cx="323850" cy="24130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4" name="図 3"/>
            <p:cNvPicPr>
              <a:picLocks noChangeAspect="1"/>
            </p:cNvPicPr>
            <p:nvPr/>
          </p:nvPicPr>
          <p:blipFill rotWithShape="1">
            <a:blip r:embed="rId3" cstate="email">
              <a:extLst>
                <a:ext uri="{28A0092B-C50C-407E-A947-70E740481C1C}">
                  <a14:useLocalDpi xmlns:a14="http://schemas.microsoft.com/office/drawing/2010/main" val="0"/>
                </a:ext>
              </a:extLst>
            </a:blip>
            <a:srcRect l="6611" t="3854" r="19494" b="87571"/>
            <a:stretch/>
          </p:blipFill>
          <p:spPr>
            <a:xfrm>
              <a:off x="3867322" y="2820691"/>
              <a:ext cx="5043194" cy="828000"/>
            </a:xfrm>
            <a:prstGeom prst="rect">
              <a:avLst/>
            </a:prstGeom>
            <a:effectLst>
              <a:softEdge rad="38100"/>
            </a:effectLst>
          </p:spPr>
        </p:pic>
        <p:pic>
          <p:nvPicPr>
            <p:cNvPr id="12" name="図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55355" y="3612945"/>
              <a:ext cx="5040000" cy="2940815"/>
            </a:xfrm>
            <a:prstGeom prst="rect">
              <a:avLst/>
            </a:prstGeom>
            <a:effectLst>
              <a:softEdge rad="25400"/>
            </a:effectLst>
          </p:spPr>
        </p:pic>
        <p:sp>
          <p:nvSpPr>
            <p:cNvPr id="9" name="object 3"/>
            <p:cNvSpPr>
              <a:spLocks noChangeAspect="1"/>
            </p:cNvSpPr>
            <p:nvPr/>
          </p:nvSpPr>
          <p:spPr>
            <a:xfrm>
              <a:off x="3906061" y="3612945"/>
              <a:ext cx="3393454" cy="2940815"/>
            </a:xfrm>
            <a:prstGeom prst="rect">
              <a:avLst/>
            </a:prstGeom>
            <a:blipFill>
              <a:blip r:embed="rId5" cstate="print"/>
              <a:srcRect/>
              <a:stretch>
                <a:fillRect t="-43876" b="1"/>
              </a:stretch>
            </a:blipFill>
          </p:spPr>
          <p:txBody>
            <a:bodyPr wrap="square" lIns="0" tIns="0" rIns="0" bIns="0" rtlCol="0"/>
            <a:lstStyle/>
            <a:p>
              <a:endParaRPr/>
            </a:p>
          </p:txBody>
        </p:sp>
        <p:sp>
          <p:nvSpPr>
            <p:cNvPr id="10" name="object 3"/>
            <p:cNvSpPr>
              <a:spLocks noChangeAspect="1"/>
            </p:cNvSpPr>
            <p:nvPr/>
          </p:nvSpPr>
          <p:spPr>
            <a:xfrm>
              <a:off x="7144380" y="3749231"/>
              <a:ext cx="1750975" cy="2804530"/>
            </a:xfrm>
            <a:prstGeom prst="rect">
              <a:avLst/>
            </a:prstGeom>
            <a:blipFill>
              <a:blip r:embed="rId6" cstate="print"/>
              <a:srcRect/>
              <a:stretch>
                <a:fillRect l="2" t="-52206" r="-17317"/>
              </a:stretch>
            </a:blipFill>
          </p:spPr>
          <p:txBody>
            <a:bodyPr wrap="square" lIns="0" tIns="0" rIns="0" bIns="0" rtlCol="0"/>
            <a:lstStyle/>
            <a:p>
              <a:endParaRPr/>
            </a:p>
          </p:txBody>
        </p:sp>
      </p:grpSp>
      <p:pic>
        <p:nvPicPr>
          <p:cNvPr id="3" name="図 2" descr="画面の領域"/>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00" y="1989218"/>
            <a:ext cx="3210825" cy="4547412"/>
          </a:xfrm>
          <a:prstGeom prst="rect">
            <a:avLst/>
          </a:prstGeom>
        </p:spPr>
      </p:pic>
    </p:spTree>
    <p:extLst>
      <p:ext uri="{BB962C8B-B14F-4D97-AF65-F5344CB8AC3E}">
        <p14:creationId xmlns:p14="http://schemas.microsoft.com/office/powerpoint/2010/main" val="3657360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876300"/>
            <a:ext cx="2995612" cy="162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きめ細やかな教育システム</a:t>
            </a:r>
          </a:p>
        </p:txBody>
      </p:sp>
      <p:sp>
        <p:nvSpPr>
          <p:cNvPr id="18435" name="コンテンツ プレースホルダ 4"/>
          <p:cNvSpPr>
            <a:spLocks noGrp="1"/>
          </p:cNvSpPr>
          <p:nvPr>
            <p:ph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アドバイザ制度</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アドバイザによる学習進捗状況サポート</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国際的な交流</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短期交換留学プログラム（</a:t>
            </a:r>
            <a:r>
              <a:rPr lang="en-US" altLang="ja-JP" sz="2400">
                <a:solidFill>
                  <a:srgbClr val="404040"/>
                </a:solidFill>
                <a:latin typeface="Calibri" charset="0"/>
                <a:ea typeface="ＭＳ Ｐゴシック" charset="0"/>
                <a:cs typeface="ＭＳ Ｐゴシック" charset="0"/>
              </a:rPr>
              <a:t>EPOK</a:t>
            </a:r>
            <a:r>
              <a:rPr lang="ja-JP" altLang="en-US" sz="2400">
                <a:solidFill>
                  <a:srgbClr val="404040"/>
                </a:solidFill>
                <a:latin typeface="Calibri" charset="0"/>
                <a:ea typeface="ＭＳ Ｐゴシック" charset="0"/>
                <a:cs typeface="ＭＳ Ｐゴシック" charset="0"/>
              </a:rPr>
              <a:t>）</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en-US" altLang="ja-JP" sz="2400">
                <a:solidFill>
                  <a:srgbClr val="404040"/>
                </a:solidFill>
                <a:latin typeface="Calibri" charset="0"/>
                <a:ea typeface="ＭＳ Ｐゴシック" charset="0"/>
                <a:cs typeface="ＭＳ Ｐゴシック" charset="0"/>
              </a:rPr>
              <a:t>      </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キャリア支援</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インターンシップによる就業体験</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企業への推薦制度実施</a:t>
            </a:r>
            <a:endParaRPr lang="en-US" altLang="ja-JP" sz="2400">
              <a:solidFill>
                <a:srgbClr val="404040"/>
              </a:solidFill>
              <a:latin typeface="Calibri" charset="0"/>
              <a:ea typeface="ＭＳ Ｐゴシック" charset="0"/>
              <a:cs typeface="ＭＳ Ｐゴシック" charset="0"/>
            </a:endParaRPr>
          </a:p>
          <a:p>
            <a:pPr eaLnBrk="1" hangingPunct="1">
              <a:buFont typeface="Wingdings" charset="0"/>
              <a:buChar char="n"/>
            </a:pPr>
            <a:endParaRPr lang="ja-JP" altLang="en-US">
              <a:solidFill>
                <a:srgbClr val="000000"/>
              </a:solidFill>
              <a:latin typeface="Calibri" charset="0"/>
              <a:ea typeface="ＭＳ Ｐゴシック" charset="0"/>
              <a:cs typeface="ＭＳ Ｐゴシック" charset="0"/>
            </a:endParaRPr>
          </a:p>
        </p:txBody>
      </p:sp>
      <p:pic>
        <p:nvPicPr>
          <p:cNvPr id="184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5018088"/>
            <a:ext cx="2197100"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18437" name="図 14" descr="090424_025_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000" y="3275013"/>
            <a:ext cx="2089150" cy="139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図 17" descr="090507_149_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4300" y="4379913"/>
            <a:ext cx="2089150" cy="139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4925" y="2238375"/>
            <a:ext cx="2173288" cy="144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0506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ユニークな教育体制</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pic>
        <p:nvPicPr>
          <p:cNvPr id="2048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3022600"/>
            <a:ext cx="11049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0"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3200" y="2128838"/>
            <a:ext cx="1274763" cy="235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正方形/長方形 3"/>
          <p:cNvSpPr/>
          <p:nvPr/>
        </p:nvSpPr>
        <p:spPr>
          <a:xfrm>
            <a:off x="7734300" y="2044700"/>
            <a:ext cx="579438" cy="665163"/>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7" name="正方形/長方形 16"/>
          <p:cNvSpPr/>
          <p:nvPr/>
        </p:nvSpPr>
        <p:spPr>
          <a:xfrm>
            <a:off x="7640638" y="2674938"/>
            <a:ext cx="609600" cy="15240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8" name="正方形/長方形 17"/>
          <p:cNvSpPr/>
          <p:nvPr/>
        </p:nvSpPr>
        <p:spPr>
          <a:xfrm>
            <a:off x="7815263" y="2992438"/>
            <a:ext cx="127000" cy="339725"/>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9" name="正方形/長方形 18"/>
          <p:cNvSpPr/>
          <p:nvPr/>
        </p:nvSpPr>
        <p:spPr>
          <a:xfrm>
            <a:off x="7878763" y="3513138"/>
            <a:ext cx="406400" cy="339725"/>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0" name="正方形/長方形 19"/>
          <p:cNvSpPr/>
          <p:nvPr/>
        </p:nvSpPr>
        <p:spPr>
          <a:xfrm>
            <a:off x="6954838" y="4360863"/>
            <a:ext cx="250825" cy="338137"/>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1" name="正方形/長方形 20"/>
          <p:cNvSpPr/>
          <p:nvPr/>
        </p:nvSpPr>
        <p:spPr>
          <a:xfrm>
            <a:off x="7505700" y="4851400"/>
            <a:ext cx="249238" cy="338138"/>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7" name="正方形/長方形 26"/>
          <p:cNvSpPr/>
          <p:nvPr/>
        </p:nvSpPr>
        <p:spPr>
          <a:xfrm>
            <a:off x="7839075" y="4572000"/>
            <a:ext cx="228601" cy="45720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grpSp>
        <p:nvGrpSpPr>
          <p:cNvPr id="30" name="グループ化 29"/>
          <p:cNvGrpSpPr/>
          <p:nvPr/>
        </p:nvGrpSpPr>
        <p:grpSpPr>
          <a:xfrm>
            <a:off x="7654925" y="4337050"/>
            <a:ext cx="1231900" cy="2520950"/>
            <a:chOff x="7654925" y="4337050"/>
            <a:chExt cx="1231900" cy="2520950"/>
          </a:xfrm>
        </p:grpSpPr>
        <p:pic>
          <p:nvPicPr>
            <p:cNvPr id="20491"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0025" y="4337050"/>
              <a:ext cx="106680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正方形/長方形 21"/>
            <p:cNvSpPr/>
            <p:nvPr/>
          </p:nvSpPr>
          <p:spPr>
            <a:xfrm>
              <a:off x="7654925" y="6105525"/>
              <a:ext cx="393700" cy="72390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3" name="正方形/長方形 22"/>
            <p:cNvSpPr/>
            <p:nvPr/>
          </p:nvSpPr>
          <p:spPr>
            <a:xfrm>
              <a:off x="8658225" y="5481638"/>
              <a:ext cx="228600" cy="754062"/>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4" name="正方形/長方形 23"/>
            <p:cNvSpPr/>
            <p:nvPr/>
          </p:nvSpPr>
          <p:spPr>
            <a:xfrm>
              <a:off x="8591550" y="4448175"/>
              <a:ext cx="295275" cy="268288"/>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grpSp>
      <p:pic>
        <p:nvPicPr>
          <p:cNvPr id="2050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1200" y="1222375"/>
            <a:ext cx="949325"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正方形/長方形 24"/>
          <p:cNvSpPr/>
          <p:nvPr/>
        </p:nvSpPr>
        <p:spPr>
          <a:xfrm>
            <a:off x="6997700" y="1185863"/>
            <a:ext cx="393700" cy="312737"/>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6" name="正方形/長方形 25"/>
          <p:cNvSpPr/>
          <p:nvPr/>
        </p:nvSpPr>
        <p:spPr>
          <a:xfrm>
            <a:off x="7988300" y="1417638"/>
            <a:ext cx="579438" cy="665162"/>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8" name="スライド番号プレースホルダ 5"/>
          <p:cNvSpPr txBox="1">
            <a:spLocks/>
          </p:cNvSpPr>
          <p:nvPr/>
        </p:nvSpPr>
        <p:spPr>
          <a:xfrm>
            <a:off x="8686800" y="658812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 name="図 1"/>
          <p:cNvPicPr>
            <a:picLocks noChangeAspect="1"/>
          </p:cNvPicPr>
          <p:nvPr/>
        </p:nvPicPr>
        <p:blipFill>
          <a:blip r:embed="rId7"/>
          <a:stretch>
            <a:fillRect/>
          </a:stretch>
        </p:blipFill>
        <p:spPr>
          <a:xfrm>
            <a:off x="110749" y="1222375"/>
            <a:ext cx="6831778" cy="5382261"/>
          </a:xfrm>
          <a:prstGeom prst="rect">
            <a:avLst/>
          </a:prstGeom>
        </p:spPr>
      </p:pic>
    </p:spTree>
    <p:extLst>
      <p:ext uri="{BB962C8B-B14F-4D97-AF65-F5344CB8AC3E}">
        <p14:creationId xmlns:p14="http://schemas.microsoft.com/office/powerpoint/2010/main" val="896148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６０分授業＋</a:t>
            </a:r>
            <a:r>
              <a:rPr lang="ja-JP" altLang="en-US" dirty="0"/>
              <a:t>４学期</a:t>
            </a:r>
            <a:r>
              <a:rPr lang="ja-JP" altLang="en-US" dirty="0" smtClean="0"/>
              <a:t>制</a:t>
            </a:r>
            <a:endParaRPr kumimoji="1" lang="ja-JP" altLang="en-US" dirty="0"/>
          </a:p>
        </p:txBody>
      </p:sp>
      <p:pic>
        <p:nvPicPr>
          <p:cNvPr id="4" name="図 3"/>
          <p:cNvPicPr>
            <a:picLocks noChangeAspect="1"/>
          </p:cNvPicPr>
          <p:nvPr/>
        </p:nvPicPr>
        <p:blipFill>
          <a:blip r:embed="rId2"/>
          <a:stretch>
            <a:fillRect/>
          </a:stretch>
        </p:blipFill>
        <p:spPr>
          <a:xfrm>
            <a:off x="957943" y="856884"/>
            <a:ext cx="6768309" cy="6007863"/>
          </a:xfrm>
          <a:prstGeom prst="rect">
            <a:avLst/>
          </a:prstGeom>
        </p:spPr>
      </p:pic>
    </p:spTree>
    <p:extLst>
      <p:ext uri="{BB962C8B-B14F-4D97-AF65-F5344CB8AC3E}">
        <p14:creationId xmlns:p14="http://schemas.microsoft.com/office/powerpoint/2010/main" val="1429047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839" y="3424022"/>
            <a:ext cx="4733666" cy="3054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正方形/長方形 6"/>
          <p:cNvSpPr/>
          <p:nvPr/>
        </p:nvSpPr>
        <p:spPr>
          <a:xfrm>
            <a:off x="4384839" y="4432067"/>
            <a:ext cx="4758547" cy="24259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529"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機械システム系学科</a:t>
            </a:r>
          </a:p>
        </p:txBody>
      </p:sp>
      <p:sp>
        <p:nvSpPr>
          <p:cNvPr id="22533" name="コンテンツ プレースホルダ 2"/>
          <p:cNvSpPr>
            <a:spLocks/>
          </p:cNvSpPr>
          <p:nvPr/>
        </p:nvSpPr>
        <p:spPr bwMode="auto">
          <a:xfrm>
            <a:off x="4524375" y="898525"/>
            <a:ext cx="4295775" cy="225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Clr>
                <a:srgbClr val="4C2327"/>
              </a:buClr>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環境や人に優しく安全な機械を実現するための技術開発</a:t>
            </a:r>
          </a:p>
          <a:p>
            <a:pPr marL="342900" indent="-342900">
              <a:spcBef>
                <a:spcPct val="20000"/>
              </a:spcBef>
              <a:buClr>
                <a:srgbClr val="4C2327"/>
              </a:buClr>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機械要素，機械装置，ロボット，システムやヒューマンインターフェースの設計管理と運用</a:t>
            </a:r>
          </a:p>
          <a:p>
            <a:pPr marL="342900" indent="-342900">
              <a:spcBef>
                <a:spcPct val="20000"/>
              </a:spcBef>
              <a:buClr>
                <a:srgbClr val="4C2327"/>
              </a:buClr>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機械やシステムを用いたサービスの創成と発展</a:t>
            </a:r>
          </a:p>
        </p:txBody>
      </p:sp>
      <p:sp>
        <p:nvSpPr>
          <p:cNvPr id="16" name="テキスト ボックス 15"/>
          <p:cNvSpPr txBox="1"/>
          <p:nvPr/>
        </p:nvSpPr>
        <p:spPr>
          <a:xfrm>
            <a:off x="4414908" y="6157578"/>
            <a:ext cx="2147380" cy="561692"/>
          </a:xfrm>
          <a:prstGeom prst="rect">
            <a:avLst/>
          </a:prstGeom>
          <a:solidFill>
            <a:schemeClr val="bg1">
              <a:alpha val="61000"/>
            </a:schemeClr>
          </a:solidFill>
        </p:spPr>
        <p:txBody>
          <a:bodyPr wrap="squar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知識</a:t>
            </a:r>
            <a:r>
              <a:rPr lang="ja-JP" altLang="en-US" sz="1100" b="1" dirty="0" smtClean="0">
                <a:solidFill>
                  <a:schemeClr val="accent1">
                    <a:lumMod val="75000"/>
                  </a:schemeClr>
                </a:solidFill>
                <a:latin typeface="ヒラギノ丸ゴ ProN W4"/>
                <a:ea typeface="ヒラギノ丸ゴ ProN W4"/>
                <a:cs typeface="ヒラギノ丸ゴ ProN W4"/>
              </a:rPr>
              <a:t>を深める</a:t>
            </a:r>
            <a:endParaRPr kumimoji="1"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４年次生　</a:t>
            </a:r>
            <a:r>
              <a:rPr lang="ja-JP" altLang="en-US" sz="1050" dirty="0" smtClean="0">
                <a:solidFill>
                  <a:schemeClr val="accent1">
                    <a:lumMod val="75000"/>
                  </a:schemeClr>
                </a:solidFill>
                <a:latin typeface="ヒラギノ丸ゴ ProN W4"/>
                <a:ea typeface="ヒラギノ丸ゴ ProN W4"/>
                <a:cs typeface="ヒラギノ丸ゴ ProN W4"/>
              </a:rPr>
              <a:t>酒井　翼 </a:t>
            </a:r>
            <a:endParaRPr lang="en-US" altLang="ja-JP" sz="1050" dirty="0" smtClean="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兵庫</a:t>
            </a:r>
            <a:r>
              <a:rPr lang="ja-JP" altLang="en-US" sz="900" dirty="0" smtClean="0">
                <a:solidFill>
                  <a:schemeClr val="accent1">
                    <a:lumMod val="75000"/>
                  </a:schemeClr>
                </a:solidFill>
                <a:latin typeface="ヒラギノ丸ゴ ProN W4"/>
                <a:ea typeface="ヒラギノ丸ゴ ProN W4"/>
                <a:cs typeface="ヒラギノ丸ゴ ProN W4"/>
              </a:rPr>
              <a:t>県　北摂三田高等学校卒業）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7" name="テキスト ボックス 16"/>
          <p:cNvSpPr txBox="1"/>
          <p:nvPr/>
        </p:nvSpPr>
        <p:spPr>
          <a:xfrm>
            <a:off x="6939457" y="6134495"/>
            <a:ext cx="1877437" cy="561692"/>
          </a:xfrm>
          <a:prstGeom prst="rect">
            <a:avLst/>
          </a:prstGeom>
          <a:noFill/>
        </p:spPr>
        <p:txBody>
          <a:bodyPr wrap="non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多く</a:t>
            </a:r>
            <a:r>
              <a:rPr lang="ja-JP" altLang="en-US" sz="1100" b="1" dirty="0" smtClean="0">
                <a:solidFill>
                  <a:schemeClr val="accent1">
                    <a:lumMod val="75000"/>
                  </a:schemeClr>
                </a:solidFill>
                <a:latin typeface="ヒラギノ丸ゴ ProN W4"/>
                <a:ea typeface="ヒラギノ丸ゴ ProN W4"/>
                <a:cs typeface="ヒラギノ丸ゴ ProN W4"/>
              </a:rPr>
              <a:t>の知識が得られる魅力</a:t>
            </a:r>
            <a:endParaRPr kumimoji="1"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４年次生　</a:t>
            </a:r>
            <a:r>
              <a:rPr lang="ja-JP" altLang="en-US" sz="1050" dirty="0" smtClean="0">
                <a:solidFill>
                  <a:schemeClr val="accent1">
                    <a:lumMod val="75000"/>
                  </a:schemeClr>
                </a:solidFill>
                <a:latin typeface="ヒラギノ丸ゴ ProN W4"/>
                <a:ea typeface="ヒラギノ丸ゴ ProN W4"/>
                <a:cs typeface="ヒラギノ丸ゴ ProN W4"/>
              </a:rPr>
              <a:t>細井　鈴子</a:t>
            </a:r>
            <a:endParaRPr lang="en-US" altLang="ja-JP" sz="1050" dirty="0" smtClean="0">
              <a:solidFill>
                <a:schemeClr val="accent1">
                  <a:lumMod val="75000"/>
                </a:schemeClr>
              </a:solidFill>
              <a:latin typeface="ヒラギノ丸ゴ ProN W4"/>
              <a:ea typeface="ヒラギノ丸ゴ ProN W4"/>
              <a:cs typeface="ヒラギノ丸ゴ ProN W4"/>
            </a:endParaRPr>
          </a:p>
          <a:p>
            <a:pPr algn="ctr"/>
            <a:r>
              <a:rPr kumimoji="1" lang="en-US" altLang="ja-JP"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徳島</a:t>
            </a:r>
            <a:r>
              <a:rPr kumimoji="1" lang="ja-JP" altLang="en-US" sz="900" dirty="0" smtClean="0">
                <a:solidFill>
                  <a:schemeClr val="accent1">
                    <a:lumMod val="75000"/>
                  </a:schemeClr>
                </a:solidFill>
                <a:latin typeface="ヒラギノ丸ゴ ProN W4"/>
                <a:ea typeface="ヒラギノ丸ゴ ProN W4"/>
                <a:cs typeface="ヒラギノ丸ゴ ProN W4"/>
              </a:rPr>
              <a:t>県　</a:t>
            </a:r>
            <a:r>
              <a:rPr lang="ja-JP" altLang="en-US" sz="900" dirty="0">
                <a:solidFill>
                  <a:schemeClr val="accent1">
                    <a:lumMod val="75000"/>
                  </a:schemeClr>
                </a:solidFill>
                <a:latin typeface="ヒラギノ丸ゴ ProN W4"/>
                <a:ea typeface="ヒラギノ丸ゴ ProN W4"/>
                <a:cs typeface="ヒラギノ丸ゴ ProN W4"/>
              </a:rPr>
              <a:t>城南</a:t>
            </a:r>
            <a:r>
              <a:rPr lang="ja-JP" altLang="en-US" sz="900" dirty="0" smtClean="0">
                <a:solidFill>
                  <a:schemeClr val="accent1">
                    <a:lumMod val="75000"/>
                  </a:schemeClr>
                </a:solidFill>
                <a:latin typeface="ヒラギノ丸ゴ ProN W4"/>
                <a:ea typeface="ヒラギノ丸ゴ ProN W4"/>
                <a:cs typeface="ヒラギノ丸ゴ ProN W4"/>
              </a:rPr>
              <a:t>高等学校</a:t>
            </a:r>
            <a:r>
              <a:rPr lang="ja-JP" altLang="en-US" sz="900" dirty="0">
                <a:solidFill>
                  <a:schemeClr val="accent1">
                    <a:lumMod val="75000"/>
                  </a:schemeClr>
                </a:solidFill>
                <a:latin typeface="ヒラギノ丸ゴ ProN W4"/>
                <a:ea typeface="ヒラギノ丸ゴ ProN W4"/>
                <a:cs typeface="ヒラギノ丸ゴ ProN W4"/>
              </a:rPr>
              <a:t>卒業</a:t>
            </a:r>
            <a:r>
              <a:rPr kumimoji="1" lang="en-US" altLang="ja-JP" sz="900" dirty="0" smtClean="0">
                <a:solidFill>
                  <a:schemeClr val="accent1">
                    <a:lumMod val="75000"/>
                  </a:schemeClr>
                </a:solidFill>
                <a:latin typeface="ヒラギノ丸ゴ ProN W4"/>
                <a:ea typeface="ヒラギノ丸ゴ ProN W4"/>
                <a:cs typeface="ヒラギノ丸ゴ ProN W4"/>
              </a:rPr>
              <a:t>)</a:t>
            </a:r>
          </a:p>
        </p:txBody>
      </p:sp>
      <p:sp>
        <p:nvSpPr>
          <p:cNvPr id="12"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13</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4" name="図 3"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27" y="898525"/>
            <a:ext cx="4296375" cy="5896798"/>
          </a:xfrm>
          <a:prstGeom prst="rect">
            <a:avLst/>
          </a:prstGeom>
        </p:spPr>
      </p:pic>
      <p:pic>
        <p:nvPicPr>
          <p:cNvPr id="5" name="図 4"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7009" y="4628817"/>
            <a:ext cx="2062487" cy="1288067"/>
          </a:xfrm>
          <a:prstGeom prst="rect">
            <a:avLst/>
          </a:prstGeom>
        </p:spPr>
      </p:pic>
      <p:pic>
        <p:nvPicPr>
          <p:cNvPr id="6" name="図 5"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5485" y="4615429"/>
            <a:ext cx="1998116" cy="1301455"/>
          </a:xfrm>
          <a:prstGeom prst="rect">
            <a:avLst/>
          </a:prstGeom>
        </p:spPr>
      </p:pic>
    </p:spTree>
    <p:extLst>
      <p:ext uri="{BB962C8B-B14F-4D97-AF65-F5344CB8AC3E}">
        <p14:creationId xmlns:p14="http://schemas.microsoft.com/office/powerpoint/2010/main" val="4076115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電気通信系学科</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7" name="Rectangle 3"/>
          <p:cNvSpPr>
            <a:spLocks noGrp="1" noChangeArrowheads="1"/>
          </p:cNvSpPr>
          <p:nvPr>
            <p:ph idx="10"/>
          </p:nvPr>
        </p:nvSpPr>
        <p:spPr bwMode="auto">
          <a:xfrm>
            <a:off x="4295774" y="879476"/>
            <a:ext cx="4825110" cy="209639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marL="0" lvl="3" indent="0">
              <a:spcBef>
                <a:spcPts val="600"/>
              </a:spcBef>
              <a:buClr>
                <a:srgbClr val="996633"/>
              </a:buClr>
              <a:buNone/>
            </a:pPr>
            <a:r>
              <a:rPr lang="ja-JP" altLang="en-US" sz="1800" b="1" dirty="0">
                <a:solidFill>
                  <a:srgbClr val="996633"/>
                </a:solidFill>
                <a:latin typeface="HG丸ｺﾞｼｯｸM-PRO" charset="0"/>
                <a:ea typeface="HG丸ｺﾞｼｯｸM-PRO" charset="0"/>
                <a:cs typeface="HG丸ｺﾞｼｯｸM-PRO" charset="0"/>
              </a:rPr>
              <a:t>国際的な視野で地球に貢献する研究・技術スペシャリストを育てます．</a:t>
            </a:r>
            <a:endParaRPr lang="en-US" altLang="ja-JP" sz="1800" b="1" dirty="0">
              <a:solidFill>
                <a:srgbClr val="996633"/>
              </a:solidFill>
              <a:latin typeface="HG丸ｺﾞｼｯｸM-PRO" charset="0"/>
              <a:ea typeface="HG丸ｺﾞｼｯｸM-PRO" charset="0"/>
              <a:cs typeface="HG丸ｺﾞｼｯｸM-PRO" charset="0"/>
            </a:endParaRPr>
          </a:p>
          <a:p>
            <a:pPr marL="469900" lvl="3" indent="-469900">
              <a:spcBef>
                <a:spcPts val="600"/>
              </a:spcBef>
              <a:buClr>
                <a:srgbClr val="996633"/>
              </a:buClr>
              <a:buNone/>
            </a:pPr>
            <a:r>
              <a:rPr lang="ja-JP" altLang="en-US" sz="1800" b="1" dirty="0">
                <a:solidFill>
                  <a:srgbClr val="996633"/>
                </a:solidFill>
                <a:latin typeface="HG丸ｺﾞｼｯｸM-PRO" charset="0"/>
                <a:ea typeface="HG丸ｺﾞｼｯｸM-PRO" charset="0"/>
                <a:cs typeface="HG丸ｺﾞｼｯｸM-PRO" charset="0"/>
              </a:rPr>
              <a:t>そのために，</a:t>
            </a:r>
            <a:endParaRPr lang="en-US" altLang="ja-JP" sz="1800" b="1" dirty="0">
              <a:solidFill>
                <a:srgbClr val="996633"/>
              </a:solidFill>
              <a:latin typeface="HG丸ｺﾞｼｯｸM-PRO" charset="0"/>
              <a:ea typeface="HG丸ｺﾞｼｯｸM-PRO" charset="0"/>
              <a:cs typeface="HG丸ｺﾞｼｯｸM-PRO" charset="0"/>
            </a:endParaRPr>
          </a:p>
          <a:p>
            <a:pPr marL="469900" lvl="3" indent="-469900">
              <a:spcBef>
                <a:spcPts val="600"/>
              </a:spcBef>
              <a:buClr>
                <a:srgbClr val="996633"/>
              </a:buClr>
              <a:buFont typeface="Wingdings" charset="0"/>
              <a:buChar char="n"/>
            </a:pPr>
            <a:r>
              <a:rPr lang="ja-JP" altLang="en-US" sz="1800" b="1" dirty="0">
                <a:solidFill>
                  <a:srgbClr val="996633"/>
                </a:solidFill>
                <a:latin typeface="HG丸ｺﾞｼｯｸM-PRO" charset="0"/>
                <a:ea typeface="HG丸ｺﾞｼｯｸM-PRO" charset="0"/>
                <a:cs typeface="HG丸ｺﾞｼｯｸM-PRO" charset="0"/>
              </a:rPr>
              <a:t>「想いの伝え方」を進化させ，未来を拓く「ものづくり」を支える総合工学を学びます．</a:t>
            </a:r>
            <a:endParaRPr lang="en-US" altLang="ja-JP" sz="1800" b="1" dirty="0">
              <a:solidFill>
                <a:srgbClr val="996633"/>
              </a:solidFill>
              <a:latin typeface="HG丸ｺﾞｼｯｸM-PRO" charset="0"/>
              <a:ea typeface="HG丸ｺﾞｼｯｸM-PRO" charset="0"/>
              <a:cs typeface="HG丸ｺﾞｼｯｸM-PRO" charset="0"/>
            </a:endParaRPr>
          </a:p>
          <a:p>
            <a:pPr marL="469900" lvl="3" indent="-469900">
              <a:spcBef>
                <a:spcPts val="600"/>
              </a:spcBef>
              <a:buClr>
                <a:srgbClr val="996633"/>
              </a:buClr>
              <a:buFont typeface="Wingdings" charset="0"/>
              <a:buChar char="n"/>
            </a:pPr>
            <a:r>
              <a:rPr lang="ja-JP" altLang="en-US" sz="1800" b="1" dirty="0">
                <a:solidFill>
                  <a:srgbClr val="996633"/>
                </a:solidFill>
                <a:latin typeface="HG丸ｺﾞｼｯｸM-PRO" charset="0"/>
                <a:ea typeface="HG丸ｺﾞｼｯｸM-PRO" charset="0"/>
                <a:cs typeface="HG丸ｺﾞｼｯｸM-PRO" charset="0"/>
              </a:rPr>
              <a:t>コンピュータ・エレクトロニクス・ネットワークの専門知識を習得します．</a:t>
            </a:r>
          </a:p>
          <a:p>
            <a:pPr marL="0" lvl="3" indent="0" eaLnBrk="1" hangingPunct="1">
              <a:spcBef>
                <a:spcPts val="600"/>
              </a:spcBef>
              <a:buClr>
                <a:srgbClr val="996633"/>
              </a:buClr>
              <a:buNone/>
              <a:defRPr/>
            </a:pPr>
            <a:endParaRPr lang="en-US" altLang="ja-JP" sz="1800" b="1" dirty="0">
              <a:solidFill>
                <a:srgbClr val="3366FF"/>
              </a:solidFill>
              <a:latin typeface="Calibri" charset="0"/>
              <a:ea typeface="ＭＳ Ｐゴシック" charset="0"/>
            </a:endParaRPr>
          </a:p>
        </p:txBody>
      </p:sp>
      <p:sp>
        <p:nvSpPr>
          <p:cNvPr id="15" name="テキスト ボックス 14"/>
          <p:cNvSpPr txBox="1"/>
          <p:nvPr/>
        </p:nvSpPr>
        <p:spPr>
          <a:xfrm>
            <a:off x="3983609" y="6048017"/>
            <a:ext cx="2446866" cy="730969"/>
          </a:xfrm>
          <a:prstGeom prst="rect">
            <a:avLst/>
          </a:prstGeom>
          <a:solidFill>
            <a:schemeClr val="bg1">
              <a:alpha val="61000"/>
            </a:schemeClr>
          </a:solidFill>
        </p:spPr>
        <p:txBody>
          <a:bodyPr wrap="square" rtlCol="0">
            <a:spAutoFit/>
          </a:bodyPr>
          <a:lstStyle/>
          <a:p>
            <a:pPr algn="ctr"/>
            <a:r>
              <a:rPr lang="ja-JP" altLang="en-US" sz="1100" b="1" dirty="0" smtClean="0">
                <a:solidFill>
                  <a:schemeClr val="accent1">
                    <a:lumMod val="75000"/>
                  </a:schemeClr>
                </a:solidFill>
                <a:latin typeface="ヒラギノ丸ゴ ProN W4"/>
                <a:ea typeface="ヒラギノ丸ゴ ProN W4"/>
                <a:cs typeface="ヒラギノ丸ゴ ProN W4"/>
              </a:rPr>
              <a:t>制御工学で生活を</a:t>
            </a:r>
            <a:endParaRPr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lang="ja-JP" altLang="en-US" sz="1100" b="1" dirty="0" smtClean="0">
                <a:solidFill>
                  <a:schemeClr val="accent1">
                    <a:lumMod val="75000"/>
                  </a:schemeClr>
                </a:solidFill>
                <a:latin typeface="ヒラギノ丸ゴ ProN W4"/>
                <a:ea typeface="ヒラギノ丸ゴ ProN W4"/>
                <a:cs typeface="ヒラギノ丸ゴ ProN W4"/>
              </a:rPr>
              <a:t>より豊かなものに</a:t>
            </a:r>
            <a:endParaRPr kumimoji="1"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a:t>
            </a:r>
            <a:r>
              <a:rPr kumimoji="1" lang="ja-JP" altLang="en-US" sz="1050" dirty="0" smtClean="0">
                <a:solidFill>
                  <a:schemeClr val="accent1">
                    <a:lumMod val="75000"/>
                  </a:schemeClr>
                </a:solidFill>
                <a:latin typeface="ヒラギノ丸ゴ ProN W4"/>
                <a:ea typeface="ヒラギノ丸ゴ ProN W4"/>
                <a:cs typeface="ヒラギノ丸ゴ ProN W4"/>
              </a:rPr>
              <a:t>年次生　</a:t>
            </a:r>
            <a:r>
              <a:rPr lang="ja-JP" altLang="en-US" sz="1050" dirty="0" smtClean="0">
                <a:solidFill>
                  <a:schemeClr val="accent1">
                    <a:lumMod val="75000"/>
                  </a:schemeClr>
                </a:solidFill>
                <a:latin typeface="ヒラギノ丸ゴ ProN W4"/>
                <a:ea typeface="ヒラギノ丸ゴ ProN W4"/>
                <a:cs typeface="ヒラギノ丸ゴ ProN W4"/>
              </a:rPr>
              <a:t>尾高　祐治</a:t>
            </a:r>
            <a:endParaRPr kumimoji="1" lang="en-US" altLang="ja-JP" sz="1050" dirty="0" smtClean="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広島</a:t>
            </a:r>
            <a:r>
              <a:rPr lang="ja-JP" altLang="en-US" sz="900" dirty="0" smtClean="0">
                <a:solidFill>
                  <a:schemeClr val="accent1">
                    <a:lumMod val="75000"/>
                  </a:schemeClr>
                </a:solidFill>
                <a:latin typeface="ヒラギノ丸ゴ ProN W4"/>
                <a:ea typeface="ヒラギノ丸ゴ ProN W4"/>
                <a:cs typeface="ヒラギノ丸ゴ ProN W4"/>
              </a:rPr>
              <a:t>県　</a:t>
            </a:r>
            <a:r>
              <a:rPr lang="ja-JP" altLang="en-US" sz="900" dirty="0">
                <a:solidFill>
                  <a:schemeClr val="accent1">
                    <a:lumMod val="75000"/>
                  </a:schemeClr>
                </a:solidFill>
                <a:latin typeface="ヒラギノ丸ゴ ProN W4"/>
                <a:ea typeface="ヒラギノ丸ゴ ProN W4"/>
                <a:cs typeface="ヒラギノ丸ゴ ProN W4"/>
              </a:rPr>
              <a:t>府中</a:t>
            </a:r>
            <a:r>
              <a:rPr lang="zh-TW" altLang="en-US" sz="900" dirty="0" smtClean="0">
                <a:solidFill>
                  <a:schemeClr val="accent1">
                    <a:lumMod val="75000"/>
                  </a:schemeClr>
                </a:solidFill>
                <a:latin typeface="ヒラギノ丸ゴ ProN W4"/>
                <a:ea typeface="ヒラギノ丸ゴ ProN W4"/>
                <a:cs typeface="ヒラギノ丸ゴ ProN W4"/>
              </a:rPr>
              <a:t>高等学校</a:t>
            </a:r>
            <a:r>
              <a:rPr lang="zh-TW" altLang="en-US" sz="900" dirty="0">
                <a:solidFill>
                  <a:schemeClr val="accent1">
                    <a:lumMod val="75000"/>
                  </a:schemeClr>
                </a:solidFill>
                <a:latin typeface="ヒラギノ丸ゴ ProN W4"/>
                <a:ea typeface="ヒラギノ丸ゴ ProN W4"/>
                <a:cs typeface="ヒラギノ丸ゴ ProN W4"/>
              </a:rPr>
              <a:t>卒業</a:t>
            </a:r>
            <a:r>
              <a:rPr lang="ja-JP" altLang="en-US" sz="900" dirty="0" smtClean="0">
                <a:solidFill>
                  <a:schemeClr val="accent1">
                    <a:lumMod val="75000"/>
                  </a:schemeClr>
                </a:solidFill>
                <a:latin typeface="ヒラギノ丸ゴ ProN W4"/>
                <a:ea typeface="ヒラギノ丸ゴ ProN W4"/>
                <a:cs typeface="ヒラギノ丸ゴ ProN W4"/>
              </a:rPr>
              <a:t>）</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6" name="テキスト ボックス 15"/>
          <p:cNvSpPr txBox="1"/>
          <p:nvPr/>
        </p:nvSpPr>
        <p:spPr>
          <a:xfrm>
            <a:off x="5789787" y="6053372"/>
            <a:ext cx="1915910" cy="730969"/>
          </a:xfrm>
          <a:prstGeom prst="rect">
            <a:avLst/>
          </a:prstGeom>
          <a:noFill/>
        </p:spPr>
        <p:txBody>
          <a:bodyPr wrap="non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大学生活</a:t>
            </a:r>
            <a:r>
              <a:rPr lang="ja-JP" altLang="en-US" sz="1100" b="1" dirty="0" smtClean="0">
                <a:solidFill>
                  <a:schemeClr val="accent1">
                    <a:lumMod val="75000"/>
                  </a:schemeClr>
                </a:solidFill>
                <a:latin typeface="ヒラギノ丸ゴ ProN W4"/>
                <a:ea typeface="ヒラギノ丸ゴ ProN W4"/>
                <a:cs typeface="ヒラギノ丸ゴ ProN W4"/>
              </a:rPr>
              <a:t>で得たものを</a:t>
            </a:r>
            <a:endParaRPr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kumimoji="1" lang="ja-JP" altLang="en-US" sz="1100" b="1" dirty="0">
                <a:solidFill>
                  <a:schemeClr val="accent1">
                    <a:lumMod val="75000"/>
                  </a:schemeClr>
                </a:solidFill>
                <a:latin typeface="ヒラギノ丸ゴ ProN W4"/>
                <a:ea typeface="ヒラギノ丸ゴ ProN W4"/>
                <a:cs typeface="ヒラギノ丸ゴ ProN W4"/>
              </a:rPr>
              <a:t>将来</a:t>
            </a:r>
            <a:r>
              <a:rPr kumimoji="1" lang="ja-JP" altLang="en-US" sz="1100" b="1" dirty="0" smtClean="0">
                <a:solidFill>
                  <a:schemeClr val="accent1">
                    <a:lumMod val="75000"/>
                  </a:schemeClr>
                </a:solidFill>
                <a:latin typeface="ヒラギノ丸ゴ ProN W4"/>
                <a:ea typeface="ヒラギノ丸ゴ ProN W4"/>
                <a:cs typeface="ヒラギノ丸ゴ ProN W4"/>
              </a:rPr>
              <a:t>につなげたい</a:t>
            </a:r>
            <a:endParaRPr kumimoji="1"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lang="ja-JP" altLang="en-US" sz="1050" dirty="0" smtClean="0">
                <a:solidFill>
                  <a:schemeClr val="accent1">
                    <a:lumMod val="75000"/>
                  </a:schemeClr>
                </a:solidFill>
                <a:latin typeface="ヒラギノ丸ゴ ProN W4"/>
                <a:ea typeface="ヒラギノ丸ゴ ProN W4"/>
                <a:cs typeface="ヒラギノ丸ゴ ProN W4"/>
              </a:rPr>
              <a:t>４</a:t>
            </a:r>
            <a:r>
              <a:rPr kumimoji="1" lang="ja-JP" altLang="en-US" sz="1050" dirty="0" smtClean="0">
                <a:solidFill>
                  <a:schemeClr val="accent1">
                    <a:lumMod val="75000"/>
                  </a:schemeClr>
                </a:solidFill>
                <a:latin typeface="ヒラギノ丸ゴ ProN W4"/>
                <a:ea typeface="ヒラギノ丸ゴ ProN W4"/>
                <a:cs typeface="ヒラギノ丸ゴ ProN W4"/>
              </a:rPr>
              <a:t>年次生　中島　悠里花</a:t>
            </a:r>
            <a:endParaRPr kumimoji="1" lang="en-US" altLang="ja-JP" sz="1050" dirty="0" smtClean="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（大阪府　清水谷高等学校卒業）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3"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14</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
        <p:nvSpPr>
          <p:cNvPr id="3" name="テキスト ボックス 2"/>
          <p:cNvSpPr txBox="1"/>
          <p:nvPr/>
        </p:nvSpPr>
        <p:spPr>
          <a:xfrm>
            <a:off x="5080001" y="2862385"/>
            <a:ext cx="3006953" cy="369332"/>
          </a:xfrm>
          <a:prstGeom prst="rect">
            <a:avLst/>
          </a:prstGeom>
          <a:noFill/>
        </p:spPr>
        <p:txBody>
          <a:bodyPr wrap="none" rtlCol="0">
            <a:spAutoFit/>
          </a:bodyPr>
          <a:lstStyle/>
          <a:p>
            <a:r>
              <a:rPr lang="ja-JP" altLang="en-US" b="1" dirty="0" smtClean="0">
                <a:solidFill>
                  <a:srgbClr val="31859C"/>
                </a:solidFill>
                <a:latin typeface="HG丸ｺﾞｼｯｸM-PRO" charset="0"/>
                <a:ea typeface="HG丸ｺﾞｼｯｸM-PRO" charset="0"/>
                <a:cs typeface="HG丸ｺﾞｼｯｸM-PRO" charset="0"/>
              </a:rPr>
              <a:t>平成</a:t>
            </a:r>
            <a:r>
              <a:rPr lang="en-US" altLang="ja-JP" b="1" dirty="0">
                <a:solidFill>
                  <a:srgbClr val="31859C"/>
                </a:solidFill>
                <a:latin typeface="HG丸ｺﾞｼｯｸM-PRO" charset="0"/>
                <a:ea typeface="HG丸ｺﾞｼｯｸM-PRO" charset="0"/>
                <a:cs typeface="HG丸ｺﾞｼｯｸM-PRO" charset="0"/>
              </a:rPr>
              <a:t>29</a:t>
            </a:r>
            <a:r>
              <a:rPr lang="ja-JP" altLang="en-US" b="1" dirty="0">
                <a:solidFill>
                  <a:srgbClr val="31859C"/>
                </a:solidFill>
                <a:latin typeface="HG丸ｺﾞｼｯｸM-PRO" charset="0"/>
                <a:ea typeface="HG丸ｺﾞｼｯｸM-PRO" charset="0"/>
                <a:cs typeface="HG丸ｺﾞｼｯｸM-PRO" charset="0"/>
              </a:rPr>
              <a:t>年度から</a:t>
            </a:r>
            <a:r>
              <a:rPr lang="en-US" altLang="ja-JP" b="1" dirty="0">
                <a:solidFill>
                  <a:srgbClr val="31859C"/>
                </a:solidFill>
                <a:latin typeface="HG丸ｺﾞｼｯｸM-PRO" charset="0"/>
                <a:ea typeface="HG丸ｺﾞｼｯｸM-PRO" charset="0"/>
                <a:cs typeface="HG丸ｺﾞｼｯｸM-PRO" charset="0"/>
              </a:rPr>
              <a:t>3</a:t>
            </a:r>
            <a:r>
              <a:rPr lang="ja-JP" altLang="en-US" b="1" dirty="0">
                <a:solidFill>
                  <a:srgbClr val="31859C"/>
                </a:solidFill>
                <a:latin typeface="HG丸ｺﾞｼｯｸM-PRO" charset="0"/>
                <a:ea typeface="HG丸ｺﾞｼｯｸM-PRO" charset="0"/>
                <a:cs typeface="HG丸ｺﾞｼｯｸM-PRO" charset="0"/>
              </a:rPr>
              <a:t>コース</a:t>
            </a:r>
            <a:r>
              <a:rPr lang="ja-JP" altLang="en-US" b="1" dirty="0" smtClean="0">
                <a:solidFill>
                  <a:srgbClr val="31859C"/>
                </a:solidFill>
                <a:latin typeface="HG丸ｺﾞｼｯｸM-PRO" charset="0"/>
                <a:ea typeface="HG丸ｺﾞｼｯｸM-PRO" charset="0"/>
                <a:cs typeface="HG丸ｺﾞｼｯｸM-PRO" charset="0"/>
              </a:rPr>
              <a:t>に</a:t>
            </a:r>
            <a:endParaRPr lang="ja-JP" altLang="en-US" b="1" dirty="0">
              <a:solidFill>
                <a:srgbClr val="31859C"/>
              </a:solidFill>
              <a:latin typeface="HG丸ｺﾞｼｯｸM-PRO" charset="0"/>
              <a:ea typeface="HG丸ｺﾞｼｯｸM-PRO" charset="0"/>
              <a:cs typeface="HG丸ｺﾞｼｯｸM-PRO" charset="0"/>
            </a:endParaRPr>
          </a:p>
        </p:txBody>
      </p:sp>
      <p:sp>
        <p:nvSpPr>
          <p:cNvPr id="18" name="Rectangle 3"/>
          <p:cNvSpPr txBox="1">
            <a:spLocks noChangeArrowheads="1"/>
          </p:cNvSpPr>
          <p:nvPr/>
        </p:nvSpPr>
        <p:spPr bwMode="auto">
          <a:xfrm>
            <a:off x="4301638" y="3275436"/>
            <a:ext cx="1828231" cy="1415097"/>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spcBef>
                <a:spcPts val="600"/>
              </a:spcBef>
              <a:buClr>
                <a:srgbClr val="996633"/>
              </a:buClr>
              <a:buFont typeface="Arial" charset="0"/>
              <a:buNone/>
            </a:pPr>
            <a:r>
              <a:rPr lang="ja-JP" altLang="en-US" sz="1100" b="1" dirty="0" smtClean="0">
                <a:solidFill>
                  <a:srgbClr val="996633"/>
                </a:solidFill>
                <a:latin typeface="HG丸ｺﾞｼｯｸM-PRO" charset="0"/>
                <a:ea typeface="HG丸ｺﾞｼｯｸM-PRO" charset="0"/>
                <a:cs typeface="HG丸ｺﾞｼｯｸM-PRO" charset="0"/>
              </a:rPr>
              <a:t>エネルギー制御コース</a:t>
            </a:r>
            <a:endParaRPr lang="en-US" altLang="ja-JP" sz="1100" b="1" dirty="0" smtClean="0">
              <a:solidFill>
                <a:srgbClr val="996633"/>
              </a:solidFill>
              <a:latin typeface="HG丸ｺﾞｼｯｸM-PRO" charset="0"/>
              <a:ea typeface="HG丸ｺﾞｼｯｸM-PRO" charset="0"/>
              <a:cs typeface="HG丸ｺﾞｼｯｸM-PRO" charset="0"/>
            </a:endParaRPr>
          </a:p>
          <a:p>
            <a:pPr marL="0" lvl="3" indent="0">
              <a:spcBef>
                <a:spcPts val="600"/>
              </a:spcBef>
              <a:buClr>
                <a:srgbClr val="996633"/>
              </a:buClr>
              <a:buFont typeface="Arial" charset="0"/>
              <a:buNone/>
            </a:pPr>
            <a:r>
              <a:rPr lang="ja-JP" altLang="en-US" sz="1100" b="1" dirty="0" smtClean="0">
                <a:solidFill>
                  <a:srgbClr val="996633"/>
                </a:solidFill>
                <a:latin typeface="HG丸ｺﾞｼｯｸM-PRO" charset="0"/>
                <a:ea typeface="HG丸ｺﾞｼｯｸM-PRO" charset="0"/>
                <a:cs typeface="HG丸ｺﾞｼｯｸM-PRO" charset="0"/>
              </a:rPr>
              <a:t>本コースでは、電子材料の物性、発電や送電の仕組み、パワーエレクトロニクス、自動制御などを学びます。</a:t>
            </a:r>
            <a:endParaRPr lang="en-US" altLang="ja-JP" sz="1100" b="1" dirty="0" smtClean="0">
              <a:solidFill>
                <a:srgbClr val="996633"/>
              </a:solidFill>
              <a:latin typeface="HG丸ｺﾞｼｯｸM-PRO" charset="0"/>
              <a:ea typeface="HG丸ｺﾞｼｯｸM-PRO" charset="0"/>
              <a:cs typeface="HG丸ｺﾞｼｯｸM-PRO" charset="0"/>
            </a:endParaRPr>
          </a:p>
        </p:txBody>
      </p:sp>
      <p:sp>
        <p:nvSpPr>
          <p:cNvPr id="19" name="Rectangle 3"/>
          <p:cNvSpPr txBox="1">
            <a:spLocks noChangeArrowheads="1"/>
          </p:cNvSpPr>
          <p:nvPr/>
        </p:nvSpPr>
        <p:spPr bwMode="auto">
          <a:xfrm>
            <a:off x="5944167" y="3282403"/>
            <a:ext cx="1455697" cy="13234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spcBef>
                <a:spcPts val="600"/>
              </a:spcBef>
              <a:buClr>
                <a:srgbClr val="996633"/>
              </a:buClr>
              <a:buFont typeface="Arial" charset="0"/>
              <a:buNone/>
            </a:pPr>
            <a:r>
              <a:rPr lang="ja-JP" altLang="en-US" sz="1100" b="1" dirty="0" smtClean="0">
                <a:solidFill>
                  <a:srgbClr val="996633"/>
                </a:solidFill>
                <a:latin typeface="HG丸ｺﾞｼｯｸM-PRO" charset="0"/>
                <a:ea typeface="HG丸ｺﾞｼｯｸM-PRO" charset="0"/>
                <a:cs typeface="HG丸ｺﾞｼｯｸM-PRO" charset="0"/>
              </a:rPr>
              <a:t>知能エレクトロニクスコース</a:t>
            </a:r>
            <a:endParaRPr lang="en-US" altLang="ja-JP" sz="1100" b="1" dirty="0" smtClean="0">
              <a:solidFill>
                <a:srgbClr val="996633"/>
              </a:solidFill>
              <a:latin typeface="HG丸ｺﾞｼｯｸM-PRO" charset="0"/>
              <a:ea typeface="HG丸ｺﾞｼｯｸM-PRO" charset="0"/>
              <a:cs typeface="HG丸ｺﾞｼｯｸM-PRO" charset="0"/>
            </a:endParaRPr>
          </a:p>
          <a:p>
            <a:pPr marL="0" lvl="3" indent="0">
              <a:spcBef>
                <a:spcPts val="600"/>
              </a:spcBef>
              <a:buClr>
                <a:srgbClr val="996633"/>
              </a:buClr>
              <a:buFont typeface="Arial" charset="0"/>
              <a:buNone/>
            </a:pPr>
            <a:r>
              <a:rPr lang="ja-JP" altLang="en-US" sz="1100" b="1" dirty="0" smtClean="0">
                <a:solidFill>
                  <a:srgbClr val="996633"/>
                </a:solidFill>
                <a:latin typeface="HG丸ｺﾞｼｯｸM-PRO" charset="0"/>
                <a:ea typeface="HG丸ｺﾞｼｯｸM-PRO" charset="0"/>
                <a:cs typeface="HG丸ｺﾞｼｯｸM-PRO" charset="0"/>
              </a:rPr>
              <a:t>本コースでは、電気回路、電子回路、半導体、光エレクトロニクスなどを学びます。</a:t>
            </a:r>
            <a:endParaRPr lang="en-US" altLang="ja-JP" sz="1100" b="1" dirty="0" smtClean="0">
              <a:solidFill>
                <a:srgbClr val="996633"/>
              </a:solidFill>
              <a:latin typeface="HG丸ｺﾞｼｯｸM-PRO" charset="0"/>
              <a:ea typeface="HG丸ｺﾞｼｯｸM-PRO" charset="0"/>
              <a:cs typeface="HG丸ｺﾞｼｯｸM-PRO" charset="0"/>
            </a:endParaRPr>
          </a:p>
        </p:txBody>
      </p:sp>
      <p:sp>
        <p:nvSpPr>
          <p:cNvPr id="20" name="Rectangle 3"/>
          <p:cNvSpPr txBox="1">
            <a:spLocks noChangeArrowheads="1"/>
          </p:cNvSpPr>
          <p:nvPr/>
        </p:nvSpPr>
        <p:spPr bwMode="auto">
          <a:xfrm>
            <a:off x="7366569" y="3245615"/>
            <a:ext cx="1946764" cy="1495706"/>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spcBef>
                <a:spcPts val="600"/>
              </a:spcBef>
              <a:buClr>
                <a:srgbClr val="996633"/>
              </a:buClr>
              <a:buFont typeface="Arial" charset="0"/>
              <a:buNone/>
            </a:pPr>
            <a:r>
              <a:rPr lang="ja-JP" altLang="en-US" sz="1100" b="1" dirty="0" smtClean="0">
                <a:solidFill>
                  <a:srgbClr val="996633"/>
                </a:solidFill>
                <a:latin typeface="HG丸ｺﾞｼｯｸM-PRO" charset="0"/>
                <a:ea typeface="HG丸ｺﾞｼｯｸM-PRO" charset="0"/>
                <a:cs typeface="HG丸ｺﾞｼｯｸM-PRO" charset="0"/>
              </a:rPr>
              <a:t>ネットワーク工学コース</a:t>
            </a:r>
            <a:endParaRPr lang="en-US" altLang="ja-JP" sz="1100" b="1" dirty="0" smtClean="0">
              <a:solidFill>
                <a:srgbClr val="996633"/>
              </a:solidFill>
              <a:latin typeface="HG丸ｺﾞｼｯｸM-PRO" charset="0"/>
              <a:ea typeface="HG丸ｺﾞｼｯｸM-PRO" charset="0"/>
              <a:cs typeface="HG丸ｺﾞｼｯｸM-PRO" charset="0"/>
            </a:endParaRPr>
          </a:p>
          <a:p>
            <a:pPr marL="0" lvl="3" indent="0">
              <a:spcBef>
                <a:spcPts val="600"/>
              </a:spcBef>
              <a:buClr>
                <a:srgbClr val="996633"/>
              </a:buClr>
              <a:buFont typeface="Arial" charset="0"/>
              <a:buNone/>
            </a:pPr>
            <a:r>
              <a:rPr lang="ja-JP" altLang="en-US" sz="1100" b="1" dirty="0" smtClean="0">
                <a:solidFill>
                  <a:srgbClr val="996633"/>
                </a:solidFill>
                <a:latin typeface="HG丸ｺﾞｼｯｸM-PRO" charset="0"/>
                <a:ea typeface="HG丸ｺﾞｼｯｸM-PRO" charset="0"/>
                <a:cs typeface="HG丸ｺﾞｼｯｸM-PRO" charset="0"/>
              </a:rPr>
              <a:t>本コースでは、通信技術、ネットワーク構築技術、情報セキュリティ技術を学びます。コンピュータ設計手法、ネットワークプログラミング手法などの具体的な手段を習得します。</a:t>
            </a:r>
            <a:endParaRPr lang="en-US" altLang="ja-JP" sz="1100" b="1" dirty="0" smtClean="0">
              <a:solidFill>
                <a:srgbClr val="996633"/>
              </a:solidFill>
              <a:latin typeface="HG丸ｺﾞｼｯｸM-PRO" charset="0"/>
              <a:ea typeface="HG丸ｺﾞｼｯｸM-PRO" charset="0"/>
              <a:cs typeface="HG丸ｺﾞｼｯｸM-PRO" charset="0"/>
            </a:endParaRPr>
          </a:p>
        </p:txBody>
      </p:sp>
      <p:sp>
        <p:nvSpPr>
          <p:cNvPr id="25" name="テキスト ボックス 24"/>
          <p:cNvSpPr txBox="1"/>
          <p:nvPr/>
        </p:nvSpPr>
        <p:spPr>
          <a:xfrm>
            <a:off x="7420468" y="6066783"/>
            <a:ext cx="1838966" cy="730969"/>
          </a:xfrm>
          <a:prstGeom prst="rect">
            <a:avLst/>
          </a:prstGeom>
          <a:noFill/>
        </p:spPr>
        <p:txBody>
          <a:bodyPr wrap="non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学びたい</a:t>
            </a:r>
            <a:r>
              <a:rPr lang="ja-JP" altLang="en-US" sz="1100" b="1" dirty="0" smtClean="0">
                <a:solidFill>
                  <a:schemeClr val="accent1">
                    <a:lumMod val="75000"/>
                  </a:schemeClr>
                </a:solidFill>
                <a:latin typeface="ヒラギノ丸ゴ ProN W4"/>
                <a:ea typeface="ヒラギノ丸ゴ ProN W4"/>
                <a:cs typeface="ヒラギノ丸ゴ ProN W4"/>
              </a:rPr>
              <a:t>ことが</a:t>
            </a:r>
            <a:endParaRPr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lang="ja-JP" altLang="en-US" sz="1100" b="1" dirty="0" smtClean="0">
                <a:solidFill>
                  <a:schemeClr val="accent1">
                    <a:lumMod val="75000"/>
                  </a:schemeClr>
                </a:solidFill>
                <a:latin typeface="ヒラギノ丸ゴ ProN W4"/>
                <a:ea typeface="ヒラギノ丸ゴ ProN W4"/>
                <a:cs typeface="ヒラギノ丸ゴ ProN W4"/>
              </a:rPr>
              <a:t>見つかる</a:t>
            </a:r>
            <a:endParaRPr kumimoji="1"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a:t>
            </a:r>
            <a:r>
              <a:rPr kumimoji="1" lang="ja-JP" altLang="en-US" sz="1050" dirty="0" smtClean="0">
                <a:solidFill>
                  <a:schemeClr val="accent1">
                    <a:lumMod val="75000"/>
                  </a:schemeClr>
                </a:solidFill>
                <a:latin typeface="ヒラギノ丸ゴ ProN W4"/>
                <a:ea typeface="ヒラギノ丸ゴ ProN W4"/>
                <a:cs typeface="ヒラギノ丸ゴ ProN W4"/>
              </a:rPr>
              <a:t>年次生</a:t>
            </a:r>
            <a:r>
              <a:rPr lang="ja-JP" altLang="en-US" sz="1050" dirty="0" smtClean="0">
                <a:solidFill>
                  <a:schemeClr val="accent1">
                    <a:lumMod val="75000"/>
                  </a:schemeClr>
                </a:solidFill>
                <a:latin typeface="ヒラギノ丸ゴ ProN W4"/>
                <a:ea typeface="ヒラギノ丸ゴ ProN W4"/>
                <a:cs typeface="ヒラギノ丸ゴ ProN W4"/>
              </a:rPr>
              <a:t>　南條　由紀</a:t>
            </a:r>
            <a:endParaRPr kumimoji="1" lang="en-US" altLang="ja-JP" sz="1050" dirty="0" smtClean="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静岡</a:t>
            </a:r>
            <a:r>
              <a:rPr lang="ja-JP" altLang="en-US" sz="900" dirty="0" smtClean="0">
                <a:solidFill>
                  <a:schemeClr val="accent1">
                    <a:lumMod val="75000"/>
                  </a:schemeClr>
                </a:solidFill>
                <a:latin typeface="ヒラギノ丸ゴ ProN W4"/>
                <a:ea typeface="ヒラギノ丸ゴ ProN W4"/>
                <a:cs typeface="ヒラギノ丸ゴ ProN W4"/>
              </a:rPr>
              <a:t>県</a:t>
            </a:r>
            <a:r>
              <a:rPr lang="en-US" altLang="ja-JP" sz="900" dirty="0" smtClean="0">
                <a:solidFill>
                  <a:schemeClr val="accent1">
                    <a:lumMod val="75000"/>
                  </a:schemeClr>
                </a:solidFill>
                <a:latin typeface="ヒラギノ丸ゴ ProN W4"/>
                <a:ea typeface="ヒラギノ丸ゴ ProN W4"/>
                <a:cs typeface="ヒラギノ丸ゴ ProN W4"/>
              </a:rPr>
              <a:t> </a:t>
            </a:r>
            <a:r>
              <a:rPr lang="ja-JP" altLang="en-US" sz="900" dirty="0" smtClean="0">
                <a:solidFill>
                  <a:schemeClr val="accent1">
                    <a:lumMod val="75000"/>
                  </a:schemeClr>
                </a:solidFill>
                <a:latin typeface="ヒラギノ丸ゴ ProN W4"/>
                <a:ea typeface="ヒラギノ丸ゴ ProN W4"/>
                <a:cs typeface="ヒラギノ丸ゴ ProN W4"/>
              </a:rPr>
              <a:t>清水東高等学校卒業）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pic>
        <p:nvPicPr>
          <p:cNvPr id="21" name="図 20" descr="スクリーンショット 2016-07-08 6.22.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114" y="4487333"/>
            <a:ext cx="687820" cy="594782"/>
          </a:xfrm>
          <a:prstGeom prst="rect">
            <a:avLst/>
          </a:prstGeom>
        </p:spPr>
      </p:pic>
      <p:pic>
        <p:nvPicPr>
          <p:cNvPr id="22" name="図 21" descr="スクリーンショット 2016-07-08 6.25.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7866" y="4600325"/>
            <a:ext cx="694266" cy="519892"/>
          </a:xfrm>
          <a:prstGeom prst="rect">
            <a:avLst/>
          </a:prstGeom>
        </p:spPr>
      </p:pic>
      <p:pic>
        <p:nvPicPr>
          <p:cNvPr id="23" name="図 22" descr="スクリーンショット 2016-07-08 6.24.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8517" y="4424593"/>
            <a:ext cx="505883" cy="625774"/>
          </a:xfrm>
          <a:prstGeom prst="rect">
            <a:avLst/>
          </a:prstGeom>
        </p:spPr>
      </p:pic>
      <p:pic>
        <p:nvPicPr>
          <p:cNvPr id="2" name="図 1"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00" y="1012865"/>
            <a:ext cx="4183310" cy="5708067"/>
          </a:xfrm>
          <a:prstGeom prst="rect">
            <a:avLst/>
          </a:prstGeom>
        </p:spPr>
      </p:pic>
      <p:sp>
        <p:nvSpPr>
          <p:cNvPr id="4" name="正方形/長方形 3"/>
          <p:cNvSpPr/>
          <p:nvPr/>
        </p:nvSpPr>
        <p:spPr>
          <a:xfrm>
            <a:off x="4379979" y="3275436"/>
            <a:ext cx="1460648" cy="22356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994400" y="3275436"/>
            <a:ext cx="1372169" cy="38216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416802" y="3245615"/>
            <a:ext cx="1628344" cy="25338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 name="図 11" descr="画面の領域"/>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2245" y="5093153"/>
            <a:ext cx="1359307" cy="947594"/>
          </a:xfrm>
          <a:prstGeom prst="rect">
            <a:avLst/>
          </a:prstGeom>
        </p:spPr>
      </p:pic>
      <p:pic>
        <p:nvPicPr>
          <p:cNvPr id="24" name="図 23" descr="画面の領域"/>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3755" y="5091337"/>
            <a:ext cx="1404467" cy="929623"/>
          </a:xfrm>
          <a:prstGeom prst="rect">
            <a:avLst/>
          </a:prstGeom>
        </p:spPr>
      </p:pic>
      <p:pic>
        <p:nvPicPr>
          <p:cNvPr id="26" name="図 25" descr="画面の領域"/>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7924" y="5102917"/>
            <a:ext cx="1276186" cy="945100"/>
          </a:xfrm>
          <a:prstGeom prst="rect">
            <a:avLst/>
          </a:prstGeom>
        </p:spPr>
      </p:pic>
    </p:spTree>
    <p:extLst>
      <p:ext uri="{BB962C8B-B14F-4D97-AF65-F5344CB8AC3E}">
        <p14:creationId xmlns:p14="http://schemas.microsoft.com/office/powerpoint/2010/main" val="1661108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図形グループ 17"/>
          <p:cNvGrpSpPr/>
          <p:nvPr/>
        </p:nvGrpSpPr>
        <p:grpSpPr>
          <a:xfrm>
            <a:off x="4110530" y="3489721"/>
            <a:ext cx="4889843" cy="3056885"/>
            <a:chOff x="4425520" y="1748625"/>
            <a:chExt cx="5276580" cy="3056885"/>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659" y="1748625"/>
              <a:ext cx="4810738" cy="28831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正方形/長方形 15"/>
            <p:cNvSpPr/>
            <p:nvPr/>
          </p:nvSpPr>
          <p:spPr>
            <a:xfrm>
              <a:off x="4425520" y="2880687"/>
              <a:ext cx="5276580" cy="19248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6625"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情報系学科</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26628" name="Rectangle 3"/>
          <p:cNvSpPr txBox="1">
            <a:spLocks noChangeArrowheads="1"/>
          </p:cNvSpPr>
          <p:nvPr/>
        </p:nvSpPr>
        <p:spPr bwMode="auto">
          <a:xfrm>
            <a:off x="4226561" y="1115060"/>
            <a:ext cx="4917440" cy="2176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469900" indent="-4699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263525" lvl="3" indent="-263525" eaLnBrk="0" hangingPunct="0">
              <a:spcBef>
                <a:spcPts val="600"/>
              </a:spcBef>
              <a:buClr>
                <a:schemeClr val="bg2"/>
              </a:buClr>
              <a:buSzPct val="70000"/>
              <a:buFont typeface="Wingdings" charset="0"/>
              <a:buNone/>
            </a:pPr>
            <a:r>
              <a:rPr lang="ja-JP" altLang="en-US" sz="2000" b="1" dirty="0">
                <a:solidFill>
                  <a:srgbClr val="000000"/>
                </a:solidFill>
                <a:latin typeface="HG丸ｺﾞｼｯｸM-PRO" charset="0"/>
                <a:ea typeface="HG丸ｺﾞｼｯｸM-PRO" charset="0"/>
                <a:cs typeface="HG丸ｺﾞｼｯｸM-PRO" charset="0"/>
              </a:rPr>
              <a:t>・情報化社会の基盤を支える</a:t>
            </a:r>
            <a:r>
              <a:rPr lang="ja-JP" altLang="en-US" sz="2000" b="1" dirty="0" smtClean="0">
                <a:solidFill>
                  <a:srgbClr val="000000"/>
                </a:solidFill>
                <a:latin typeface="HG丸ｺﾞｼｯｸM-PRO" charset="0"/>
                <a:ea typeface="HG丸ｺﾞｼｯｸM-PRO" charset="0"/>
                <a:cs typeface="HG丸ｺﾞｼｯｸM-PRO" charset="0"/>
              </a:rPr>
              <a:t>ソフトウェア</a:t>
            </a:r>
            <a:r>
              <a:rPr lang="ja-JP" altLang="en-US" sz="2000" b="1" dirty="0">
                <a:solidFill>
                  <a:srgbClr val="000000"/>
                </a:solidFill>
                <a:latin typeface="HG丸ｺﾞｼｯｸM-PRO" charset="0"/>
                <a:ea typeface="HG丸ｺﾞｼｯｸM-PRO" charset="0"/>
                <a:cs typeface="HG丸ｺﾞｼｯｸM-PRO" charset="0"/>
              </a:rPr>
              <a:t>・ハードウェアによるシステムの構築および革新</a:t>
            </a:r>
          </a:p>
          <a:p>
            <a:pPr marL="263525" indent="-263525" eaLnBrk="0" hangingPunct="0">
              <a:spcBef>
                <a:spcPts val="600"/>
              </a:spcBef>
              <a:buFont typeface="Wingdings" charset="0"/>
              <a:buNone/>
            </a:pPr>
            <a:r>
              <a:rPr lang="ja-JP" altLang="en-US" sz="2000" b="1" dirty="0">
                <a:solidFill>
                  <a:srgbClr val="000000"/>
                </a:solidFill>
                <a:latin typeface="HG丸ｺﾞｼｯｸM-PRO" charset="0"/>
                <a:ea typeface="HG丸ｺﾞｼｯｸM-PRO" charset="0"/>
                <a:cs typeface="HG丸ｺﾞｼｯｸM-PRO" charset="0"/>
              </a:rPr>
              <a:t>・人間の知能を代行する人工知能の設計</a:t>
            </a:r>
          </a:p>
          <a:p>
            <a:pPr marL="263525" indent="-263525" eaLnBrk="0" hangingPunct="0">
              <a:spcBef>
                <a:spcPts val="600"/>
              </a:spcBef>
              <a:buFont typeface="Wingdings" charset="0"/>
              <a:buNone/>
            </a:pPr>
            <a:r>
              <a:rPr lang="ja-JP" altLang="en-US" sz="2000" b="1" dirty="0">
                <a:solidFill>
                  <a:srgbClr val="000000"/>
                </a:solidFill>
                <a:latin typeface="HG丸ｺﾞｼｯｸM-PRO" charset="0"/>
                <a:ea typeface="HG丸ｺﾞｼｯｸM-PRO" charset="0"/>
                <a:cs typeface="HG丸ｺﾞｼｯｸM-PRO" charset="0"/>
              </a:rPr>
              <a:t>・社会情報システムにおけるサービスの創造と</a:t>
            </a:r>
            <a:r>
              <a:rPr lang="ja-JP" altLang="en-US" sz="2000" b="1" dirty="0" smtClean="0">
                <a:solidFill>
                  <a:srgbClr val="000000"/>
                </a:solidFill>
                <a:latin typeface="HG丸ｺﾞｼｯｸM-PRO" charset="0"/>
                <a:ea typeface="HG丸ｺﾞｼｯｸM-PRO" charset="0"/>
                <a:cs typeface="HG丸ｺﾞｼｯｸM-PRO" charset="0"/>
              </a:rPr>
              <a:t>発展</a:t>
            </a:r>
            <a:endParaRPr lang="ja-JP" altLang="en-US" sz="2000" b="1" dirty="0">
              <a:solidFill>
                <a:srgbClr val="000000"/>
              </a:solidFill>
              <a:latin typeface="HG丸ｺﾞｼｯｸM-PRO" charset="0"/>
              <a:ea typeface="HG丸ｺﾞｼｯｸM-PRO" charset="0"/>
              <a:cs typeface="HG丸ｺﾞｼｯｸM-PRO" charset="0"/>
            </a:endParaRPr>
          </a:p>
        </p:txBody>
      </p:sp>
      <p:sp>
        <p:nvSpPr>
          <p:cNvPr id="13" name="テキスト ボックス 12"/>
          <p:cNvSpPr txBox="1"/>
          <p:nvPr/>
        </p:nvSpPr>
        <p:spPr>
          <a:xfrm>
            <a:off x="4333321" y="6086526"/>
            <a:ext cx="2147380" cy="730969"/>
          </a:xfrm>
          <a:prstGeom prst="rect">
            <a:avLst/>
          </a:prstGeom>
          <a:solidFill>
            <a:schemeClr val="bg1">
              <a:alpha val="61000"/>
            </a:schemeClr>
          </a:solidFill>
        </p:spPr>
        <p:txBody>
          <a:bodyPr wrap="square" rtlCol="0">
            <a:spAutoFit/>
          </a:bodyPr>
          <a:lstStyle/>
          <a:p>
            <a:pPr algn="ctr"/>
            <a:r>
              <a:rPr lang="ja-JP" altLang="en-US" sz="1100" b="1" dirty="0" smtClean="0">
                <a:solidFill>
                  <a:schemeClr val="accent1">
                    <a:lumMod val="75000"/>
                  </a:schemeClr>
                </a:solidFill>
                <a:latin typeface="ヒラギノ丸ゴ ProN W4"/>
                <a:ea typeface="ヒラギノ丸ゴ ProN W4"/>
                <a:cs typeface="ヒラギノ丸ゴ ProN W4"/>
              </a:rPr>
              <a:t>ソフトウェア技術者としての</a:t>
            </a:r>
            <a:endParaRPr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kumimoji="1" lang="ja-JP" altLang="en-US" sz="1100" b="1" dirty="0">
                <a:solidFill>
                  <a:schemeClr val="accent1">
                    <a:lumMod val="75000"/>
                  </a:schemeClr>
                </a:solidFill>
                <a:latin typeface="ヒラギノ丸ゴ ProN W4"/>
                <a:ea typeface="ヒラギノ丸ゴ ProN W4"/>
                <a:cs typeface="ヒラギノ丸ゴ ProN W4"/>
              </a:rPr>
              <a:t>社会貢献</a:t>
            </a:r>
            <a:endParaRPr kumimoji="1"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kumimoji="1" lang="ja-JP" altLang="en-US" sz="1050" dirty="0" smtClean="0">
                <a:solidFill>
                  <a:schemeClr val="accent1">
                    <a:lumMod val="75000"/>
                  </a:schemeClr>
                </a:solidFill>
                <a:latin typeface="ヒラギノ丸ゴ ProN W4"/>
                <a:ea typeface="ヒラギノ丸ゴ ProN W4"/>
                <a:cs typeface="ヒラギノ丸ゴ ProN W4"/>
              </a:rPr>
              <a:t>４年次生　</a:t>
            </a:r>
            <a:r>
              <a:rPr lang="ja-JP" altLang="en-US" sz="1050" dirty="0" smtClean="0">
                <a:solidFill>
                  <a:schemeClr val="accent1">
                    <a:lumMod val="75000"/>
                  </a:schemeClr>
                </a:solidFill>
                <a:latin typeface="ヒラギノ丸ゴ ProN W4"/>
                <a:ea typeface="ヒラギノ丸ゴ ProN W4"/>
                <a:cs typeface="ヒラギノ丸ゴ ProN W4"/>
              </a:rPr>
              <a:t>池本　和靖</a:t>
            </a:r>
            <a:endParaRPr kumimoji="1" lang="en-US" altLang="ja-JP" sz="1050" dirty="0" smtClean="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（岡山県</a:t>
            </a:r>
            <a:r>
              <a:rPr lang="en-US" altLang="ja-JP" sz="900" dirty="0" smtClean="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勝山</a:t>
            </a:r>
            <a:r>
              <a:rPr lang="ja-JP" altLang="en-US" sz="900" dirty="0" smtClean="0">
                <a:solidFill>
                  <a:schemeClr val="accent1">
                    <a:lumMod val="75000"/>
                  </a:schemeClr>
                </a:solidFill>
                <a:latin typeface="ヒラギノ丸ゴ ProN W4"/>
                <a:ea typeface="ヒラギノ丸ゴ ProN W4"/>
                <a:cs typeface="ヒラギノ丸ゴ ProN W4"/>
              </a:rPr>
              <a:t>高等学校卒業）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7" name="テキスト ボックス 16"/>
          <p:cNvSpPr txBox="1"/>
          <p:nvPr/>
        </p:nvSpPr>
        <p:spPr>
          <a:xfrm>
            <a:off x="6822612" y="6086526"/>
            <a:ext cx="1838966" cy="561692"/>
          </a:xfrm>
          <a:prstGeom prst="rect">
            <a:avLst/>
          </a:prstGeom>
          <a:noFill/>
        </p:spPr>
        <p:txBody>
          <a:bodyPr wrap="non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知識を</a:t>
            </a:r>
            <a:r>
              <a:rPr lang="ja-JP" altLang="en-US" sz="1100" b="1" dirty="0" smtClean="0">
                <a:solidFill>
                  <a:schemeClr val="accent1">
                    <a:lumMod val="75000"/>
                  </a:schemeClr>
                </a:solidFill>
                <a:latin typeface="ヒラギノ丸ゴ ProN W4"/>
                <a:ea typeface="ヒラギノ丸ゴ ProN W4"/>
                <a:cs typeface="ヒラギノ丸ゴ ProN W4"/>
              </a:rPr>
              <a:t>得て夢を見つける</a:t>
            </a:r>
            <a:endParaRPr kumimoji="1"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kumimoji="1" lang="ja-JP" altLang="en-US" sz="1050" dirty="0" smtClean="0">
                <a:solidFill>
                  <a:schemeClr val="accent1">
                    <a:lumMod val="75000"/>
                  </a:schemeClr>
                </a:solidFill>
                <a:latin typeface="ヒラギノ丸ゴ ProN W4"/>
                <a:ea typeface="ヒラギノ丸ゴ ProN W4"/>
                <a:cs typeface="ヒラギノ丸ゴ ProN W4"/>
              </a:rPr>
              <a:t>４年次生　</a:t>
            </a:r>
            <a:r>
              <a:rPr lang="ja-JP" altLang="en-US" sz="1050" dirty="0" smtClean="0">
                <a:solidFill>
                  <a:schemeClr val="accent1">
                    <a:lumMod val="75000"/>
                  </a:schemeClr>
                </a:solidFill>
                <a:latin typeface="ヒラギノ丸ゴ ProN W4"/>
                <a:ea typeface="ヒラギノ丸ゴ ProN W4"/>
                <a:cs typeface="ヒラギノ丸ゴ ProN W4"/>
              </a:rPr>
              <a:t>八杉　さゆり</a:t>
            </a:r>
            <a:endParaRPr kumimoji="1" lang="en-US" altLang="ja-JP" sz="1050" dirty="0" smtClean="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兵庫</a:t>
            </a:r>
            <a:r>
              <a:rPr lang="ja-JP" altLang="en-US" sz="900" dirty="0" smtClean="0">
                <a:solidFill>
                  <a:schemeClr val="accent1">
                    <a:lumMod val="75000"/>
                  </a:schemeClr>
                </a:solidFill>
                <a:latin typeface="ヒラギノ丸ゴ ProN W4"/>
                <a:ea typeface="ヒラギノ丸ゴ ProN W4"/>
                <a:cs typeface="ヒラギノ丸ゴ ProN W4"/>
              </a:rPr>
              <a:t>県</a:t>
            </a:r>
            <a:r>
              <a:rPr lang="en-US" altLang="ja-JP" sz="900" dirty="0" smtClean="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姫路西</a:t>
            </a:r>
            <a:r>
              <a:rPr lang="ja-JP" altLang="en-US" sz="900" dirty="0" smtClean="0">
                <a:solidFill>
                  <a:schemeClr val="accent1">
                    <a:lumMod val="75000"/>
                  </a:schemeClr>
                </a:solidFill>
                <a:latin typeface="ヒラギノ丸ゴ ProN W4"/>
                <a:ea typeface="ヒラギノ丸ゴ ProN W4"/>
                <a:cs typeface="ヒラギノ丸ゴ ProN W4"/>
              </a:rPr>
              <a:t>高等学校卒業）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4"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7" name="図 6" descr="スクリーンショット 2016-07-08 6.59.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50" y="897468"/>
            <a:ext cx="4093714" cy="5740399"/>
          </a:xfrm>
          <a:prstGeom prst="rect">
            <a:avLst/>
          </a:prstGeom>
        </p:spPr>
      </p:pic>
      <p:pic>
        <p:nvPicPr>
          <p:cNvPr id="2" name="図 1"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321" y="4589304"/>
            <a:ext cx="2121160" cy="1295365"/>
          </a:xfrm>
          <a:prstGeom prst="rect">
            <a:avLst/>
          </a:prstGeom>
        </p:spPr>
      </p:pic>
      <p:pic>
        <p:nvPicPr>
          <p:cNvPr id="6" name="図 5"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5281" y="4588390"/>
            <a:ext cx="2211584" cy="1279499"/>
          </a:xfrm>
          <a:prstGeom prst="rect">
            <a:avLst/>
          </a:prstGeom>
        </p:spPr>
      </p:pic>
    </p:spTree>
    <p:extLst>
      <p:ext uri="{BB962C8B-B14F-4D97-AF65-F5344CB8AC3E}">
        <p14:creationId xmlns:p14="http://schemas.microsoft.com/office/powerpoint/2010/main" val="3624737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a:spLocks noChangeAspect="1"/>
          </p:cNvSpPr>
          <p:nvPr/>
        </p:nvSpPr>
        <p:spPr>
          <a:xfrm>
            <a:off x="104978" y="975197"/>
            <a:ext cx="4009822" cy="5671039"/>
          </a:xfrm>
          <a:prstGeom prst="rect">
            <a:avLst/>
          </a:prstGeom>
          <a:blipFill>
            <a:blip r:embed="rId3" cstate="print"/>
            <a:stretch>
              <a:fillRect/>
            </a:stretch>
          </a:blipFill>
        </p:spPr>
        <p:txBody>
          <a:bodyPr wrap="square" lIns="0" tIns="0" rIns="0" bIns="0" rtlCol="0"/>
          <a:lstStyle/>
          <a:p>
            <a:endParaRPr/>
          </a:p>
        </p:txBody>
      </p:sp>
      <p:sp>
        <p:nvSpPr>
          <p:cNvPr id="28673"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化学生命系学科</a:t>
            </a:r>
          </a:p>
        </p:txBody>
      </p:sp>
      <p:sp>
        <p:nvSpPr>
          <p:cNvPr id="28676" name="Text Box 7"/>
          <p:cNvSpPr txBox="1">
            <a:spLocks noChangeArrowheads="1"/>
          </p:cNvSpPr>
          <p:nvPr/>
        </p:nvSpPr>
        <p:spPr bwMode="auto">
          <a:xfrm>
            <a:off x="4224338" y="1036107"/>
            <a:ext cx="4919662" cy="2005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2000" dirty="0">
                <a:solidFill>
                  <a:schemeClr val="accent2">
                    <a:lumMod val="75000"/>
                  </a:schemeClr>
                </a:solidFill>
                <a:latin typeface="ヒラギノ丸ゴ ProN W4"/>
                <a:ea typeface="ヒラギノ丸ゴ ProN W4"/>
                <a:cs typeface="ヒラギノ丸ゴ ProN W4"/>
              </a:rPr>
              <a:t>化学とバイオテクノロジーで未来を</a:t>
            </a:r>
            <a:r>
              <a:rPr lang="ja-JP" altLang="en-US" sz="2000" dirty="0" smtClean="0">
                <a:solidFill>
                  <a:schemeClr val="accent2">
                    <a:lumMod val="75000"/>
                  </a:schemeClr>
                </a:solidFill>
                <a:latin typeface="ヒラギノ丸ゴ ProN W4"/>
                <a:ea typeface="ヒラギノ丸ゴ ProN W4"/>
                <a:cs typeface="ヒラギノ丸ゴ ProN W4"/>
              </a:rPr>
              <a:t>創る</a:t>
            </a:r>
            <a:endParaRPr lang="en-US" altLang="ja-JP" sz="2000" dirty="0">
              <a:latin typeface="ヒラギノ丸ゴ ProN W4"/>
              <a:ea typeface="ヒラギノ丸ゴ ProN W4"/>
              <a:cs typeface="ヒラギノ丸ゴ ProN W4"/>
            </a:endParaRPr>
          </a:p>
          <a:p>
            <a:pPr>
              <a:spcBef>
                <a:spcPts val="1000"/>
              </a:spcBef>
            </a:pPr>
            <a:r>
              <a:rPr lang="ja-JP" altLang="en-US" sz="1600" dirty="0" smtClean="0">
                <a:latin typeface="ヒラギノ丸ゴ ProN W4"/>
                <a:ea typeface="ヒラギノ丸ゴ ProN W4"/>
                <a:cs typeface="ヒラギノ丸ゴ ProN W4"/>
              </a:rPr>
              <a:t>・ミクロ</a:t>
            </a:r>
            <a:r>
              <a:rPr lang="ja-JP" altLang="en-US" sz="1600" dirty="0">
                <a:latin typeface="ヒラギノ丸ゴ ProN W4"/>
                <a:ea typeface="ヒラギノ丸ゴ ProN W4"/>
                <a:cs typeface="ヒラギノ丸ゴ ProN W4"/>
              </a:rPr>
              <a:t>だけれどグローバルなものづくり</a:t>
            </a:r>
            <a:endParaRPr lang="en-US" altLang="ja-JP" sz="1600" dirty="0">
              <a:latin typeface="ヒラギノ丸ゴ ProN W4"/>
              <a:ea typeface="ヒラギノ丸ゴ ProN W4"/>
              <a:cs typeface="ヒラギノ丸ゴ ProN W4"/>
            </a:endParaRPr>
          </a:p>
          <a:p>
            <a:r>
              <a:rPr lang="ja-JP" altLang="en-US" sz="1600" dirty="0" smtClean="0">
                <a:latin typeface="ヒラギノ丸ゴ ProN W4"/>
                <a:ea typeface="ヒラギノ丸ゴ ProN W4"/>
                <a:cs typeface="ヒラギノ丸ゴ ProN W4"/>
              </a:rPr>
              <a:t>・豊か</a:t>
            </a:r>
            <a:r>
              <a:rPr lang="ja-JP" altLang="en-US" sz="1600" dirty="0">
                <a:latin typeface="ヒラギノ丸ゴ ProN W4"/>
                <a:ea typeface="ヒラギノ丸ゴ ProN W4"/>
                <a:cs typeface="ヒラギノ丸ゴ ProN W4"/>
              </a:rPr>
              <a:t>な暮らしと未来を拓く化学とその応用技術</a:t>
            </a:r>
            <a:endParaRPr lang="en-US" altLang="ja-JP" sz="1600" dirty="0">
              <a:latin typeface="ヒラギノ丸ゴ ProN W4"/>
              <a:ea typeface="ヒラギノ丸ゴ ProN W4"/>
              <a:cs typeface="ヒラギノ丸ゴ ProN W4"/>
            </a:endParaRPr>
          </a:p>
          <a:p>
            <a:r>
              <a:rPr lang="ja-JP" altLang="en-US" sz="1600" dirty="0" smtClean="0">
                <a:latin typeface="ヒラギノ丸ゴ ProN W4"/>
                <a:ea typeface="ヒラギノ丸ゴ ProN W4"/>
                <a:cs typeface="ヒラギノ丸ゴ ProN W4"/>
              </a:rPr>
              <a:t>・生命</a:t>
            </a:r>
            <a:r>
              <a:rPr lang="ja-JP" altLang="en-US" sz="1600" dirty="0">
                <a:latin typeface="ヒラギノ丸ゴ ProN W4"/>
                <a:ea typeface="ヒラギノ丸ゴ ProN W4"/>
                <a:cs typeface="ヒラギノ丸ゴ ProN W4"/>
              </a:rPr>
              <a:t>の探求から最先端技術の独創的開発へ </a:t>
            </a:r>
            <a:endParaRPr lang="en-US" altLang="ja-JP" sz="1600" dirty="0">
              <a:latin typeface="ヒラギノ丸ゴ ProN W4"/>
              <a:ea typeface="ヒラギノ丸ゴ ProN W4"/>
              <a:cs typeface="ヒラギノ丸ゴ ProN W4"/>
            </a:endParaRPr>
          </a:p>
          <a:p>
            <a:r>
              <a:rPr lang="ja-JP" altLang="en-US" sz="1600" dirty="0" smtClean="0">
                <a:latin typeface="ヒラギノ丸ゴ ProN W4"/>
                <a:ea typeface="ヒラギノ丸ゴ ProN W4"/>
                <a:cs typeface="ヒラギノ丸ゴ ProN W4"/>
              </a:rPr>
              <a:t>・国境</a:t>
            </a:r>
            <a:r>
              <a:rPr lang="ja-JP" altLang="en-US" sz="1600" dirty="0">
                <a:latin typeface="ヒラギノ丸ゴ ProN W4"/>
                <a:ea typeface="ヒラギノ丸ゴ ProN W4"/>
                <a:cs typeface="ヒラギノ丸ゴ ProN W4"/>
              </a:rPr>
              <a:t>を越え世界的に通用する技術者･研究者と</a:t>
            </a:r>
            <a:endParaRPr lang="en-US" altLang="ja-JP" sz="1600" dirty="0">
              <a:latin typeface="ヒラギノ丸ゴ ProN W4"/>
              <a:ea typeface="ヒラギノ丸ゴ ProN W4"/>
              <a:cs typeface="ヒラギノ丸ゴ ProN W4"/>
            </a:endParaRPr>
          </a:p>
          <a:p>
            <a:pPr marL="184150" indent="-184150"/>
            <a:r>
              <a:rPr lang="ja-JP" altLang="en-US" sz="1600" dirty="0" smtClean="0">
                <a:latin typeface="ヒラギノ丸ゴ ProN W4"/>
                <a:ea typeface="ヒラギノ丸ゴ ProN W4"/>
                <a:cs typeface="ヒラギノ丸ゴ ProN W4"/>
              </a:rPr>
              <a:t>・化学</a:t>
            </a:r>
            <a:r>
              <a:rPr lang="ja-JP" altLang="en-US" sz="1600" dirty="0">
                <a:latin typeface="ヒラギノ丸ゴ ProN W4"/>
                <a:ea typeface="ヒラギノ丸ゴ ProN W4"/>
                <a:cs typeface="ヒラギノ丸ゴ ProN W4"/>
              </a:rPr>
              <a:t>，生命科学，工学を基盤とし，先端分野･境界領域で中核的な役割を果たす人材を育成</a:t>
            </a:r>
            <a:r>
              <a:rPr lang="ja-JP" altLang="en-US" sz="1600" dirty="0" smtClean="0">
                <a:latin typeface="ヒラギノ丸ゴ ProN W4"/>
                <a:ea typeface="ヒラギノ丸ゴ ProN W4"/>
                <a:cs typeface="ヒラギノ丸ゴ ProN W4"/>
              </a:rPr>
              <a:t>します</a:t>
            </a:r>
            <a:endParaRPr lang="ja-JP" altLang="en-US" sz="1600" dirty="0">
              <a:latin typeface="ヒラギノ丸ゴ ProN W4"/>
              <a:ea typeface="ヒラギノ丸ゴ ProN W4"/>
              <a:cs typeface="ヒラギノ丸ゴ ProN W4"/>
            </a:endParaRPr>
          </a:p>
        </p:txBody>
      </p:sp>
      <p:grpSp>
        <p:nvGrpSpPr>
          <p:cNvPr id="18" name="グループ化 17"/>
          <p:cNvGrpSpPr/>
          <p:nvPr/>
        </p:nvGrpSpPr>
        <p:grpSpPr>
          <a:xfrm>
            <a:off x="4209106" y="3041784"/>
            <a:ext cx="4849201" cy="3043904"/>
            <a:chOff x="4192163" y="3075920"/>
            <a:chExt cx="4849201" cy="3043904"/>
          </a:xfrm>
        </p:grpSpPr>
        <p:pic>
          <p:nvPicPr>
            <p:cNvPr id="655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2163" y="3075920"/>
              <a:ext cx="4849201" cy="3043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正方形/長方形 5"/>
            <p:cNvSpPr/>
            <p:nvPr/>
          </p:nvSpPr>
          <p:spPr>
            <a:xfrm>
              <a:off x="4273550" y="4840817"/>
              <a:ext cx="4701117" cy="125588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4055669" y="5970403"/>
            <a:ext cx="1670311" cy="869469"/>
          </a:xfrm>
          <a:prstGeom prst="rect">
            <a:avLst/>
          </a:prstGeom>
          <a:noFill/>
        </p:spPr>
        <p:txBody>
          <a:bodyPr wrap="square" rtlCol="0">
            <a:spAutoFit/>
          </a:bodyPr>
          <a:lstStyle/>
          <a:p>
            <a:pPr algn="ctr"/>
            <a:r>
              <a:rPr lang="ja-JP" altLang="en-US" sz="1100" b="1" dirty="0" smtClean="0">
                <a:solidFill>
                  <a:schemeClr val="accent1">
                    <a:lumMod val="75000"/>
                  </a:schemeClr>
                </a:solidFill>
                <a:latin typeface="ヒラギノ丸ゴ ProN W4"/>
                <a:ea typeface="ヒラギノ丸ゴ ProN W4"/>
                <a:cs typeface="ヒラギノ丸ゴ ProN W4"/>
              </a:rPr>
              <a:t>新奇な材料を</a:t>
            </a:r>
            <a:endParaRPr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lang="ja-JP" altLang="en-US" sz="1100" b="1" dirty="0" smtClean="0">
                <a:solidFill>
                  <a:schemeClr val="accent1">
                    <a:lumMod val="75000"/>
                  </a:schemeClr>
                </a:solidFill>
                <a:latin typeface="ヒラギノ丸ゴ ProN W4"/>
                <a:ea typeface="ヒラギノ丸ゴ ProN W4"/>
                <a:cs typeface="ヒラギノ丸ゴ ProN W4"/>
              </a:rPr>
              <a:t>つくりたい！</a:t>
            </a:r>
            <a:endParaRPr kumimoji="1"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kumimoji="1" lang="ja-JP" altLang="en-US" sz="1050" dirty="0" smtClean="0">
                <a:solidFill>
                  <a:schemeClr val="accent1">
                    <a:lumMod val="75000"/>
                  </a:schemeClr>
                </a:solidFill>
                <a:latin typeface="ヒラギノ丸ゴ ProN W4"/>
                <a:ea typeface="ヒラギノ丸ゴ ProN W4"/>
                <a:cs typeface="ヒラギノ丸ゴ ProN W4"/>
              </a:rPr>
              <a:t>４年次生　</a:t>
            </a:r>
            <a:r>
              <a:rPr lang="ja-JP" altLang="en-US" sz="1050" dirty="0">
                <a:solidFill>
                  <a:schemeClr val="accent1">
                    <a:lumMod val="75000"/>
                  </a:schemeClr>
                </a:solidFill>
                <a:latin typeface="ヒラギノ丸ゴ ProN W4"/>
                <a:ea typeface="ヒラギノ丸ゴ ProN W4"/>
                <a:cs typeface="ヒラギノ丸ゴ ProN W4"/>
              </a:rPr>
              <a:t>伊藤　亮介</a:t>
            </a:r>
            <a:endParaRPr kumimoji="1" lang="en-US" altLang="ja-JP" sz="1050" dirty="0" smtClean="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兵庫</a:t>
            </a:r>
            <a:r>
              <a:rPr lang="ja-JP" altLang="en-US" sz="900" dirty="0" smtClean="0">
                <a:solidFill>
                  <a:schemeClr val="accent1">
                    <a:lumMod val="75000"/>
                  </a:schemeClr>
                </a:solidFill>
                <a:latin typeface="ヒラギノ丸ゴ ProN W4"/>
                <a:ea typeface="ヒラギノ丸ゴ ProN W4"/>
                <a:cs typeface="ヒラギノ丸ゴ ProN W4"/>
              </a:rPr>
              <a:t>県</a:t>
            </a:r>
            <a:r>
              <a:rPr lang="en-US" altLang="ja-JP" sz="900" dirty="0" smtClean="0">
                <a:solidFill>
                  <a:schemeClr val="accent1">
                    <a:lumMod val="75000"/>
                  </a:schemeClr>
                </a:solidFill>
                <a:latin typeface="ヒラギノ丸ゴ ProN W4"/>
                <a:ea typeface="ヒラギノ丸ゴ ProN W4"/>
                <a:cs typeface="ヒラギノ丸ゴ ProN W4"/>
              </a:rPr>
              <a:t> </a:t>
            </a:r>
            <a:r>
              <a:rPr lang="ja-JP" altLang="en-US" sz="900" dirty="0" smtClean="0">
                <a:solidFill>
                  <a:schemeClr val="accent1">
                    <a:lumMod val="75000"/>
                  </a:schemeClr>
                </a:solidFill>
                <a:latin typeface="ヒラギノ丸ゴ ProN W4"/>
                <a:ea typeface="ヒラギノ丸ゴ ProN W4"/>
                <a:cs typeface="ヒラギノ丸ゴ ProN W4"/>
              </a:rPr>
              <a:t>加古川東高等学校</a:t>
            </a:r>
            <a:r>
              <a:rPr lang="en-US" altLang="ja-JP" sz="900" dirty="0" smtClean="0">
                <a:solidFill>
                  <a:schemeClr val="accent1">
                    <a:lumMod val="75000"/>
                  </a:schemeClr>
                </a:solidFill>
                <a:latin typeface="ヒラギノ丸ゴ ProN W4"/>
                <a:ea typeface="ヒラギノ丸ゴ ProN W4"/>
                <a:cs typeface="ヒラギノ丸ゴ ProN W4"/>
              </a:rPr>
              <a:t> </a:t>
            </a:r>
            <a:r>
              <a:rPr lang="ja-JP" altLang="en-US" sz="900" dirty="0" smtClean="0">
                <a:solidFill>
                  <a:schemeClr val="accent1">
                    <a:lumMod val="75000"/>
                  </a:schemeClr>
                </a:solidFill>
                <a:latin typeface="ヒラギノ丸ゴ ProN W4"/>
                <a:ea typeface="ヒラギノ丸ゴ ProN W4"/>
                <a:cs typeface="ヒラギノ丸ゴ ProN W4"/>
              </a:rPr>
              <a:t>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5" name="テキスト ボックス 14"/>
          <p:cNvSpPr txBox="1"/>
          <p:nvPr/>
        </p:nvSpPr>
        <p:spPr>
          <a:xfrm>
            <a:off x="5694059" y="5973611"/>
            <a:ext cx="1860335" cy="684803"/>
          </a:xfrm>
          <a:prstGeom prst="rect">
            <a:avLst/>
          </a:prstGeom>
          <a:noFill/>
        </p:spPr>
        <p:txBody>
          <a:bodyPr wrap="square" rtlCol="0">
            <a:spAutoFit/>
          </a:bodyPr>
          <a:lstStyle/>
          <a:p>
            <a:pPr algn="ctr"/>
            <a:r>
              <a:rPr lang="ja-JP" altLang="en-US" sz="1000" b="1" dirty="0">
                <a:solidFill>
                  <a:schemeClr val="accent1">
                    <a:lumMod val="75000"/>
                  </a:schemeClr>
                </a:solidFill>
                <a:latin typeface="ヒラギノ丸ゴ ProN W4"/>
                <a:ea typeface="ヒラギノ丸ゴ ProN W4"/>
                <a:cs typeface="ヒラギノ丸ゴ ProN W4"/>
              </a:rPr>
              <a:t>夢</a:t>
            </a:r>
            <a:r>
              <a:rPr lang="ja-JP" altLang="en-US" sz="1000" b="1" dirty="0" smtClean="0">
                <a:solidFill>
                  <a:schemeClr val="accent1">
                    <a:lumMod val="75000"/>
                  </a:schemeClr>
                </a:solidFill>
                <a:latin typeface="ヒラギノ丸ゴ ProN W4"/>
                <a:ea typeface="ヒラギノ丸ゴ ProN W4"/>
                <a:cs typeface="ヒラギノ丸ゴ ProN W4"/>
              </a:rPr>
              <a:t>を目指してる方へ</a:t>
            </a:r>
            <a:endParaRPr kumimoji="1" lang="en-US" altLang="ja-JP" sz="1000" b="1" dirty="0" smtClean="0">
              <a:solidFill>
                <a:schemeClr val="accent1">
                  <a:lumMod val="75000"/>
                </a:schemeClr>
              </a:solidFill>
              <a:latin typeface="ヒラギノ丸ゴ ProN W4"/>
              <a:ea typeface="ヒラギノ丸ゴ ProN W4"/>
              <a:cs typeface="ヒラギノ丸ゴ ProN W4"/>
            </a:endParaRPr>
          </a:p>
          <a:p>
            <a:pPr algn="ctr"/>
            <a:r>
              <a:rPr kumimoji="1" lang="ja-JP" altLang="en-US" sz="1050" dirty="0" smtClean="0">
                <a:solidFill>
                  <a:schemeClr val="accent1">
                    <a:lumMod val="75000"/>
                  </a:schemeClr>
                </a:solidFill>
                <a:latin typeface="ヒラギノ丸ゴ ProN W4"/>
                <a:ea typeface="ヒラギノ丸ゴ ProN W4"/>
                <a:cs typeface="ヒラギノ丸ゴ ProN W4"/>
              </a:rPr>
              <a:t>４年次生　</a:t>
            </a:r>
            <a:r>
              <a:rPr lang="ja-JP" altLang="en-US" sz="1050" dirty="0" smtClean="0">
                <a:solidFill>
                  <a:schemeClr val="accent1">
                    <a:lumMod val="75000"/>
                  </a:schemeClr>
                </a:solidFill>
                <a:latin typeface="ヒラギノ丸ゴ ProN W4"/>
                <a:ea typeface="ヒラギノ丸ゴ ProN W4"/>
                <a:cs typeface="ヒラギノ丸ゴ ProN W4"/>
              </a:rPr>
              <a:t>ユドンウン</a:t>
            </a:r>
            <a:endParaRPr kumimoji="1" lang="en-US" altLang="ja-JP" sz="1050" dirty="0" smtClean="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（ソウル特別市</a:t>
            </a:r>
            <a:r>
              <a:rPr lang="en-US" altLang="ja-JP" sz="900" dirty="0" smtClean="0">
                <a:solidFill>
                  <a:schemeClr val="accent1">
                    <a:lumMod val="75000"/>
                  </a:schemeClr>
                </a:solidFill>
                <a:latin typeface="ヒラギノ丸ゴ ProN W4"/>
                <a:ea typeface="ヒラギノ丸ゴ ProN W4"/>
                <a:cs typeface="ヒラギノ丸ゴ ProN W4"/>
              </a:rPr>
              <a:t> </a:t>
            </a:r>
            <a:r>
              <a:rPr lang="ja-JP" altLang="en-US" sz="900" dirty="0" smtClean="0">
                <a:solidFill>
                  <a:schemeClr val="accent1">
                    <a:lumMod val="75000"/>
                  </a:schemeClr>
                </a:solidFill>
                <a:latin typeface="ヒラギノ丸ゴ ProN W4"/>
                <a:ea typeface="ヒラギノ丸ゴ ProN W4"/>
                <a:cs typeface="ヒラギノ丸ゴ ProN W4"/>
              </a:rPr>
              <a:t>光新高等学校</a:t>
            </a:r>
            <a:r>
              <a:rPr lang="en-US" altLang="ja-JP" sz="900" dirty="0" smtClean="0">
                <a:solidFill>
                  <a:schemeClr val="accent1">
                    <a:lumMod val="75000"/>
                  </a:schemeClr>
                </a:solidFill>
                <a:latin typeface="ヒラギノ丸ゴ ProN W4"/>
                <a:ea typeface="ヒラギノ丸ゴ ProN W4"/>
                <a:cs typeface="ヒラギノ丸ゴ ProN W4"/>
              </a:rPr>
              <a:t> </a:t>
            </a:r>
          </a:p>
          <a:p>
            <a:pPr algn="ctr"/>
            <a:r>
              <a:rPr lang="ja-JP" altLang="en-US" sz="900" dirty="0" smtClean="0">
                <a:solidFill>
                  <a:schemeClr val="accent1">
                    <a:lumMod val="75000"/>
                  </a:schemeClr>
                </a:solidFill>
                <a:latin typeface="ヒラギノ丸ゴ ProN W4"/>
                <a:ea typeface="ヒラギノ丸ゴ ProN W4"/>
                <a:cs typeface="ヒラギノ丸ゴ ProN W4"/>
              </a:rPr>
              <a:t>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6" name="テキスト ボックス 15"/>
          <p:cNvSpPr txBox="1"/>
          <p:nvPr/>
        </p:nvSpPr>
        <p:spPr>
          <a:xfrm>
            <a:off x="7422204" y="5986809"/>
            <a:ext cx="1721796" cy="838691"/>
          </a:xfrm>
          <a:prstGeom prst="rect">
            <a:avLst/>
          </a:prstGeom>
          <a:noFill/>
        </p:spPr>
        <p:txBody>
          <a:bodyPr wrap="square" rtlCol="0">
            <a:spAutoFit/>
          </a:bodyPr>
          <a:lstStyle/>
          <a:p>
            <a:pPr algn="ctr"/>
            <a:r>
              <a:rPr lang="ja-JP" altLang="en-US" sz="1000" b="1" dirty="0" smtClean="0">
                <a:solidFill>
                  <a:schemeClr val="accent1">
                    <a:lumMod val="75000"/>
                  </a:schemeClr>
                </a:solidFill>
                <a:latin typeface="ヒラギノ丸ゴ ProN W4"/>
                <a:ea typeface="ヒラギノ丸ゴ ProN W4"/>
                <a:cs typeface="ヒラギノ丸ゴ ProN W4"/>
              </a:rPr>
              <a:t>研究への意欲が深まり</a:t>
            </a:r>
            <a:endParaRPr lang="en-US" altLang="ja-JP" sz="1000" b="1" dirty="0" smtClean="0">
              <a:solidFill>
                <a:schemeClr val="accent1">
                  <a:lumMod val="75000"/>
                </a:schemeClr>
              </a:solidFill>
              <a:latin typeface="ヒラギノ丸ゴ ProN W4"/>
              <a:ea typeface="ヒラギノ丸ゴ ProN W4"/>
              <a:cs typeface="ヒラギノ丸ゴ ProN W4"/>
            </a:endParaRPr>
          </a:p>
          <a:p>
            <a:pPr algn="ctr"/>
            <a:r>
              <a:rPr lang="ja-JP" altLang="en-US" sz="1000" b="1" dirty="0" smtClean="0">
                <a:solidFill>
                  <a:schemeClr val="accent1">
                    <a:lumMod val="75000"/>
                  </a:schemeClr>
                </a:solidFill>
                <a:latin typeface="ヒラギノ丸ゴ ProN W4"/>
                <a:ea typeface="ヒラギノ丸ゴ ProN W4"/>
                <a:cs typeface="ヒラギノ丸ゴ ProN W4"/>
              </a:rPr>
              <a:t>ワクワクする日々</a:t>
            </a:r>
            <a:endParaRPr kumimoji="1" lang="en-US" altLang="ja-JP" sz="1000" b="1" dirty="0" smtClean="0">
              <a:solidFill>
                <a:schemeClr val="accent1">
                  <a:lumMod val="75000"/>
                </a:schemeClr>
              </a:solidFill>
              <a:latin typeface="ヒラギノ丸ゴ ProN W4"/>
              <a:ea typeface="ヒラギノ丸ゴ ProN W4"/>
              <a:cs typeface="ヒラギノ丸ゴ ProN W4"/>
            </a:endParaRPr>
          </a:p>
          <a:p>
            <a:pPr algn="ctr"/>
            <a:r>
              <a:rPr kumimoji="1" lang="ja-JP" altLang="en-US" sz="1050" dirty="0" smtClean="0">
                <a:solidFill>
                  <a:schemeClr val="accent1">
                    <a:lumMod val="75000"/>
                  </a:schemeClr>
                </a:solidFill>
                <a:latin typeface="ヒラギノ丸ゴ ProN W4"/>
                <a:ea typeface="ヒラギノ丸ゴ ProN W4"/>
                <a:cs typeface="ヒラギノ丸ゴ ProN W4"/>
              </a:rPr>
              <a:t>４年次生　</a:t>
            </a:r>
            <a:r>
              <a:rPr lang="ja-JP" altLang="en-US" sz="1050" dirty="0" smtClean="0">
                <a:solidFill>
                  <a:schemeClr val="accent1">
                    <a:lumMod val="75000"/>
                  </a:schemeClr>
                </a:solidFill>
                <a:latin typeface="ヒラギノ丸ゴ ProN W4"/>
                <a:ea typeface="ヒラギノ丸ゴ ProN W4"/>
                <a:cs typeface="ヒラギノ丸ゴ ProN W4"/>
              </a:rPr>
              <a:t>峯苫　智晴</a:t>
            </a:r>
            <a:endParaRPr lang="en-US" altLang="ja-JP" sz="1050" dirty="0" smtClean="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岡山</a:t>
            </a:r>
            <a:r>
              <a:rPr lang="ja-JP" altLang="en-US" sz="900" dirty="0" smtClean="0">
                <a:solidFill>
                  <a:schemeClr val="accent1">
                    <a:lumMod val="75000"/>
                  </a:schemeClr>
                </a:solidFill>
                <a:latin typeface="ヒラギノ丸ゴ ProN W4"/>
                <a:ea typeface="ヒラギノ丸ゴ ProN W4"/>
                <a:cs typeface="ヒラギノ丸ゴ ProN W4"/>
              </a:rPr>
              <a:t>県</a:t>
            </a:r>
            <a:r>
              <a:rPr lang="en-US" altLang="ja-JP" sz="900" dirty="0" smtClean="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倉敷青陵</a:t>
            </a:r>
            <a:r>
              <a:rPr lang="ja-JP" altLang="en-US" sz="900" dirty="0" smtClean="0">
                <a:solidFill>
                  <a:schemeClr val="accent1">
                    <a:lumMod val="75000"/>
                  </a:schemeClr>
                </a:solidFill>
                <a:latin typeface="ヒラギノ丸ゴ ProN W4"/>
                <a:ea typeface="ヒラギノ丸ゴ ProN W4"/>
                <a:cs typeface="ヒラギノ丸ゴ ProN W4"/>
              </a:rPr>
              <a:t>高等学校</a:t>
            </a:r>
            <a:endParaRPr lang="en-US" altLang="ja-JP" sz="900" dirty="0" smtClean="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卒業）</a:t>
            </a:r>
            <a:endParaRPr lang="en-US" altLang="ja-JP" sz="900" dirty="0" smtClean="0">
              <a:solidFill>
                <a:schemeClr val="accent1">
                  <a:lumMod val="75000"/>
                </a:schemeClr>
              </a:solidFill>
              <a:latin typeface="ヒラギノ丸ゴ ProN W4"/>
              <a:ea typeface="ヒラギノ丸ゴ ProN W4"/>
              <a:cs typeface="ヒラギノ丸ゴ ProN W4"/>
            </a:endParaRPr>
          </a:p>
        </p:txBody>
      </p:sp>
      <p:sp>
        <p:nvSpPr>
          <p:cNvPr id="17"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
        <p:nvSpPr>
          <p:cNvPr id="24" name="object 7"/>
          <p:cNvSpPr txBox="1"/>
          <p:nvPr/>
        </p:nvSpPr>
        <p:spPr>
          <a:xfrm>
            <a:off x="5945" y="1241010"/>
            <a:ext cx="4108855" cy="525785"/>
          </a:xfrm>
          <a:prstGeom prst="rect">
            <a:avLst/>
          </a:prstGeom>
          <a:solidFill>
            <a:srgbClr val="92D050">
              <a:alpha val="80000"/>
            </a:srgbClr>
          </a:solidFill>
        </p:spPr>
        <p:txBody>
          <a:bodyPr vert="horz" wrap="square" lIns="0" tIns="0" rIns="0" bIns="0" rtlCol="0">
            <a:spAutoFit/>
          </a:bodyPr>
          <a:lstStyle/>
          <a:p>
            <a:pPr marL="12700">
              <a:lnSpc>
                <a:spcPct val="100000"/>
              </a:lnSpc>
            </a:pPr>
            <a:r>
              <a:rPr sz="1000" spc="-95" dirty="0">
                <a:solidFill>
                  <a:srgbClr val="FFFFFF"/>
                </a:solidFill>
                <a:latin typeface="PMingLiU"/>
                <a:cs typeface="PMingLiU"/>
              </a:rPr>
              <a:t>も</a:t>
            </a:r>
            <a:r>
              <a:rPr sz="1000" dirty="0">
                <a:solidFill>
                  <a:srgbClr val="FFFFFF"/>
                </a:solidFill>
                <a:latin typeface="PMingLiU"/>
                <a:cs typeface="PMingLiU"/>
              </a:rPr>
              <a:t>の</a:t>
            </a:r>
            <a:r>
              <a:rPr sz="1000" spc="-110" dirty="0">
                <a:solidFill>
                  <a:srgbClr val="FFFFFF"/>
                </a:solidFill>
                <a:latin typeface="PMingLiU"/>
                <a:cs typeface="PMingLiU"/>
              </a:rPr>
              <a:t>つ</a:t>
            </a:r>
            <a:r>
              <a:rPr sz="1000" spc="-270" dirty="0">
                <a:solidFill>
                  <a:srgbClr val="FFFFFF"/>
                </a:solidFill>
                <a:latin typeface="PMingLiU"/>
                <a:cs typeface="PMingLiU"/>
              </a:rPr>
              <a:t>く</a:t>
            </a:r>
            <a:r>
              <a:rPr sz="1000" spc="-110" dirty="0">
                <a:solidFill>
                  <a:srgbClr val="FFFFFF"/>
                </a:solidFill>
                <a:latin typeface="PMingLiU"/>
                <a:cs typeface="PMingLiU"/>
              </a:rPr>
              <a:t>り</a:t>
            </a:r>
            <a:r>
              <a:rPr sz="1000" spc="30" dirty="0">
                <a:solidFill>
                  <a:srgbClr val="FFFFFF"/>
                </a:solidFill>
                <a:latin typeface="PMingLiU"/>
                <a:cs typeface="PMingLiU"/>
              </a:rPr>
              <a:t>、</a:t>
            </a:r>
            <a:r>
              <a:rPr sz="1000" spc="10" dirty="0">
                <a:solidFill>
                  <a:srgbClr val="FFFFFF"/>
                </a:solidFill>
                <a:latin typeface="PMingLiU"/>
                <a:cs typeface="PMingLiU"/>
              </a:rPr>
              <a:t>価</a:t>
            </a:r>
            <a:r>
              <a:rPr sz="1000" spc="-5" dirty="0">
                <a:solidFill>
                  <a:srgbClr val="FFFFFF"/>
                </a:solidFill>
                <a:latin typeface="PMingLiU"/>
                <a:cs typeface="PMingLiU"/>
              </a:rPr>
              <a:t>値</a:t>
            </a:r>
            <a:r>
              <a:rPr sz="1000" spc="-110" dirty="0">
                <a:solidFill>
                  <a:srgbClr val="FFFFFF"/>
                </a:solidFill>
                <a:latin typeface="PMingLiU"/>
                <a:cs typeface="PMingLiU"/>
              </a:rPr>
              <a:t>つ</a:t>
            </a:r>
            <a:r>
              <a:rPr sz="1000" spc="-270" dirty="0">
                <a:solidFill>
                  <a:srgbClr val="FFFFFF"/>
                </a:solidFill>
                <a:latin typeface="PMingLiU"/>
                <a:cs typeface="PMingLiU"/>
              </a:rPr>
              <a:t>く</a:t>
            </a:r>
            <a:r>
              <a:rPr sz="1000" spc="-110" dirty="0">
                <a:solidFill>
                  <a:srgbClr val="FFFFFF"/>
                </a:solidFill>
                <a:latin typeface="PMingLiU"/>
                <a:cs typeface="PMingLiU"/>
              </a:rPr>
              <a:t>り</a:t>
            </a:r>
            <a:r>
              <a:rPr sz="1000" spc="30" dirty="0">
                <a:solidFill>
                  <a:srgbClr val="FFFFFF"/>
                </a:solidFill>
                <a:latin typeface="PMingLiU"/>
                <a:cs typeface="PMingLiU"/>
              </a:rPr>
              <a:t>、</a:t>
            </a:r>
            <a:r>
              <a:rPr sz="1000" spc="-145" dirty="0">
                <a:solidFill>
                  <a:srgbClr val="FFFFFF"/>
                </a:solidFill>
                <a:latin typeface="PMingLiU"/>
                <a:cs typeface="PMingLiU"/>
              </a:rPr>
              <a:t>人</a:t>
            </a:r>
            <a:r>
              <a:rPr sz="1000" spc="-110" dirty="0">
                <a:solidFill>
                  <a:srgbClr val="FFFFFF"/>
                </a:solidFill>
                <a:latin typeface="PMingLiU"/>
                <a:cs typeface="PMingLiU"/>
              </a:rPr>
              <a:t>つ</a:t>
            </a:r>
            <a:r>
              <a:rPr sz="1000" spc="-270" dirty="0">
                <a:solidFill>
                  <a:srgbClr val="FFFFFF"/>
                </a:solidFill>
                <a:latin typeface="PMingLiU"/>
                <a:cs typeface="PMingLiU"/>
              </a:rPr>
              <a:t>くり</a:t>
            </a:r>
            <a:endParaRPr sz="1000" dirty="0">
              <a:latin typeface="PMingLiU"/>
              <a:cs typeface="PMingLiU"/>
            </a:endParaRPr>
          </a:p>
          <a:p>
            <a:pPr marL="12700">
              <a:lnSpc>
                <a:spcPct val="100000"/>
              </a:lnSpc>
              <a:spcBef>
                <a:spcPts val="459"/>
              </a:spcBef>
            </a:pPr>
            <a:r>
              <a:rPr sz="2000" spc="-25" dirty="0">
                <a:solidFill>
                  <a:srgbClr val="FFFFFF"/>
                </a:solidFill>
                <a:latin typeface="PMingLiU"/>
                <a:cs typeface="PMingLiU"/>
              </a:rPr>
              <a:t>未</a:t>
            </a:r>
            <a:r>
              <a:rPr sz="2000" spc="35" dirty="0">
                <a:solidFill>
                  <a:srgbClr val="FFFFFF"/>
                </a:solidFill>
                <a:latin typeface="PMingLiU"/>
                <a:cs typeface="PMingLiU"/>
              </a:rPr>
              <a:t>来</a:t>
            </a:r>
            <a:r>
              <a:rPr sz="2000" spc="-265" dirty="0">
                <a:solidFill>
                  <a:srgbClr val="FFFFFF"/>
                </a:solidFill>
                <a:latin typeface="PMingLiU"/>
                <a:cs typeface="PMingLiU"/>
              </a:rPr>
              <a:t>へ</a:t>
            </a:r>
            <a:r>
              <a:rPr sz="2000" spc="-270" dirty="0">
                <a:solidFill>
                  <a:srgbClr val="FFFFFF"/>
                </a:solidFill>
                <a:latin typeface="PMingLiU"/>
                <a:cs typeface="PMingLiU"/>
              </a:rPr>
              <a:t>つ</a:t>
            </a:r>
            <a:r>
              <a:rPr sz="2000" spc="-365" dirty="0">
                <a:solidFill>
                  <a:srgbClr val="FFFFFF"/>
                </a:solidFill>
                <a:latin typeface="PMingLiU"/>
                <a:cs typeface="PMingLiU"/>
              </a:rPr>
              <a:t>な</a:t>
            </a:r>
            <a:r>
              <a:rPr sz="2000" spc="-280" dirty="0">
                <a:solidFill>
                  <a:srgbClr val="FFFFFF"/>
                </a:solidFill>
                <a:latin typeface="PMingLiU"/>
                <a:cs typeface="PMingLiU"/>
              </a:rPr>
              <a:t>ぐ</a:t>
            </a:r>
            <a:r>
              <a:rPr sz="2000" spc="125" dirty="0">
                <a:solidFill>
                  <a:srgbClr val="FFFFFF"/>
                </a:solidFill>
                <a:latin typeface="PMingLiU"/>
                <a:cs typeface="PMingLiU"/>
              </a:rPr>
              <a:t>4</a:t>
            </a:r>
            <a:r>
              <a:rPr sz="2000" spc="165" dirty="0">
                <a:solidFill>
                  <a:srgbClr val="FFFFFF"/>
                </a:solidFill>
                <a:latin typeface="PMingLiU"/>
                <a:cs typeface="PMingLiU"/>
              </a:rPr>
              <a:t>5</a:t>
            </a:r>
            <a:r>
              <a:rPr sz="2000" spc="-100" dirty="0">
                <a:solidFill>
                  <a:srgbClr val="FFFFFF"/>
                </a:solidFill>
                <a:latin typeface="PMingLiU"/>
                <a:cs typeface="PMingLiU"/>
              </a:rPr>
              <a:t>億</a:t>
            </a:r>
            <a:r>
              <a:rPr sz="2000" spc="-90" dirty="0">
                <a:solidFill>
                  <a:srgbClr val="FFFFFF"/>
                </a:solidFill>
                <a:latin typeface="PMingLiU"/>
                <a:cs typeface="PMingLiU"/>
              </a:rPr>
              <a:t>年</a:t>
            </a:r>
            <a:r>
              <a:rPr sz="2000" spc="-310" dirty="0">
                <a:solidFill>
                  <a:srgbClr val="FFFFFF"/>
                </a:solidFill>
                <a:latin typeface="PMingLiU"/>
                <a:cs typeface="PMingLiU"/>
              </a:rPr>
              <a:t>の</a:t>
            </a:r>
            <a:r>
              <a:rPr sz="2000" spc="-330" dirty="0">
                <a:solidFill>
                  <a:srgbClr val="FFFFFF"/>
                </a:solidFill>
                <a:latin typeface="PMingLiU"/>
                <a:cs typeface="PMingLiU"/>
              </a:rPr>
              <a:t>ア</a:t>
            </a:r>
            <a:r>
              <a:rPr sz="2000" spc="-595" dirty="0">
                <a:solidFill>
                  <a:srgbClr val="FFFFFF"/>
                </a:solidFill>
                <a:latin typeface="PMingLiU"/>
                <a:cs typeface="PMingLiU"/>
              </a:rPr>
              <a:t>ート</a:t>
            </a:r>
            <a:endParaRPr sz="2000" dirty="0">
              <a:latin typeface="PMingLiU"/>
              <a:cs typeface="PMingLiU"/>
            </a:endParaRPr>
          </a:p>
        </p:txBody>
      </p:sp>
      <p:pic>
        <p:nvPicPr>
          <p:cNvPr id="5" name="図 4"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6187" y="4821067"/>
            <a:ext cx="1389277" cy="1102601"/>
          </a:xfrm>
          <a:prstGeom prst="rect">
            <a:avLst/>
          </a:prstGeom>
        </p:spPr>
      </p:pic>
      <p:pic>
        <p:nvPicPr>
          <p:cNvPr id="7" name="図 6"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9803" y="4824282"/>
            <a:ext cx="1394743" cy="1099386"/>
          </a:xfrm>
          <a:prstGeom prst="rect">
            <a:avLst/>
          </a:prstGeom>
        </p:spPr>
      </p:pic>
      <p:pic>
        <p:nvPicPr>
          <p:cNvPr id="8" name="図 7" descr="画面の領域"/>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0670" y="4806681"/>
            <a:ext cx="1306248" cy="1147594"/>
          </a:xfrm>
          <a:prstGeom prst="rect">
            <a:avLst/>
          </a:prstGeom>
        </p:spPr>
      </p:pic>
    </p:spTree>
    <p:extLst>
      <p:ext uri="{BB962C8B-B14F-4D97-AF65-F5344CB8AC3E}">
        <p14:creationId xmlns:p14="http://schemas.microsoft.com/office/powerpoint/2010/main" val="1698253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ＭＳ ゴシック" charset="0"/>
                <a:ea typeface="ＭＳ ゴシック" charset="0"/>
                <a:cs typeface="ＭＳ ゴシック" charset="0"/>
              </a:rPr>
              <a:t>実践的ものづくり教育</a:t>
            </a:r>
          </a:p>
        </p:txBody>
      </p:sp>
      <p:sp>
        <p:nvSpPr>
          <p:cNvPr id="5123" name="コンテンツ プレースホルダ 4"/>
          <p:cNvSpPr>
            <a:spLocks noGrp="1"/>
          </p:cNvSpPr>
          <p:nvPr>
            <p:ph idx="10"/>
          </p:nvPr>
        </p:nvSpPr>
        <p:spPr bwMode="auto">
          <a:xfrm>
            <a:off x="304800" y="921370"/>
            <a:ext cx="5267325" cy="55499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dirty="0" smtClean="0"/>
              <a:t>岡山大学フォーミュラ</a:t>
            </a:r>
            <a:r>
              <a:rPr lang="en-US" altLang="ja-JP" dirty="0" smtClean="0"/>
              <a:t> </a:t>
            </a:r>
            <a:r>
              <a:rPr lang="ja-JP" altLang="en-US" dirty="0" smtClean="0"/>
              <a:t>プロジェクト</a:t>
            </a:r>
            <a:endParaRPr lang="en-US" altLang="ja-JP" dirty="0" smtClean="0"/>
          </a:p>
          <a:p>
            <a:pPr eaLnBrk="1" hangingPunct="1">
              <a:defRPr/>
            </a:pPr>
            <a:r>
              <a:rPr lang="ja-JP" altLang="en-US" dirty="0" smtClean="0"/>
              <a:t>ロボット研究会</a:t>
            </a:r>
          </a:p>
          <a:p>
            <a:pPr eaLnBrk="1" hangingPunct="1">
              <a:buFont typeface="Wingdings" charset="2"/>
              <a:buNone/>
              <a:defRPr/>
            </a:pPr>
            <a:endParaRPr lang="ja-JP" altLang="en-US" dirty="0" smtClean="0">
              <a:solidFill>
                <a:srgbClr val="000000"/>
              </a:solidFill>
            </a:endParaRPr>
          </a:p>
        </p:txBody>
      </p:sp>
      <p:sp>
        <p:nvSpPr>
          <p:cNvPr id="11"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00" y="2549058"/>
            <a:ext cx="3321813" cy="2770155"/>
          </a:xfrm>
          <a:prstGeom prst="rect">
            <a:avLst/>
          </a:prstGeom>
        </p:spPr>
      </p:pic>
      <p:pic>
        <p:nvPicPr>
          <p:cNvPr id="3" name="図 2"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184" y="4350660"/>
            <a:ext cx="3135567" cy="1937105"/>
          </a:xfrm>
          <a:prstGeom prst="rect">
            <a:avLst/>
          </a:prstGeom>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884" y="921370"/>
            <a:ext cx="3214231" cy="2139273"/>
          </a:xfrm>
          <a:prstGeom prst="rect">
            <a:avLst/>
          </a:prstGeom>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7497" y="3060643"/>
            <a:ext cx="3460810" cy="3279975"/>
          </a:xfrm>
          <a:prstGeom prst="rect">
            <a:avLst/>
          </a:prstGeom>
        </p:spPr>
      </p:pic>
    </p:spTree>
    <p:extLst>
      <p:ext uri="{BB962C8B-B14F-4D97-AF65-F5344CB8AC3E}">
        <p14:creationId xmlns:p14="http://schemas.microsoft.com/office/powerpoint/2010/main" val="2453247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優れた研究・豊富な研究設備</a:t>
            </a:r>
          </a:p>
        </p:txBody>
      </p:sp>
      <p:pic>
        <p:nvPicPr>
          <p:cNvPr id="32770" name="Picture 5"/>
          <p:cNvPicPr>
            <a:picLocks noChangeAspect="1" noChangeArrowheads="1"/>
          </p:cNvPicPr>
          <p:nvPr/>
        </p:nvPicPr>
        <p:blipFill>
          <a:blip r:embed="rId3">
            <a:extLst>
              <a:ext uri="{28A0092B-C50C-407E-A947-70E740481C1C}">
                <a14:useLocalDpi xmlns:a14="http://schemas.microsoft.com/office/drawing/2010/main" val="0"/>
              </a:ext>
            </a:extLst>
          </a:blip>
          <a:srcRect b="13179"/>
          <a:stretch>
            <a:fillRect/>
          </a:stretch>
        </p:blipFill>
        <p:spPr bwMode="auto">
          <a:xfrm>
            <a:off x="5419725" y="1017588"/>
            <a:ext cx="3448050" cy="137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4705350"/>
            <a:ext cx="3367088"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175" y="4373563"/>
            <a:ext cx="2403475"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7638" y="2266950"/>
            <a:ext cx="2679700" cy="19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163" y="3790950"/>
            <a:ext cx="2847975" cy="218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5"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5500" y="2498725"/>
            <a:ext cx="2895600"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6"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113" y="1104900"/>
            <a:ext cx="2786062" cy="206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272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コンテンツ プレースホルダ 4"/>
          <p:cNvSpPr>
            <a:spLocks noGrp="1"/>
          </p:cNvSpPr>
          <p:nvPr>
            <p:ph idx="10"/>
          </p:nvPr>
        </p:nvSpPr>
        <p:spPr bwMode="auto">
          <a:xfrm>
            <a:off x="238125" y="869950"/>
            <a:ext cx="8547100" cy="55499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ct val="50000"/>
              </a:spcAft>
              <a:buFont typeface="Wingdings" charset="0"/>
              <a:buChar char="n"/>
            </a:pPr>
            <a:r>
              <a:rPr lang="ja-JP" altLang="en-US" sz="2800" dirty="0">
                <a:solidFill>
                  <a:srgbClr val="404040"/>
                </a:solidFill>
                <a:latin typeface="Calibri" charset="0"/>
                <a:ea typeface="ＭＳ Ｐゴシック" charset="0"/>
                <a:cs typeface="ＭＳ Ｐゴシック" charset="0"/>
              </a:rPr>
              <a:t>大学院への進学率　</a:t>
            </a:r>
            <a:r>
              <a:rPr lang="en-US" altLang="ja-JP" sz="2800" dirty="0" smtClean="0">
                <a:solidFill>
                  <a:srgbClr val="404040"/>
                </a:solidFill>
                <a:latin typeface="Calibri" charset="0"/>
                <a:ea typeface="ＭＳ Ｐゴシック" charset="0"/>
                <a:cs typeface="ＭＳ Ｐゴシック" charset="0"/>
              </a:rPr>
              <a:t>6</a:t>
            </a:r>
            <a:r>
              <a:rPr lang="en-US" altLang="ja-JP" sz="2800" dirty="0">
                <a:solidFill>
                  <a:srgbClr val="404040"/>
                </a:solidFill>
                <a:latin typeface="Calibri" charset="0"/>
                <a:ea typeface="ＭＳ Ｐゴシック" charset="0"/>
                <a:cs typeface="ＭＳ Ｐゴシック" charset="0"/>
              </a:rPr>
              <a:t>7</a:t>
            </a:r>
            <a:r>
              <a:rPr lang="en-US" altLang="ja-JP" sz="2800" dirty="0" smtClean="0">
                <a:solidFill>
                  <a:srgbClr val="404040"/>
                </a:solidFill>
                <a:latin typeface="Calibri" charset="0"/>
                <a:ea typeface="ＭＳ Ｐゴシック" charset="0"/>
                <a:cs typeface="ＭＳ Ｐゴシック" charset="0"/>
              </a:rPr>
              <a:t>%</a:t>
            </a:r>
            <a:endParaRPr lang="ja-JP" altLang="en-US" sz="2800" dirty="0">
              <a:solidFill>
                <a:srgbClr val="404040"/>
              </a:solidFill>
              <a:latin typeface="Calibri" charset="0"/>
              <a:ea typeface="ＭＳ Ｐゴシック" charset="0"/>
              <a:cs typeface="ＭＳ Ｐゴシック" charset="0"/>
            </a:endParaRPr>
          </a:p>
          <a:p>
            <a:pPr eaLnBrk="1" hangingPunct="1">
              <a:buFont typeface="Wingdings" charset="0"/>
              <a:buChar char="n"/>
            </a:pPr>
            <a:r>
              <a:rPr lang="ja-JP" altLang="en-US" sz="2800" dirty="0">
                <a:solidFill>
                  <a:srgbClr val="404040"/>
                </a:solidFill>
                <a:latin typeface="Calibri" charset="0"/>
                <a:ea typeface="ＭＳ Ｐゴシック" charset="0"/>
                <a:cs typeface="ＭＳ Ｐゴシック" charset="0"/>
              </a:rPr>
              <a:t>就職率</a:t>
            </a:r>
            <a:endParaRPr lang="ja-JP" altLang="en-US" sz="2000" dirty="0">
              <a:solidFill>
                <a:srgbClr val="404040"/>
              </a:solidFill>
              <a:latin typeface="Calibri" charset="0"/>
              <a:ea typeface="ＭＳ Ｐゴシック" charset="0"/>
              <a:cs typeface="ＭＳ Ｐゴシック" charset="0"/>
            </a:endParaRPr>
          </a:p>
        </p:txBody>
      </p:sp>
      <p:sp>
        <p:nvSpPr>
          <p:cNvPr id="34820"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dirty="0">
                <a:latin typeface="Calibri" charset="0"/>
                <a:ea typeface="ＭＳ Ｐゴシック" charset="0"/>
                <a:cs typeface="ＭＳ Ｐゴシック" charset="0"/>
              </a:rPr>
              <a:t>工学部卒業生の進学率・就職率（学部間比較）</a:t>
            </a:r>
          </a:p>
        </p:txBody>
      </p:sp>
      <p:sp>
        <p:nvSpPr>
          <p:cNvPr id="34823" name="テキスト ボックス 160"/>
          <p:cNvSpPr txBox="1">
            <a:spLocks noChangeArrowheads="1"/>
          </p:cNvSpPr>
          <p:nvPr/>
        </p:nvSpPr>
        <p:spPr bwMode="auto">
          <a:xfrm>
            <a:off x="2127991" y="6336268"/>
            <a:ext cx="43107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800" dirty="0" smtClean="0">
                <a:solidFill>
                  <a:srgbClr val="FF0000"/>
                </a:solidFill>
                <a:cs typeface="Arial" charset="0"/>
              </a:rPr>
              <a:t>就職希望者</a:t>
            </a:r>
            <a:r>
              <a:rPr lang="ja-JP" altLang="en-US" sz="1400" b="1" dirty="0">
                <a:solidFill>
                  <a:srgbClr val="FF0000"/>
                </a:solidFill>
                <a:cs typeface="Arial" charset="0"/>
              </a:rPr>
              <a:t>１６２</a:t>
            </a:r>
            <a:r>
              <a:rPr lang="ja-JP" altLang="en-US" sz="1800" dirty="0" smtClean="0">
                <a:solidFill>
                  <a:srgbClr val="FF0000"/>
                </a:solidFill>
                <a:cs typeface="Arial" charset="0"/>
              </a:rPr>
              <a:t>名に対して求人数</a:t>
            </a:r>
            <a:r>
              <a:rPr lang="ja-JP" altLang="en-US" sz="1400" b="1" dirty="0" smtClean="0">
                <a:solidFill>
                  <a:srgbClr val="FF0000"/>
                </a:solidFill>
                <a:cs typeface="Arial" charset="0"/>
              </a:rPr>
              <a:t>２，６４２</a:t>
            </a:r>
            <a:r>
              <a:rPr lang="ja-JP" altLang="en-US" sz="1800" dirty="0" smtClean="0">
                <a:solidFill>
                  <a:srgbClr val="FF0000"/>
                </a:solidFill>
                <a:cs typeface="Arial" charset="0"/>
              </a:rPr>
              <a:t>名</a:t>
            </a:r>
            <a:endParaRPr lang="ja-JP" altLang="en-US" sz="1800" dirty="0">
              <a:solidFill>
                <a:srgbClr val="FF0000"/>
              </a:solidFill>
              <a:cs typeface="Arial" charset="0"/>
            </a:endParaRPr>
          </a:p>
        </p:txBody>
      </p:sp>
      <p:pic>
        <p:nvPicPr>
          <p:cNvPr id="5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345" y="5047380"/>
            <a:ext cx="2124075"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345" y="3532905"/>
            <a:ext cx="2130755"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スライド番号プレースホルダ 5"/>
          <p:cNvSpPr txBox="1">
            <a:spLocks/>
          </p:cNvSpPr>
          <p:nvPr/>
        </p:nvSpPr>
        <p:spPr>
          <a:xfrm>
            <a:off x="8785225" y="6492875"/>
            <a:ext cx="358775" cy="365125"/>
          </a:xfrm>
          <a:prstGeom prst="rect">
            <a:avLst/>
          </a:prstGeom>
        </p:spPr>
        <p:txBody>
          <a:bodyPr vert="eaVert"/>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 name="図 1"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2038" y="893021"/>
            <a:ext cx="2767672" cy="2534827"/>
          </a:xfrm>
          <a:prstGeom prst="rect">
            <a:avLst/>
          </a:prstGeom>
        </p:spPr>
      </p:pic>
      <p:graphicFrame>
        <p:nvGraphicFramePr>
          <p:cNvPr id="24" name="コンテンツ プレースホルダー 5"/>
          <p:cNvGraphicFramePr>
            <a:graphicFrameLocks/>
          </p:cNvGraphicFramePr>
          <p:nvPr>
            <p:extLst>
              <p:ext uri="{D42A27DB-BD31-4B8C-83A1-F6EECF244321}">
                <p14:modId xmlns:p14="http://schemas.microsoft.com/office/powerpoint/2010/main" val="4082155329"/>
              </p:ext>
            </p:extLst>
          </p:nvPr>
        </p:nvGraphicFramePr>
        <p:xfrm>
          <a:off x="-27974" y="2287371"/>
          <a:ext cx="6557319" cy="404889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82554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岡山大学の所在地</a:t>
            </a:r>
          </a:p>
        </p:txBody>
      </p:sp>
      <p:sp>
        <p:nvSpPr>
          <p:cNvPr id="5123"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dirty="0" smtClean="0"/>
              <a:t>岡山駅</a:t>
            </a:r>
            <a:r>
              <a:rPr lang="ja-JP" altLang="en-US" sz="2400" dirty="0" smtClean="0"/>
              <a:t>（のぞみ停車駅）</a:t>
            </a:r>
          </a:p>
          <a:p>
            <a:pPr eaLnBrk="1" hangingPunct="1">
              <a:defRPr/>
            </a:pPr>
            <a:r>
              <a:rPr lang="ja-JP" altLang="en-US" dirty="0" smtClean="0"/>
              <a:t>名物</a:t>
            </a:r>
          </a:p>
          <a:p>
            <a:pPr lvl="1" eaLnBrk="1" hangingPunct="1">
              <a:defRPr/>
            </a:pPr>
            <a:r>
              <a:rPr lang="ja-JP" altLang="en-US" dirty="0" smtClean="0"/>
              <a:t>桃太郎･吉備団子･桃</a:t>
            </a:r>
            <a:endParaRPr lang="en-US" altLang="ja-JP" dirty="0" smtClean="0"/>
          </a:p>
          <a:p>
            <a:pPr lvl="1" eaLnBrk="1" hangingPunct="1">
              <a:defRPr/>
            </a:pPr>
            <a:r>
              <a:rPr lang="ja-JP" altLang="en-US" dirty="0" smtClean="0"/>
              <a:t>後楽園</a:t>
            </a:r>
          </a:p>
          <a:p>
            <a:pPr eaLnBrk="1" hangingPunct="1">
              <a:defRPr/>
            </a:pPr>
            <a:r>
              <a:rPr lang="ja-JP" altLang="en-US" dirty="0" smtClean="0"/>
              <a:t>晴れの国</a:t>
            </a:r>
          </a:p>
        </p:txBody>
      </p:sp>
      <p:pic>
        <p:nvPicPr>
          <p:cNvPr id="614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13" y="4268788"/>
            <a:ext cx="3668712" cy="20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4256088"/>
            <a:ext cx="1343025" cy="205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149" name="図形グループ 18"/>
          <p:cNvGrpSpPr>
            <a:grpSpLocks/>
          </p:cNvGrpSpPr>
          <p:nvPr/>
        </p:nvGrpSpPr>
        <p:grpSpPr bwMode="auto">
          <a:xfrm>
            <a:off x="5291138" y="976313"/>
            <a:ext cx="3571875" cy="5476875"/>
            <a:chOff x="5291138" y="976313"/>
            <a:chExt cx="3571875" cy="5476875"/>
          </a:xfrm>
        </p:grpSpPr>
        <p:pic>
          <p:nvPicPr>
            <p:cNvPr id="6151"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138" y="976313"/>
              <a:ext cx="3571875" cy="547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152" name="図形グループ 12"/>
            <p:cNvGrpSpPr>
              <a:grpSpLocks/>
            </p:cNvGrpSpPr>
            <p:nvPr/>
          </p:nvGrpSpPr>
          <p:grpSpPr bwMode="auto">
            <a:xfrm>
              <a:off x="7702550" y="1739900"/>
              <a:ext cx="146050" cy="146050"/>
              <a:chOff x="7664450" y="1720850"/>
              <a:chExt cx="146050" cy="146050"/>
            </a:xfrm>
          </p:grpSpPr>
          <p:sp>
            <p:nvSpPr>
              <p:cNvPr id="14" name="円/楕円 13"/>
              <p:cNvSpPr/>
              <p:nvPr/>
            </p:nvSpPr>
            <p:spPr>
              <a:xfrm>
                <a:off x="7664450" y="1720850"/>
                <a:ext cx="146050" cy="1460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5" name="円/楕円 14"/>
              <p:cNvSpPr/>
              <p:nvPr/>
            </p:nvSpPr>
            <p:spPr>
              <a:xfrm>
                <a:off x="7696200" y="1754188"/>
                <a:ext cx="82550" cy="79375"/>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6" name="円/楕円 15"/>
              <p:cNvSpPr>
                <a:spLocks noChangeAspect="1"/>
              </p:cNvSpPr>
              <p:nvPr/>
            </p:nvSpPr>
            <p:spPr>
              <a:xfrm>
                <a:off x="7723188" y="1779588"/>
                <a:ext cx="25400" cy="254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6153" name="図形グループ 17"/>
            <p:cNvGrpSpPr>
              <a:grpSpLocks/>
            </p:cNvGrpSpPr>
            <p:nvPr/>
          </p:nvGrpSpPr>
          <p:grpSpPr bwMode="auto">
            <a:xfrm>
              <a:off x="7696200" y="1549400"/>
              <a:ext cx="607859" cy="261610"/>
              <a:chOff x="7696200" y="1549400"/>
              <a:chExt cx="607859" cy="261610"/>
            </a:xfrm>
          </p:grpSpPr>
          <p:sp>
            <p:nvSpPr>
              <p:cNvPr id="12" name="正方形/長方形 11"/>
              <p:cNvSpPr/>
              <p:nvPr/>
            </p:nvSpPr>
            <p:spPr>
              <a:xfrm>
                <a:off x="7753350" y="1600200"/>
                <a:ext cx="482600" cy="158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155" name="テキスト ボックス 13"/>
              <p:cNvSpPr txBox="1">
                <a:spLocks noChangeArrowheads="1"/>
              </p:cNvSpPr>
              <p:nvPr/>
            </p:nvSpPr>
            <p:spPr bwMode="auto">
              <a:xfrm>
                <a:off x="7696200" y="1549400"/>
                <a:ext cx="60785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100" b="1">
                    <a:solidFill>
                      <a:srgbClr val="54AAE1"/>
                    </a:solidFill>
                  </a:rPr>
                  <a:t>名古屋</a:t>
                </a:r>
              </a:p>
            </p:txBody>
          </p:sp>
        </p:grpSp>
      </p:grpSp>
      <p:sp>
        <p:nvSpPr>
          <p:cNvPr id="6150" name="テキスト ボックス 17"/>
          <p:cNvSpPr txBox="1">
            <a:spLocks noChangeArrowheads="1"/>
          </p:cNvSpPr>
          <p:nvPr/>
        </p:nvSpPr>
        <p:spPr bwMode="auto">
          <a:xfrm>
            <a:off x="6838950" y="2590800"/>
            <a:ext cx="2119313" cy="430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100" b="1"/>
              <a:t>新大阪から新幹線で最短約</a:t>
            </a:r>
            <a:r>
              <a:rPr lang="en-US" altLang="ja-JP" sz="1100" b="1"/>
              <a:t>45</a:t>
            </a:r>
            <a:r>
              <a:rPr lang="ja-JP" altLang="en-US" sz="1100" b="1"/>
              <a:t>分</a:t>
            </a:r>
            <a:endParaRPr lang="en-US" altLang="ja-JP" sz="1100" b="1"/>
          </a:p>
          <a:p>
            <a:r>
              <a:rPr lang="ja-JP" altLang="en-US" sz="1100" b="1"/>
              <a:t>新神戸から新幹線で最短約</a:t>
            </a:r>
            <a:r>
              <a:rPr lang="en-US" altLang="ja-JP" sz="1100" b="1"/>
              <a:t>31</a:t>
            </a:r>
            <a:r>
              <a:rPr lang="ja-JP" altLang="en-US" sz="1100" b="1"/>
              <a:t>分</a:t>
            </a:r>
          </a:p>
        </p:txBody>
      </p:sp>
      <p:sp>
        <p:nvSpPr>
          <p:cNvPr id="17" name="スライド番号プレースホルダ 5"/>
          <p:cNvSpPr txBox="1">
            <a:spLocks/>
          </p:cNvSpPr>
          <p:nvPr/>
        </p:nvSpPr>
        <p:spPr>
          <a:xfrm>
            <a:off x="8810625" y="6607175"/>
            <a:ext cx="333375"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0" name="図 19"/>
          <p:cNvPicPr>
            <a:picLocks noChangeAspect="1"/>
          </p:cNvPicPr>
          <p:nvPr/>
        </p:nvPicPr>
        <p:blipFill>
          <a:blip r:embed="rId6"/>
          <a:stretch>
            <a:fillRect/>
          </a:stretch>
        </p:blipFill>
        <p:spPr>
          <a:xfrm>
            <a:off x="7206608" y="3459892"/>
            <a:ext cx="343370" cy="796196"/>
          </a:xfrm>
          <a:prstGeom prst="rect">
            <a:avLst/>
          </a:prstGeom>
        </p:spPr>
      </p:pic>
      <p:pic>
        <p:nvPicPr>
          <p:cNvPr id="5" name="図 4"/>
          <p:cNvPicPr>
            <a:picLocks noChangeAspect="1"/>
          </p:cNvPicPr>
          <p:nvPr/>
        </p:nvPicPr>
        <p:blipFill>
          <a:blip r:embed="rId7"/>
          <a:stretch>
            <a:fillRect/>
          </a:stretch>
        </p:blipFill>
        <p:spPr>
          <a:xfrm>
            <a:off x="5762030" y="3154920"/>
            <a:ext cx="3100983" cy="3449080"/>
          </a:xfrm>
          <a:prstGeom prst="rect">
            <a:avLst/>
          </a:prstGeom>
        </p:spPr>
      </p:pic>
    </p:spTree>
    <p:extLst>
      <p:ext uri="{BB962C8B-B14F-4D97-AF65-F5344CB8AC3E}">
        <p14:creationId xmlns:p14="http://schemas.microsoft.com/office/powerpoint/2010/main" val="3909519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dirty="0">
                <a:latin typeface="Calibri" charset="0"/>
                <a:ea typeface="ＭＳ Ｐゴシック" charset="0"/>
                <a:cs typeface="ＭＳ Ｐゴシック" charset="0"/>
              </a:rPr>
              <a:t>工学部卒業生の就職先</a:t>
            </a:r>
          </a:p>
        </p:txBody>
      </p:sp>
      <p:pic>
        <p:nvPicPr>
          <p:cNvPr id="368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794" y="5194299"/>
            <a:ext cx="2124075"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6057" y="5194299"/>
            <a:ext cx="2081212" cy="148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2782" y="5208588"/>
            <a:ext cx="2063750"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スライド番号プレースホルダ 5"/>
          <p:cNvSpPr txBox="1">
            <a:spLocks/>
          </p:cNvSpPr>
          <p:nvPr/>
        </p:nvSpPr>
        <p:spPr>
          <a:xfrm>
            <a:off x="8820150" y="6492875"/>
            <a:ext cx="323850" cy="365125"/>
          </a:xfrm>
          <a:prstGeom prst="rect">
            <a:avLst/>
          </a:prstGeom>
        </p:spPr>
        <p:txBody>
          <a:bodyPr vert="eaVert"/>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20</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graphicFrame>
        <p:nvGraphicFramePr>
          <p:cNvPr id="9" name="グラフ 8"/>
          <p:cNvGraphicFramePr/>
          <p:nvPr>
            <p:extLst>
              <p:ext uri="{D42A27DB-BD31-4B8C-83A1-F6EECF244321}">
                <p14:modId xmlns:p14="http://schemas.microsoft.com/office/powerpoint/2010/main" val="2795925051"/>
              </p:ext>
            </p:extLst>
          </p:nvPr>
        </p:nvGraphicFramePr>
        <p:xfrm>
          <a:off x="-107092" y="635767"/>
          <a:ext cx="4486532" cy="49494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グラフ 9"/>
          <p:cNvGraphicFramePr/>
          <p:nvPr>
            <p:extLst>
              <p:ext uri="{D42A27DB-BD31-4B8C-83A1-F6EECF244321}">
                <p14:modId xmlns:p14="http://schemas.microsoft.com/office/powerpoint/2010/main" val="2772996096"/>
              </p:ext>
            </p:extLst>
          </p:nvPr>
        </p:nvGraphicFramePr>
        <p:xfrm>
          <a:off x="3929449" y="711200"/>
          <a:ext cx="4890701" cy="482462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815541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60" name="Picture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63" y="1798358"/>
            <a:ext cx="5449718" cy="428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正方形/長方形 4"/>
          <p:cNvSpPr>
            <a:spLocks noChangeArrowheads="1"/>
          </p:cNvSpPr>
          <p:nvPr/>
        </p:nvSpPr>
        <p:spPr bwMode="auto">
          <a:xfrm>
            <a:off x="327025" y="960438"/>
            <a:ext cx="8520113" cy="792162"/>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r>
              <a:rPr lang="ja-JP" altLang="en-US" sz="2800" dirty="0">
                <a:solidFill>
                  <a:schemeClr val="lt1"/>
                </a:solidFill>
                <a:latin typeface="+mn-lt"/>
                <a:ea typeface="+mn-ea"/>
                <a:cs typeface="+mn-cs"/>
              </a:rPr>
              <a:t>岡山県内，関西地区を中心に全国で卒業生は活躍中！</a:t>
            </a:r>
          </a:p>
        </p:txBody>
      </p:sp>
      <p:sp>
        <p:nvSpPr>
          <p:cNvPr id="6" name="正方形/長方形 5"/>
          <p:cNvSpPr>
            <a:spLocks noChangeArrowheads="1"/>
          </p:cNvSpPr>
          <p:nvPr/>
        </p:nvSpPr>
        <p:spPr bwMode="auto">
          <a:xfrm>
            <a:off x="6097077" y="5905500"/>
            <a:ext cx="2953803" cy="860425"/>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r>
              <a:rPr lang="ja-JP" altLang="en-US" sz="2400" dirty="0">
                <a:solidFill>
                  <a:schemeClr val="lt1"/>
                </a:solidFill>
                <a:latin typeface="+mn-lt"/>
                <a:ea typeface="+mn-ea"/>
                <a:cs typeface="+mn-cs"/>
              </a:rPr>
              <a:t>就職担当教授による</a:t>
            </a:r>
            <a:endParaRPr lang="en-US" altLang="ja-JP" sz="2400" dirty="0">
              <a:solidFill>
                <a:schemeClr val="lt1"/>
              </a:solidFill>
              <a:latin typeface="+mn-lt"/>
              <a:ea typeface="+mn-ea"/>
              <a:cs typeface="+mn-cs"/>
            </a:endParaRPr>
          </a:p>
          <a:p>
            <a:pPr algn="ctr">
              <a:defRPr/>
            </a:pPr>
            <a:r>
              <a:rPr lang="ja-JP" altLang="en-US" sz="2400" dirty="0">
                <a:solidFill>
                  <a:schemeClr val="lt1"/>
                </a:solidFill>
                <a:latin typeface="+mn-lt"/>
                <a:ea typeface="+mn-ea"/>
                <a:cs typeface="+mn-cs"/>
              </a:rPr>
              <a:t>きめ細かなサポート</a:t>
            </a:r>
          </a:p>
        </p:txBody>
      </p:sp>
      <p:pic>
        <p:nvPicPr>
          <p:cNvPr id="122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 y="2660883"/>
            <a:ext cx="835025"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29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64441"/>
            <a:ext cx="1109663"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2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657" y="2999385"/>
            <a:ext cx="652463" cy="29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29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550" y="4230159"/>
            <a:ext cx="1150938"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0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3113" y="3935941"/>
            <a:ext cx="957262" cy="133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0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4340" y="6107007"/>
            <a:ext cx="877887" cy="31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02"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7767" y="3217334"/>
            <a:ext cx="963613"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03"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425" y="4048663"/>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04"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694" y="4419842"/>
            <a:ext cx="768350" cy="195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05"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0849" y="6111346"/>
            <a:ext cx="877940" cy="274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06"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5380" y="2186516"/>
            <a:ext cx="712787"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07"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445" y="2102247"/>
            <a:ext cx="593725" cy="212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08" name="Picture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9045" y="2318772"/>
            <a:ext cx="85407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09"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7081" y="6092825"/>
            <a:ext cx="811213"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11" name="Picture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65963" y="2534708"/>
            <a:ext cx="647700" cy="18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12" name="Picture 2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65421" y="2817283"/>
            <a:ext cx="817562"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313" name="Picture 24" descr="C:\Users\Munesawa\Desktop\logo_nissan201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63304" y="5262562"/>
            <a:ext cx="436457" cy="545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4" name="Picture 25" descr="C:\Users\Munesawa\Desktop\cmn_identity_001.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78133" y="3477154"/>
            <a:ext cx="1241425"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ectangle 2"/>
          <p:cNvSpPr>
            <a:spLocks noGrp="1" noChangeArrowheads="1"/>
          </p:cNvSpPr>
          <p:nvPr>
            <p:ph type="title" sz="quarter"/>
          </p:nvPr>
        </p:nvSpPr>
        <p:spPr bwMode="auto">
          <a:xfrm>
            <a:off x="257175" y="150813"/>
            <a:ext cx="82296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ja-JP" altLang="en-US" sz="2400" dirty="0">
                <a:latin typeface="Calibri" charset="0"/>
                <a:ea typeface="ＭＳ Ｐゴシック" charset="0"/>
                <a:cs typeface="ＭＳ Ｐゴシック" charset="0"/>
              </a:rPr>
              <a:t>機械システム系学科の就職先</a:t>
            </a:r>
            <a:endParaRPr lang="en-US" altLang="ja-JP" sz="2400" dirty="0">
              <a:latin typeface="Calibri" charset="0"/>
              <a:ea typeface="ＭＳ Ｐゴシック" charset="0"/>
              <a:cs typeface="ＭＳ Ｐゴシック" charset="0"/>
            </a:endParaRPr>
          </a:p>
        </p:txBody>
      </p:sp>
      <p:pic>
        <p:nvPicPr>
          <p:cNvPr id="30" name="Picture 8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90316" y="4935537"/>
            <a:ext cx="70485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375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5" name="Object 3"/>
          <p:cNvGraphicFramePr>
            <a:graphicFrameLocks noGrp="1" noChangeAspect="1"/>
          </p:cNvGraphicFramePr>
          <p:nvPr>
            <p:ph sz="quarter" idx="4294967295"/>
          </p:nvPr>
        </p:nvGraphicFramePr>
        <p:xfrm>
          <a:off x="2811463" y="1801813"/>
          <a:ext cx="993775" cy="209550"/>
        </p:xfrm>
        <a:graphic>
          <a:graphicData uri="http://schemas.openxmlformats.org/presentationml/2006/ole">
            <mc:AlternateContent xmlns:mc="http://schemas.openxmlformats.org/markup-compatibility/2006">
              <mc:Choice xmlns:v="urn:schemas-microsoft-com:vml" Requires="v">
                <p:oleObj spid="_x0000_s1354" name="ビットマップ イメージ" r:id="rId3" imgW="1971950" imgH="419048" progId="PBrush">
                  <p:embed/>
                </p:oleObj>
              </mc:Choice>
              <mc:Fallback>
                <p:oleObj name="ビットマップ イメージ" r:id="rId3" imgW="1971950" imgH="419048" progId="PBrush">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463" y="1801813"/>
                        <a:ext cx="993775" cy="2095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3316" name="Picture 4" descr="DAIHATSU">
            <a:hlinkClick r:id="rId5"/>
          </p:cNvPr>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bwMode="auto">
          <a:xfrm>
            <a:off x="1931988" y="2278063"/>
            <a:ext cx="1144587" cy="2063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51"/>
          <p:cNvPicPr>
            <a:picLocks noGrp="1" noChangeAspect="1" noChangeArrowheads="1"/>
          </p:cNvPicPr>
          <p:nvPr>
            <p:ph sz="quarter" idx="4294967295"/>
          </p:nvPr>
        </p:nvPicPr>
        <p:blipFill>
          <a:blip r:embed="rId7">
            <a:extLst>
              <a:ext uri="{28A0092B-C50C-407E-A947-70E740481C1C}">
                <a14:useLocalDpi xmlns:a14="http://schemas.microsoft.com/office/drawing/2010/main" val="0"/>
              </a:ext>
            </a:extLst>
          </a:blip>
          <a:srcRect r="26923"/>
          <a:stretch>
            <a:fillRect/>
          </a:stretch>
        </p:blipFill>
        <p:spPr bwMode="auto">
          <a:xfrm>
            <a:off x="3359150" y="2316163"/>
            <a:ext cx="955675" cy="1333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318" name="Object 47"/>
          <p:cNvGraphicFramePr>
            <a:graphicFrameLocks noChangeAspect="1"/>
          </p:cNvGraphicFramePr>
          <p:nvPr/>
        </p:nvGraphicFramePr>
        <p:xfrm>
          <a:off x="606425" y="1693863"/>
          <a:ext cx="957263" cy="374650"/>
        </p:xfrm>
        <a:graphic>
          <a:graphicData uri="http://schemas.openxmlformats.org/presentationml/2006/ole">
            <mc:AlternateContent xmlns:mc="http://schemas.openxmlformats.org/markup-compatibility/2006">
              <mc:Choice xmlns:v="urn:schemas-microsoft-com:vml" Requires="v">
                <p:oleObj spid="_x0000_s1355" name="ビットマップ イメージ" r:id="rId8" imgW="1695687" imgH="666667" progId="PBrush">
                  <p:embed/>
                </p:oleObj>
              </mc:Choice>
              <mc:Fallback>
                <p:oleObj name="ビットマップ イメージ" r:id="rId8" imgW="1695687" imgH="666667"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425" y="1693863"/>
                        <a:ext cx="957263" cy="374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3319" name="Picture 1189" descr="Shar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963" y="1341438"/>
            <a:ext cx="823912" cy="14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0" name="Picture 1193" descr="HITACHI"/>
          <p:cNvPicPr>
            <a:picLocks noChangeAspect="1" noChangeArrowheads="1"/>
          </p:cNvPicPr>
          <p:nvPr/>
        </p:nvPicPr>
        <p:blipFill>
          <a:blip r:embed="rId11">
            <a:extLst>
              <a:ext uri="{28A0092B-C50C-407E-A947-70E740481C1C}">
                <a14:useLocalDpi xmlns:a14="http://schemas.microsoft.com/office/drawing/2010/main" val="0"/>
              </a:ext>
            </a:extLst>
          </a:blip>
          <a:srcRect l="12340" t="35059" r="13522" b="33278"/>
          <a:stretch>
            <a:fillRect/>
          </a:stretch>
        </p:blipFill>
        <p:spPr bwMode="auto">
          <a:xfrm>
            <a:off x="4964113" y="1293813"/>
            <a:ext cx="7461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1" name="Picture 1196" descr="panasonic"/>
          <p:cNvPicPr>
            <a:picLocks noChangeAspect="1" noChangeArrowheads="1"/>
          </p:cNvPicPr>
          <p:nvPr/>
        </p:nvPicPr>
        <p:blipFill>
          <a:blip r:embed="rId12">
            <a:extLst>
              <a:ext uri="{28A0092B-C50C-407E-A947-70E740481C1C}">
                <a14:useLocalDpi xmlns:a14="http://schemas.microsoft.com/office/drawing/2010/main" val="0"/>
              </a:ext>
            </a:extLst>
          </a:blip>
          <a:srcRect l="8893" r="20009"/>
          <a:stretch>
            <a:fillRect/>
          </a:stretch>
        </p:blipFill>
        <p:spPr bwMode="auto">
          <a:xfrm>
            <a:off x="5972175" y="1274763"/>
            <a:ext cx="81280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2" name="Picture 1234" descr="canon-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1863" y="1868488"/>
            <a:ext cx="71278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3" name="テキスト ボックス 37"/>
          <p:cNvSpPr txBox="1">
            <a:spLocks noChangeArrowheads="1"/>
          </p:cNvSpPr>
          <p:nvPr/>
        </p:nvSpPr>
        <p:spPr bwMode="auto">
          <a:xfrm>
            <a:off x="5942013" y="5468938"/>
            <a:ext cx="8667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株式会社ベネッセ</a:t>
            </a:r>
            <a:br>
              <a:rPr lang="ja-JP" altLang="en-US" sz="700">
                <a:latin typeface="Times New Roman" charset="0"/>
              </a:rPr>
            </a:br>
            <a:r>
              <a:rPr lang="ja-JP" altLang="en-US" sz="700">
                <a:latin typeface="Times New Roman" charset="0"/>
              </a:rPr>
              <a:t>コーポレーション</a:t>
            </a:r>
            <a:r>
              <a:rPr lang="en-US" altLang="ja-JP" sz="700">
                <a:latin typeface="Times New Roman" charset="0"/>
              </a:rPr>
              <a:t>®</a:t>
            </a:r>
            <a:endParaRPr lang="ja-JP" altLang="en-US" sz="700">
              <a:latin typeface="Times New Roman" charset="0"/>
            </a:endParaRPr>
          </a:p>
        </p:txBody>
      </p:sp>
      <p:sp>
        <p:nvSpPr>
          <p:cNvPr id="13324" name="テキスト ボックス 38"/>
          <p:cNvSpPr txBox="1">
            <a:spLocks noChangeArrowheads="1"/>
          </p:cNvSpPr>
          <p:nvPr/>
        </p:nvSpPr>
        <p:spPr bwMode="auto">
          <a:xfrm>
            <a:off x="5942013" y="2166938"/>
            <a:ext cx="92075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キヤノン株式会社</a:t>
            </a:r>
            <a:r>
              <a:rPr lang="en-US" altLang="ja-JP" sz="700">
                <a:latin typeface="Times New Roman" charset="0"/>
              </a:rPr>
              <a:t>®</a:t>
            </a:r>
            <a:endParaRPr lang="ja-JP" altLang="en-US" sz="700">
              <a:latin typeface="Times New Roman" charset="0"/>
            </a:endParaRPr>
          </a:p>
        </p:txBody>
      </p:sp>
      <p:sp>
        <p:nvSpPr>
          <p:cNvPr id="13325" name="テキスト ボックス 39"/>
          <p:cNvSpPr txBox="1">
            <a:spLocks noChangeArrowheads="1"/>
          </p:cNvSpPr>
          <p:nvPr/>
        </p:nvSpPr>
        <p:spPr bwMode="auto">
          <a:xfrm>
            <a:off x="7026275" y="1544638"/>
            <a:ext cx="922338"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シャープ株式会社</a:t>
            </a:r>
            <a:r>
              <a:rPr lang="en-US" altLang="ja-JP" sz="700">
                <a:latin typeface="Times New Roman" charset="0"/>
              </a:rPr>
              <a:t>®</a:t>
            </a:r>
            <a:endParaRPr lang="ja-JP" altLang="en-US" sz="700">
              <a:latin typeface="Times New Roman" charset="0"/>
            </a:endParaRPr>
          </a:p>
        </p:txBody>
      </p:sp>
      <p:sp>
        <p:nvSpPr>
          <p:cNvPr id="13326" name="テキスト ボックス 40"/>
          <p:cNvSpPr txBox="1">
            <a:spLocks noChangeArrowheads="1"/>
          </p:cNvSpPr>
          <p:nvPr/>
        </p:nvSpPr>
        <p:spPr bwMode="auto">
          <a:xfrm>
            <a:off x="4857750" y="2173288"/>
            <a:ext cx="963613"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三菱電機株式会社</a:t>
            </a:r>
            <a:r>
              <a:rPr lang="en-US" altLang="ja-JP" sz="700">
                <a:latin typeface="Times New Roman" charset="0"/>
              </a:rPr>
              <a:t>®</a:t>
            </a:r>
            <a:endParaRPr lang="ja-JP" altLang="en-US" sz="700">
              <a:latin typeface="Times New Roman" charset="0"/>
            </a:endParaRPr>
          </a:p>
        </p:txBody>
      </p:sp>
      <p:sp>
        <p:nvSpPr>
          <p:cNvPr id="13327" name="テキスト ボックス 41"/>
          <p:cNvSpPr txBox="1">
            <a:spLocks noChangeArrowheads="1"/>
          </p:cNvSpPr>
          <p:nvPr/>
        </p:nvSpPr>
        <p:spPr bwMode="auto">
          <a:xfrm>
            <a:off x="596900" y="1522413"/>
            <a:ext cx="106521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トヨタ自動車株式会社</a:t>
            </a:r>
            <a:r>
              <a:rPr lang="en-US" altLang="ja-JP" sz="700">
                <a:latin typeface="Times New Roman" charset="0"/>
              </a:rPr>
              <a:t>®</a:t>
            </a:r>
            <a:endParaRPr lang="ja-JP" altLang="en-US" sz="700">
              <a:latin typeface="Times New Roman" charset="0"/>
            </a:endParaRPr>
          </a:p>
        </p:txBody>
      </p:sp>
      <p:pic>
        <p:nvPicPr>
          <p:cNvPr id="1332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 y="1322388"/>
            <a:ext cx="827088" cy="14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9" name="テキスト ボックス 42"/>
          <p:cNvSpPr txBox="1">
            <a:spLocks noChangeArrowheads="1"/>
          </p:cNvSpPr>
          <p:nvPr/>
        </p:nvSpPr>
        <p:spPr bwMode="auto">
          <a:xfrm>
            <a:off x="1754188" y="1531938"/>
            <a:ext cx="11414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本田技研工業株式会社</a:t>
            </a:r>
            <a:r>
              <a:rPr lang="en-US" altLang="ja-JP" sz="700">
                <a:latin typeface="Times New Roman" charset="0"/>
              </a:rPr>
              <a:t>®</a:t>
            </a:r>
            <a:endParaRPr lang="ja-JP" altLang="en-US" sz="700">
              <a:latin typeface="Times New Roman" charset="0"/>
            </a:endParaRPr>
          </a:p>
        </p:txBody>
      </p:sp>
      <p:pic>
        <p:nvPicPr>
          <p:cNvPr id="1333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4513" y="1319213"/>
            <a:ext cx="9667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31" name="テキスト ボックス 42"/>
          <p:cNvSpPr txBox="1">
            <a:spLocks noChangeArrowheads="1"/>
          </p:cNvSpPr>
          <p:nvPr/>
        </p:nvSpPr>
        <p:spPr bwMode="auto">
          <a:xfrm>
            <a:off x="2987675" y="1522413"/>
            <a:ext cx="1230313"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三菱自動車工業株式会社</a:t>
            </a:r>
            <a:r>
              <a:rPr lang="en-US" altLang="ja-JP" sz="700">
                <a:latin typeface="Times New Roman" charset="0"/>
              </a:rPr>
              <a:t>®</a:t>
            </a:r>
            <a:endParaRPr lang="ja-JP" altLang="en-US" sz="700">
              <a:latin typeface="Times New Roman" charset="0"/>
            </a:endParaRPr>
          </a:p>
        </p:txBody>
      </p:sp>
      <p:pic>
        <p:nvPicPr>
          <p:cNvPr id="13332" name="Picture 37" descr="mitsubishi logo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9263" y="1287463"/>
            <a:ext cx="11080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33" name="テキスト ボックス 42"/>
          <p:cNvSpPr txBox="1">
            <a:spLocks noChangeArrowheads="1"/>
          </p:cNvSpPr>
          <p:nvPr/>
        </p:nvSpPr>
        <p:spPr bwMode="auto">
          <a:xfrm>
            <a:off x="668338" y="1973263"/>
            <a:ext cx="847725"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マツダ株式会社</a:t>
            </a:r>
            <a:r>
              <a:rPr lang="en-US" altLang="ja-JP" sz="700">
                <a:latin typeface="Times New Roman" charset="0"/>
              </a:rPr>
              <a:t>®</a:t>
            </a:r>
            <a:endParaRPr lang="ja-JP" altLang="en-US" sz="700">
              <a:latin typeface="Times New Roman" charset="0"/>
            </a:endParaRPr>
          </a:p>
        </p:txBody>
      </p:sp>
      <p:pic>
        <p:nvPicPr>
          <p:cNvPr id="13334" name="Picture 40" descr="SUBARU">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20850" y="1814513"/>
            <a:ext cx="896938"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35" name="テキスト ボックス 42"/>
          <p:cNvSpPr txBox="1">
            <a:spLocks noChangeArrowheads="1"/>
          </p:cNvSpPr>
          <p:nvPr/>
        </p:nvSpPr>
        <p:spPr bwMode="auto">
          <a:xfrm>
            <a:off x="1741488" y="1982788"/>
            <a:ext cx="105251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富士重工業株式会社</a:t>
            </a:r>
            <a:r>
              <a:rPr lang="en-US" altLang="ja-JP" sz="700">
                <a:latin typeface="Times New Roman" charset="0"/>
              </a:rPr>
              <a:t>®</a:t>
            </a:r>
            <a:endParaRPr lang="ja-JP" altLang="en-US" sz="700">
              <a:latin typeface="Times New Roman" charset="0"/>
            </a:endParaRPr>
          </a:p>
        </p:txBody>
      </p:sp>
      <p:sp>
        <p:nvSpPr>
          <p:cNvPr id="13336" name="テキスト ボックス 40"/>
          <p:cNvSpPr txBox="1">
            <a:spLocks noChangeArrowheads="1"/>
          </p:cNvSpPr>
          <p:nvPr/>
        </p:nvSpPr>
        <p:spPr bwMode="auto">
          <a:xfrm>
            <a:off x="5897563" y="1541463"/>
            <a:ext cx="1069975"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パナソニック株式会社</a:t>
            </a:r>
            <a:r>
              <a:rPr lang="en-US" altLang="ja-JP" sz="700">
                <a:latin typeface="Times New Roman" charset="0"/>
              </a:rPr>
              <a:t>®</a:t>
            </a:r>
            <a:endParaRPr lang="ja-JP" altLang="en-US" sz="700">
              <a:latin typeface="Times New Roman" charset="0"/>
            </a:endParaRPr>
          </a:p>
        </p:txBody>
      </p:sp>
      <p:sp>
        <p:nvSpPr>
          <p:cNvPr id="13337" name="テキスト ボックス 40"/>
          <p:cNvSpPr txBox="1">
            <a:spLocks noChangeArrowheads="1"/>
          </p:cNvSpPr>
          <p:nvPr/>
        </p:nvSpPr>
        <p:spPr bwMode="auto">
          <a:xfrm>
            <a:off x="4851400" y="1573213"/>
            <a:ext cx="105251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株式会社日立製作所</a:t>
            </a:r>
            <a:r>
              <a:rPr lang="en-US" altLang="ja-JP" sz="700">
                <a:latin typeface="Times New Roman" charset="0"/>
              </a:rPr>
              <a:t>®</a:t>
            </a:r>
            <a:endParaRPr lang="ja-JP" altLang="en-US" sz="700">
              <a:latin typeface="Times New Roman" charset="0"/>
            </a:endParaRPr>
          </a:p>
        </p:txBody>
      </p:sp>
      <p:pic>
        <p:nvPicPr>
          <p:cNvPr id="13338" name="Picture 49" descr="top_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39925" y="4662488"/>
            <a:ext cx="365125"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39" name="Picture 51" descr="samp5-2-c4">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81288" y="4840288"/>
            <a:ext cx="7413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0" name="Picture 53" descr="住友金属"/>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05213" y="4830763"/>
            <a:ext cx="9017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41" name="テキスト ボックス 38"/>
          <p:cNvSpPr txBox="1">
            <a:spLocks noChangeArrowheads="1"/>
          </p:cNvSpPr>
          <p:nvPr/>
        </p:nvSpPr>
        <p:spPr bwMode="auto">
          <a:xfrm>
            <a:off x="3516313" y="4999038"/>
            <a:ext cx="114141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住友金属工業株式会社</a:t>
            </a:r>
            <a:r>
              <a:rPr lang="en-US" altLang="ja-JP" sz="700">
                <a:latin typeface="Times New Roman" charset="0"/>
              </a:rPr>
              <a:t>®</a:t>
            </a:r>
            <a:endParaRPr lang="ja-JP" altLang="en-US" sz="700">
              <a:latin typeface="Times New Roman" charset="0"/>
            </a:endParaRPr>
          </a:p>
        </p:txBody>
      </p:sp>
      <p:sp>
        <p:nvSpPr>
          <p:cNvPr id="13342" name="テキスト ボックス 38"/>
          <p:cNvSpPr txBox="1">
            <a:spLocks noChangeArrowheads="1"/>
          </p:cNvSpPr>
          <p:nvPr/>
        </p:nvSpPr>
        <p:spPr bwMode="auto">
          <a:xfrm>
            <a:off x="2559050" y="5087938"/>
            <a:ext cx="105251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株式会社神戸製鋼所</a:t>
            </a:r>
            <a:r>
              <a:rPr lang="en-US" altLang="ja-JP" sz="700">
                <a:latin typeface="Times New Roman" charset="0"/>
              </a:rPr>
              <a:t>®</a:t>
            </a:r>
            <a:endParaRPr lang="ja-JP" altLang="en-US" sz="700">
              <a:latin typeface="Times New Roman" charset="0"/>
            </a:endParaRPr>
          </a:p>
        </p:txBody>
      </p:sp>
      <p:sp>
        <p:nvSpPr>
          <p:cNvPr id="13343" name="テキスト ボックス 38"/>
          <p:cNvSpPr txBox="1">
            <a:spLocks noChangeArrowheads="1"/>
          </p:cNvSpPr>
          <p:nvPr/>
        </p:nvSpPr>
        <p:spPr bwMode="auto">
          <a:xfrm>
            <a:off x="1582738" y="5135563"/>
            <a:ext cx="111760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ＪＦＥスチール株式会社</a:t>
            </a:r>
            <a:r>
              <a:rPr lang="en-US" altLang="ja-JP" sz="700">
                <a:latin typeface="Times New Roman" charset="0"/>
              </a:rPr>
              <a:t>®</a:t>
            </a:r>
            <a:endParaRPr lang="ja-JP" altLang="en-US" sz="700">
              <a:latin typeface="Times New Roman" charset="0"/>
            </a:endParaRPr>
          </a:p>
        </p:txBody>
      </p:sp>
      <p:sp>
        <p:nvSpPr>
          <p:cNvPr id="13344" name="テキスト ボックス 38"/>
          <p:cNvSpPr txBox="1">
            <a:spLocks noChangeArrowheads="1"/>
          </p:cNvSpPr>
          <p:nvPr/>
        </p:nvSpPr>
        <p:spPr bwMode="auto">
          <a:xfrm>
            <a:off x="630238" y="5002213"/>
            <a:ext cx="10525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新日本製鐵株式会社</a:t>
            </a:r>
            <a:r>
              <a:rPr lang="en-US" altLang="ja-JP" sz="700">
                <a:latin typeface="Times New Roman" charset="0"/>
              </a:rPr>
              <a:t>®</a:t>
            </a:r>
            <a:endParaRPr lang="ja-JP" altLang="en-US" sz="700">
              <a:latin typeface="Times New Roman" charset="0"/>
            </a:endParaRPr>
          </a:p>
        </p:txBody>
      </p:sp>
      <p:pic>
        <p:nvPicPr>
          <p:cNvPr id="13345" name="Picture 87" descr="inax_logo">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5338" y="5380038"/>
            <a:ext cx="598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46" name="テキスト ボックス 38"/>
          <p:cNvSpPr txBox="1">
            <a:spLocks noChangeArrowheads="1"/>
          </p:cNvSpPr>
          <p:nvPr/>
        </p:nvSpPr>
        <p:spPr bwMode="auto">
          <a:xfrm>
            <a:off x="571500" y="5561013"/>
            <a:ext cx="1211263"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株式会社住生活グループ</a:t>
            </a:r>
            <a:r>
              <a:rPr lang="en-US" altLang="ja-JP" sz="700">
                <a:latin typeface="Times New Roman" charset="0"/>
              </a:rPr>
              <a:t>®</a:t>
            </a:r>
          </a:p>
        </p:txBody>
      </p:sp>
      <p:sp>
        <p:nvSpPr>
          <p:cNvPr id="13347" name="テキスト ボックス 38"/>
          <p:cNvSpPr txBox="1">
            <a:spLocks noChangeArrowheads="1"/>
          </p:cNvSpPr>
          <p:nvPr/>
        </p:nvSpPr>
        <p:spPr bwMode="auto">
          <a:xfrm>
            <a:off x="7785100" y="3252788"/>
            <a:ext cx="12509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defTabSz="914400" eaLnBrk="1" hangingPunct="1"/>
            <a:r>
              <a:rPr lang="ja-JP" altLang="en-US" sz="700">
                <a:latin typeface="Times New Roman" charset="0"/>
              </a:rPr>
              <a:t>富士フイルム</a:t>
            </a:r>
          </a:p>
          <a:p>
            <a:pPr algn="ctr" defTabSz="914400" eaLnBrk="1" hangingPunct="1"/>
            <a:r>
              <a:rPr lang="ja-JP" altLang="en-US" sz="700">
                <a:latin typeface="Times New Roman" charset="0"/>
              </a:rPr>
              <a:t>ホールディングス株式会社</a:t>
            </a:r>
            <a:r>
              <a:rPr lang="en-US" altLang="ja-JP" sz="700">
                <a:latin typeface="Times New Roman" charset="0"/>
              </a:rPr>
              <a:t>®</a:t>
            </a:r>
          </a:p>
        </p:txBody>
      </p:sp>
      <p:sp>
        <p:nvSpPr>
          <p:cNvPr id="13348" name="テキスト ボックス 35"/>
          <p:cNvSpPr txBox="1">
            <a:spLocks noChangeArrowheads="1"/>
          </p:cNvSpPr>
          <p:nvPr/>
        </p:nvSpPr>
        <p:spPr bwMode="auto">
          <a:xfrm>
            <a:off x="4799013" y="5551488"/>
            <a:ext cx="105251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大日本印刷株式会社</a:t>
            </a:r>
            <a:r>
              <a:rPr lang="en-US" altLang="ja-JP" sz="700">
                <a:latin typeface="Times New Roman" charset="0"/>
              </a:rPr>
              <a:t>®</a:t>
            </a:r>
            <a:endParaRPr lang="ja-JP" altLang="en-US" sz="700">
              <a:latin typeface="Times New Roman" charset="0"/>
            </a:endParaRPr>
          </a:p>
        </p:txBody>
      </p:sp>
      <p:pic>
        <p:nvPicPr>
          <p:cNvPr id="13349" name="Picture 95" descr="Benesse">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913438" y="5272088"/>
            <a:ext cx="823912"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50" name="テキスト ボックス 37"/>
          <p:cNvSpPr txBox="1">
            <a:spLocks noChangeArrowheads="1"/>
          </p:cNvSpPr>
          <p:nvPr/>
        </p:nvSpPr>
        <p:spPr bwMode="auto">
          <a:xfrm>
            <a:off x="4897438" y="6221413"/>
            <a:ext cx="9636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中国電力株式会社</a:t>
            </a:r>
            <a:r>
              <a:rPr lang="en-US" altLang="ja-JP" sz="700">
                <a:latin typeface="Times New Roman" charset="0"/>
              </a:rPr>
              <a:t>®</a:t>
            </a:r>
            <a:endParaRPr lang="ja-JP" altLang="en-US" sz="700">
              <a:latin typeface="Times New Roman" charset="0"/>
            </a:endParaRPr>
          </a:p>
        </p:txBody>
      </p:sp>
      <p:pic>
        <p:nvPicPr>
          <p:cNvPr id="13351" name="Picture 105" descr="中国電力株式会社">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995863" y="5986463"/>
            <a:ext cx="773112"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52" name="テキスト ボックス 37"/>
          <p:cNvSpPr txBox="1">
            <a:spLocks noChangeArrowheads="1"/>
          </p:cNvSpPr>
          <p:nvPr/>
        </p:nvSpPr>
        <p:spPr bwMode="auto">
          <a:xfrm>
            <a:off x="7810500" y="5018088"/>
            <a:ext cx="1230313"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西日本旅客鉄道株式会社</a:t>
            </a:r>
            <a:r>
              <a:rPr lang="en-US" altLang="ja-JP" sz="700">
                <a:latin typeface="Times New Roman" charset="0"/>
              </a:rPr>
              <a:t>®</a:t>
            </a:r>
            <a:endParaRPr lang="ja-JP" altLang="en-US" sz="700">
              <a:latin typeface="Times New Roman" charset="0"/>
            </a:endParaRPr>
          </a:p>
        </p:txBody>
      </p:sp>
      <p:pic>
        <p:nvPicPr>
          <p:cNvPr id="13353" name="Picture 109" descr="岡山市">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39813" y="5942013"/>
            <a:ext cx="998537"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54" name="テキスト ボックス 34"/>
          <p:cNvSpPr txBox="1">
            <a:spLocks noChangeArrowheads="1"/>
          </p:cNvSpPr>
          <p:nvPr/>
        </p:nvSpPr>
        <p:spPr bwMode="auto">
          <a:xfrm>
            <a:off x="288925" y="979488"/>
            <a:ext cx="7175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自動車</a:t>
            </a:r>
          </a:p>
        </p:txBody>
      </p:sp>
      <p:sp>
        <p:nvSpPr>
          <p:cNvPr id="13355" name="テキスト ボックス 34"/>
          <p:cNvSpPr txBox="1">
            <a:spLocks noChangeArrowheads="1"/>
          </p:cNvSpPr>
          <p:nvPr/>
        </p:nvSpPr>
        <p:spPr bwMode="auto">
          <a:xfrm>
            <a:off x="4437063" y="992188"/>
            <a:ext cx="5397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電機</a:t>
            </a:r>
          </a:p>
        </p:txBody>
      </p:sp>
      <p:sp>
        <p:nvSpPr>
          <p:cNvPr id="13356" name="テキスト ボックス 34"/>
          <p:cNvSpPr txBox="1">
            <a:spLocks noChangeArrowheads="1"/>
          </p:cNvSpPr>
          <p:nvPr/>
        </p:nvSpPr>
        <p:spPr bwMode="auto">
          <a:xfrm>
            <a:off x="266700" y="4494213"/>
            <a:ext cx="5397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金属</a:t>
            </a:r>
          </a:p>
        </p:txBody>
      </p:sp>
      <p:sp>
        <p:nvSpPr>
          <p:cNvPr id="13357" name="テキスト ボックス 34"/>
          <p:cNvSpPr txBox="1">
            <a:spLocks noChangeArrowheads="1"/>
          </p:cNvSpPr>
          <p:nvPr/>
        </p:nvSpPr>
        <p:spPr bwMode="auto">
          <a:xfrm>
            <a:off x="4427538" y="4313238"/>
            <a:ext cx="14716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その他　　非製造</a:t>
            </a:r>
          </a:p>
        </p:txBody>
      </p:sp>
      <p:pic>
        <p:nvPicPr>
          <p:cNvPr id="13358" name="Picture 4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3425" y="4856163"/>
            <a:ext cx="842963" cy="12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9" name="Picture 55" descr="旭硝子株式会社"/>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013325" y="3700463"/>
            <a:ext cx="698500"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60" name="テキスト ボックス 38"/>
          <p:cNvSpPr txBox="1">
            <a:spLocks noChangeArrowheads="1"/>
          </p:cNvSpPr>
          <p:nvPr/>
        </p:nvSpPr>
        <p:spPr bwMode="auto">
          <a:xfrm>
            <a:off x="4894263" y="4027488"/>
            <a:ext cx="8747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旭硝子株式会社</a:t>
            </a:r>
            <a:r>
              <a:rPr lang="en-US" altLang="ja-JP" sz="700">
                <a:latin typeface="Times New Roman" charset="0"/>
              </a:rPr>
              <a:t>®</a:t>
            </a:r>
            <a:endParaRPr lang="ja-JP" altLang="en-US" sz="700">
              <a:latin typeface="Times New Roman" charset="0"/>
            </a:endParaRPr>
          </a:p>
        </p:txBody>
      </p:sp>
      <p:pic>
        <p:nvPicPr>
          <p:cNvPr id="13361" name="Picture 77" descr="logo">
            <a:hlinkClick r:id="rId34"/>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062538" y="2963863"/>
            <a:ext cx="50641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62" name="テキスト ボックス 35"/>
          <p:cNvSpPr txBox="1">
            <a:spLocks noChangeArrowheads="1"/>
          </p:cNvSpPr>
          <p:nvPr/>
        </p:nvSpPr>
        <p:spPr bwMode="auto">
          <a:xfrm>
            <a:off x="4838700" y="3490913"/>
            <a:ext cx="96361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三井化学株式会社</a:t>
            </a:r>
            <a:r>
              <a:rPr lang="en-US" altLang="ja-JP" sz="700">
                <a:latin typeface="Times New Roman" charset="0"/>
              </a:rPr>
              <a:t>®</a:t>
            </a:r>
            <a:endParaRPr lang="ja-JP" altLang="en-US" sz="700">
              <a:latin typeface="Times New Roman" charset="0"/>
            </a:endParaRPr>
          </a:p>
        </p:txBody>
      </p:sp>
      <p:pic>
        <p:nvPicPr>
          <p:cNvPr id="13363" name="Picture 80" descr="三菱化学"/>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927725" y="2979738"/>
            <a:ext cx="652463"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64" name="テキスト ボックス 38"/>
          <p:cNvSpPr txBox="1">
            <a:spLocks noChangeArrowheads="1"/>
          </p:cNvSpPr>
          <p:nvPr/>
        </p:nvSpPr>
        <p:spPr bwMode="auto">
          <a:xfrm>
            <a:off x="6837363" y="3259138"/>
            <a:ext cx="827087"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株式会社クラレ</a:t>
            </a:r>
            <a:r>
              <a:rPr lang="en-US" altLang="ja-JP" sz="700">
                <a:latin typeface="Times New Roman" charset="0"/>
              </a:rPr>
              <a:t>®</a:t>
            </a:r>
            <a:endParaRPr lang="ja-JP" altLang="en-US" sz="700">
              <a:latin typeface="Times New Roman" charset="0"/>
            </a:endParaRPr>
          </a:p>
        </p:txBody>
      </p:sp>
      <p:sp>
        <p:nvSpPr>
          <p:cNvPr id="13365" name="テキスト ボックス 35"/>
          <p:cNvSpPr txBox="1">
            <a:spLocks noChangeArrowheads="1"/>
          </p:cNvSpPr>
          <p:nvPr/>
        </p:nvSpPr>
        <p:spPr bwMode="auto">
          <a:xfrm>
            <a:off x="5799138" y="3332163"/>
            <a:ext cx="9636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三菱化学株式会社</a:t>
            </a:r>
            <a:r>
              <a:rPr lang="en-US" altLang="ja-JP" sz="700">
                <a:latin typeface="Times New Roman" charset="0"/>
              </a:rPr>
              <a:t>®</a:t>
            </a:r>
            <a:endParaRPr lang="ja-JP" altLang="en-US" sz="700">
              <a:latin typeface="Times New Roman" charset="0"/>
            </a:endParaRPr>
          </a:p>
        </p:txBody>
      </p:sp>
      <p:pic>
        <p:nvPicPr>
          <p:cNvPr id="13366" name="Picture 90" descr="FUJIFILM">
            <a:hlinkClick r:id="rId37"/>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016875" y="3043238"/>
            <a:ext cx="784225"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67" name="テキスト ボックス 34"/>
          <p:cNvSpPr txBox="1">
            <a:spLocks noChangeArrowheads="1"/>
          </p:cNvSpPr>
          <p:nvPr/>
        </p:nvSpPr>
        <p:spPr bwMode="auto">
          <a:xfrm>
            <a:off x="4452938" y="2776538"/>
            <a:ext cx="5397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化学</a:t>
            </a:r>
          </a:p>
        </p:txBody>
      </p:sp>
      <p:pic>
        <p:nvPicPr>
          <p:cNvPr id="13368" name="Picture 57"/>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850063" y="2995613"/>
            <a:ext cx="78105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9" name="Picture 58"/>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057775" y="5319713"/>
            <a:ext cx="557213"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70" name="Picture 5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232775" y="4748213"/>
            <a:ext cx="365125"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71" name="Picture 60" descr="logo">
            <a:hlinkClick r:id="rId42"/>
          </p:cNvPr>
          <p:cNvPicPr>
            <a:picLocks noGrp="1" noChangeAspect="1" noChangeArrowheads="1"/>
          </p:cNvPicPr>
          <p:nvPr>
            <p:ph sz="quarter" idx="4294967295"/>
          </p:nvPr>
        </p:nvPicPr>
        <p:blipFill>
          <a:blip r:embed="rId43">
            <a:extLst>
              <a:ext uri="{28A0092B-C50C-407E-A947-70E740481C1C}">
                <a14:useLocalDpi xmlns:a14="http://schemas.microsoft.com/office/drawing/2010/main" val="0"/>
              </a:ext>
            </a:extLst>
          </a:blip>
          <a:srcRect/>
          <a:stretch>
            <a:fillRect/>
          </a:stretch>
        </p:blipFill>
        <p:spPr bwMode="auto">
          <a:xfrm>
            <a:off x="728663" y="2303463"/>
            <a:ext cx="781050" cy="228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72" name="Picture 61" descr="NSK-Logo">
            <a:hlinkClick r:id="rId44"/>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963988" y="1792288"/>
            <a:ext cx="814387" cy="26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73" name="Picture 1235" descr="epson"/>
          <p:cNvPicPr>
            <a:picLocks noChangeAspect="1" noChangeArrowheads="1"/>
          </p:cNvPicPr>
          <p:nvPr/>
        </p:nvPicPr>
        <p:blipFill>
          <a:blip r:embed="rId46">
            <a:extLst>
              <a:ext uri="{28A0092B-C50C-407E-A947-70E740481C1C}">
                <a14:useLocalDpi xmlns:a14="http://schemas.microsoft.com/office/drawing/2010/main" val="0"/>
              </a:ext>
            </a:extLst>
          </a:blip>
          <a:srcRect l="12477" t="20175"/>
          <a:stretch>
            <a:fillRect/>
          </a:stretch>
        </p:blipFill>
        <p:spPr bwMode="auto">
          <a:xfrm>
            <a:off x="7075488" y="1817688"/>
            <a:ext cx="7858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74" name="図 71" descr="スクリーンショット（2010-06-04 10.47.02）.png"/>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6996113" y="2459038"/>
            <a:ext cx="9191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75" name="図 70"/>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6038850" y="2522538"/>
            <a:ext cx="690563"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76" name="図 51" descr="nttdata.png"/>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7043738" y="5973763"/>
            <a:ext cx="611187"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77" name="Picture 56"/>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8075613" y="5856288"/>
            <a:ext cx="7667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78" name="Picture 59" descr="F:\Documents and Settings\沖原\デスクトップ\村田製作所.gif"/>
          <p:cNvPicPr>
            <a:picLocks noChangeAspect="1" noChangeArrowheads="1"/>
          </p:cNvPicPr>
          <p:nvPr/>
        </p:nvPicPr>
        <p:blipFill>
          <a:blip r:embed="rId51">
            <a:extLst>
              <a:ext uri="{28A0092B-C50C-407E-A947-70E740481C1C}">
                <a14:useLocalDpi xmlns:a14="http://schemas.microsoft.com/office/drawing/2010/main" val="0"/>
              </a:ext>
            </a:extLst>
          </a:blip>
          <a:srcRect r="51312" b="-24895"/>
          <a:stretch>
            <a:fillRect/>
          </a:stretch>
        </p:blipFill>
        <p:spPr bwMode="auto">
          <a:xfrm>
            <a:off x="5027613" y="2490788"/>
            <a:ext cx="635000" cy="22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79" name="Picture 66" descr="F:\Documents and Settings\沖原\デスクトップ\両備システムズ.gif"/>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961188" y="5322888"/>
            <a:ext cx="838200"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380" name="グループ化 28"/>
          <p:cNvGrpSpPr>
            <a:grpSpLocks noChangeAspect="1"/>
          </p:cNvGrpSpPr>
          <p:nvPr/>
        </p:nvGrpSpPr>
        <p:grpSpPr bwMode="auto">
          <a:xfrm>
            <a:off x="5969000" y="5967413"/>
            <a:ext cx="701675" cy="215900"/>
            <a:chOff x="7000892" y="3410902"/>
            <a:chExt cx="835802" cy="260319"/>
          </a:xfrm>
        </p:grpSpPr>
        <p:pic>
          <p:nvPicPr>
            <p:cNvPr id="13446" name="Picture 106"/>
            <p:cNvPicPr>
              <a:picLocks noChangeAspect="1" noChangeArrowheads="1"/>
            </p:cNvPicPr>
            <p:nvPr/>
          </p:nvPicPr>
          <p:blipFill>
            <a:blip r:embed="rId53">
              <a:extLst>
                <a:ext uri="{28A0092B-C50C-407E-A947-70E740481C1C}">
                  <a14:useLocalDpi xmlns:a14="http://schemas.microsoft.com/office/drawing/2010/main" val="0"/>
                </a:ext>
              </a:extLst>
            </a:blip>
            <a:srcRect r="26315"/>
            <a:stretch>
              <a:fillRect/>
            </a:stretch>
          </p:blipFill>
          <p:spPr bwMode="auto">
            <a:xfrm>
              <a:off x="7000892" y="3410902"/>
              <a:ext cx="832468" cy="260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 name="正方形/長方形 70"/>
            <p:cNvSpPr/>
            <p:nvPr/>
          </p:nvSpPr>
          <p:spPr bwMode="auto">
            <a:xfrm>
              <a:off x="7286427" y="3569773"/>
              <a:ext cx="550267" cy="82307"/>
            </a:xfrm>
            <a:prstGeom prst="rect">
              <a:avLst/>
            </a:prstGeom>
            <a:solidFill>
              <a:schemeClr val="accent3"/>
            </a:solidFill>
            <a:ln w="9525" cap="flat" cmpd="sng" algn="ctr">
              <a:noFill/>
              <a:prstDash val="solid"/>
              <a:round/>
              <a:headEnd type="none" w="med" len="med"/>
              <a:tailEnd type="none" w="med" len="med"/>
            </a:ln>
            <a:effectLst/>
          </p:spPr>
          <p:txBody>
            <a:bodyPr wrap="none"/>
            <a:lstStyle/>
            <a:p>
              <a:pPr defTabSz="914400">
                <a:defRPr/>
              </a:pPr>
              <a:endParaRPr lang="ja-JP" altLang="en-US">
                <a:latin typeface="Times New Roman" pitchFamily="18" charset="0"/>
                <a:ea typeface="ＭＳ Ｐゴシック" charset="-128"/>
                <a:cs typeface="+mn-cs"/>
              </a:endParaRPr>
            </a:p>
          </p:txBody>
        </p:sp>
      </p:grpSp>
      <p:pic>
        <p:nvPicPr>
          <p:cNvPr id="13381" name="Picture 72" descr="JR_logo">
            <a:hlinkClick r:id="rId54"/>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8231188" y="5332413"/>
            <a:ext cx="377825" cy="28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82" name="Picture 73" descr="日本原子力研究開発機構ロゴ"/>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224088" y="5767388"/>
            <a:ext cx="8953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383" name="Object 74"/>
          <p:cNvGraphicFramePr>
            <a:graphicFrameLocks noChangeAspect="1"/>
          </p:cNvGraphicFramePr>
          <p:nvPr/>
        </p:nvGraphicFramePr>
        <p:xfrm>
          <a:off x="8129588" y="1300163"/>
          <a:ext cx="714375" cy="273050"/>
        </p:xfrm>
        <a:graphic>
          <a:graphicData uri="http://schemas.openxmlformats.org/presentationml/2006/ole">
            <mc:AlternateContent xmlns:mc="http://schemas.openxmlformats.org/markup-compatibility/2006">
              <mc:Choice xmlns:v="urn:schemas-microsoft-com:vml" Requires="v">
                <p:oleObj spid="_x0000_s1356" name="ビットマップ イメージ" r:id="rId57" imgW="895238" imgH="343039" progId="PBrush">
                  <p:embed/>
                </p:oleObj>
              </mc:Choice>
              <mc:Fallback>
                <p:oleObj name="ビットマップ イメージ" r:id="rId57" imgW="895238" imgH="343039" progId="PBrush">
                  <p:embed/>
                  <p:pic>
                    <p:nvPicPr>
                      <p:cNvPr id="0" name=""/>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129588" y="1300163"/>
                        <a:ext cx="714375" cy="2730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3384" name="Object 75"/>
          <p:cNvGraphicFramePr>
            <a:graphicFrameLocks noChangeAspect="1"/>
          </p:cNvGraphicFramePr>
          <p:nvPr/>
        </p:nvGraphicFramePr>
        <p:xfrm>
          <a:off x="3578225" y="3532188"/>
          <a:ext cx="960438" cy="165100"/>
        </p:xfrm>
        <a:graphic>
          <a:graphicData uri="http://schemas.openxmlformats.org/presentationml/2006/ole">
            <mc:AlternateContent xmlns:mc="http://schemas.openxmlformats.org/markup-compatibility/2006">
              <mc:Choice xmlns:v="urn:schemas-microsoft-com:vml" Requires="v">
                <p:oleObj spid="_x0000_s1357" name="ビットマップ イメージ" r:id="rId59" imgW="1666667" imgH="285866" progId="PBrush">
                  <p:embed/>
                </p:oleObj>
              </mc:Choice>
              <mc:Fallback>
                <p:oleObj name="ビットマップ イメージ" r:id="rId59" imgW="1666667" imgH="285866" progId="PBrush">
                  <p:embed/>
                  <p:pic>
                    <p:nvPicPr>
                      <p:cNvPr id="0" name=""/>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3578225" y="3532188"/>
                        <a:ext cx="960438" cy="165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3385" name="Picture 76" descr="住友電工"/>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925638" y="5380038"/>
            <a:ext cx="717550" cy="14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86" name="テキスト ボックス 38"/>
          <p:cNvSpPr txBox="1">
            <a:spLocks noChangeArrowheads="1"/>
          </p:cNvSpPr>
          <p:nvPr/>
        </p:nvSpPr>
        <p:spPr bwMode="auto">
          <a:xfrm>
            <a:off x="581025" y="3167063"/>
            <a:ext cx="105251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三菱重工業株式会社</a:t>
            </a:r>
            <a:r>
              <a:rPr lang="en-US" altLang="ja-JP" sz="700">
                <a:latin typeface="Times New Roman" charset="0"/>
              </a:rPr>
              <a:t>®</a:t>
            </a:r>
            <a:endParaRPr lang="ja-JP" altLang="en-US" sz="700">
              <a:latin typeface="Times New Roman" charset="0"/>
            </a:endParaRPr>
          </a:p>
        </p:txBody>
      </p:sp>
      <p:pic>
        <p:nvPicPr>
          <p:cNvPr id="13387" name="Picture 64" descr="川崎重工業">
            <a:hlinkClick r:id="rId62"/>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743075" y="3008313"/>
            <a:ext cx="852488" cy="9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88" name="テキスト ボックス 38"/>
          <p:cNvSpPr txBox="1">
            <a:spLocks noChangeArrowheads="1"/>
          </p:cNvSpPr>
          <p:nvPr/>
        </p:nvSpPr>
        <p:spPr bwMode="auto">
          <a:xfrm>
            <a:off x="1655763" y="3170238"/>
            <a:ext cx="105251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川崎重工業株式会社</a:t>
            </a:r>
            <a:r>
              <a:rPr lang="en-US" altLang="ja-JP" sz="700">
                <a:latin typeface="Times New Roman" charset="0"/>
              </a:rPr>
              <a:t>®</a:t>
            </a:r>
            <a:endParaRPr lang="ja-JP" altLang="en-US" sz="700">
              <a:latin typeface="Times New Roman" charset="0"/>
            </a:endParaRPr>
          </a:p>
        </p:txBody>
      </p:sp>
      <p:pic>
        <p:nvPicPr>
          <p:cNvPr id="13389" name="Picture 67" descr="IHI">
            <a:hlinkClick r:id="rId64"/>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913063" y="2970213"/>
            <a:ext cx="438150"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90" name="テキスト ボックス 38"/>
          <p:cNvSpPr txBox="1">
            <a:spLocks noChangeArrowheads="1"/>
          </p:cNvSpPr>
          <p:nvPr/>
        </p:nvSpPr>
        <p:spPr bwMode="auto">
          <a:xfrm>
            <a:off x="2792413" y="3173413"/>
            <a:ext cx="72390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株式会社ＩＨＩ</a:t>
            </a:r>
            <a:r>
              <a:rPr lang="en-US" altLang="ja-JP" sz="700">
                <a:latin typeface="Times New Roman" charset="0"/>
              </a:rPr>
              <a:t>®</a:t>
            </a:r>
            <a:endParaRPr lang="ja-JP" altLang="en-US" sz="700">
              <a:latin typeface="Times New Roman" charset="0"/>
            </a:endParaRPr>
          </a:p>
        </p:txBody>
      </p:sp>
      <p:sp>
        <p:nvSpPr>
          <p:cNvPr id="13391" name="テキスト ボックス 38"/>
          <p:cNvSpPr txBox="1">
            <a:spLocks noChangeArrowheads="1"/>
          </p:cNvSpPr>
          <p:nvPr/>
        </p:nvSpPr>
        <p:spPr bwMode="auto">
          <a:xfrm>
            <a:off x="657225" y="3713163"/>
            <a:ext cx="96361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日立造船株式会社</a:t>
            </a:r>
            <a:r>
              <a:rPr lang="en-US" altLang="ja-JP" sz="700">
                <a:latin typeface="Times New Roman" charset="0"/>
              </a:rPr>
              <a:t>®</a:t>
            </a:r>
            <a:endParaRPr lang="ja-JP" altLang="en-US" sz="700">
              <a:latin typeface="Times New Roman" charset="0"/>
            </a:endParaRPr>
          </a:p>
        </p:txBody>
      </p:sp>
      <p:sp>
        <p:nvSpPr>
          <p:cNvPr id="13392" name="テキスト ボックス 38"/>
          <p:cNvSpPr txBox="1">
            <a:spLocks noChangeArrowheads="1"/>
          </p:cNvSpPr>
          <p:nvPr/>
        </p:nvSpPr>
        <p:spPr bwMode="auto">
          <a:xfrm>
            <a:off x="1585913" y="3719513"/>
            <a:ext cx="96361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三井造船株式会社</a:t>
            </a:r>
            <a:r>
              <a:rPr lang="en-US" altLang="ja-JP" sz="700">
                <a:latin typeface="Times New Roman" charset="0"/>
              </a:rPr>
              <a:t>®</a:t>
            </a:r>
            <a:endParaRPr lang="ja-JP" altLang="en-US" sz="700">
              <a:latin typeface="Times New Roman" charset="0"/>
            </a:endParaRPr>
          </a:p>
        </p:txBody>
      </p:sp>
      <p:sp>
        <p:nvSpPr>
          <p:cNvPr id="13393" name="テキスト ボックス 34"/>
          <p:cNvSpPr txBox="1">
            <a:spLocks noChangeArrowheads="1"/>
          </p:cNvSpPr>
          <p:nvPr/>
        </p:nvSpPr>
        <p:spPr bwMode="auto">
          <a:xfrm>
            <a:off x="284163" y="2633663"/>
            <a:ext cx="5397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機械</a:t>
            </a:r>
          </a:p>
        </p:txBody>
      </p:sp>
      <p:pic>
        <p:nvPicPr>
          <p:cNvPr id="13394" name="Picture 8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679450" y="2941638"/>
            <a:ext cx="847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95" name="Picture 86"/>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0738" y="3459163"/>
            <a:ext cx="5826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96" name="Picture 87"/>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70050" y="3487738"/>
            <a:ext cx="70485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97" name="Picture 88" descr="Kubota For Earth, For Life">
            <a:hlinkClick r:id="rId69"/>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3760788" y="2963863"/>
            <a:ext cx="6588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398" name="Object 89"/>
          <p:cNvGraphicFramePr>
            <a:graphicFrameLocks noChangeAspect="1"/>
          </p:cNvGraphicFramePr>
          <p:nvPr/>
        </p:nvGraphicFramePr>
        <p:xfrm>
          <a:off x="2576513" y="3506788"/>
          <a:ext cx="811212" cy="228600"/>
        </p:xfrm>
        <a:graphic>
          <a:graphicData uri="http://schemas.openxmlformats.org/presentationml/2006/ole">
            <mc:AlternateContent xmlns:mc="http://schemas.openxmlformats.org/markup-compatibility/2006">
              <mc:Choice xmlns:v="urn:schemas-microsoft-com:vml" Requires="v">
                <p:oleObj spid="_x0000_s1358" name="ビットマップ イメージ" r:id="rId71" imgW="1295238" imgH="361809" progId="PBrush">
                  <p:embed/>
                </p:oleObj>
              </mc:Choice>
              <mc:Fallback>
                <p:oleObj name="ビットマップ イメージ" r:id="rId71" imgW="1295238" imgH="361809" progId="PBrush">
                  <p:embed/>
                  <p:pic>
                    <p:nvPicPr>
                      <p:cNvPr id="0" name=""/>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2576513" y="3506788"/>
                        <a:ext cx="811212" cy="228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3399" name="Picture 90" descr="ナカシマプロペラ"/>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3100388" y="4160838"/>
            <a:ext cx="869950"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00" name="Picture 91" descr="ボイラから水処理製品まで - 三浦工業">
            <a:hlinkClick r:id="rId74"/>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725488" y="4040188"/>
            <a:ext cx="87947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01" name="テキスト ボックス 34"/>
          <p:cNvSpPr txBox="1">
            <a:spLocks noChangeArrowheads="1"/>
          </p:cNvSpPr>
          <p:nvPr/>
        </p:nvSpPr>
        <p:spPr bwMode="auto">
          <a:xfrm>
            <a:off x="261938" y="5808663"/>
            <a:ext cx="7175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公務員</a:t>
            </a:r>
          </a:p>
        </p:txBody>
      </p:sp>
      <p:graphicFrame>
        <p:nvGraphicFramePr>
          <p:cNvPr id="13402" name="Object 93"/>
          <p:cNvGraphicFramePr>
            <a:graphicFrameLocks noChangeAspect="1"/>
          </p:cNvGraphicFramePr>
          <p:nvPr/>
        </p:nvGraphicFramePr>
        <p:xfrm>
          <a:off x="3206750" y="5907088"/>
          <a:ext cx="1181100" cy="327025"/>
        </p:xfrm>
        <a:graphic>
          <a:graphicData uri="http://schemas.openxmlformats.org/presentationml/2006/ole">
            <mc:AlternateContent xmlns:mc="http://schemas.openxmlformats.org/markup-compatibility/2006">
              <mc:Choice xmlns:v="urn:schemas-microsoft-com:vml" Requires="v">
                <p:oleObj spid="_x0000_s1359" name="ビットマップ イメージ" r:id="rId76" imgW="1790476" imgH="495369" progId="PBrush">
                  <p:embed/>
                </p:oleObj>
              </mc:Choice>
              <mc:Fallback>
                <p:oleObj name="ビットマップ イメージ" r:id="rId76" imgW="1790476" imgH="495369" progId="PBrush">
                  <p:embed/>
                  <p:pic>
                    <p:nvPicPr>
                      <p:cNvPr id="0" name=""/>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206750" y="5907088"/>
                        <a:ext cx="1181100" cy="3270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3403" name="Picture 94" descr="FURUNO フルノ"/>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8093075" y="2503488"/>
            <a:ext cx="757238" cy="14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04" name="Picture 95" descr="セキュリティサービス（防犯対策・警備会社）のセコム">
            <a:hlinkClick r:id="rId79"/>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7073900" y="4760913"/>
            <a:ext cx="571500" cy="14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05" name="Picture 96" descr="azbil">
            <a:hlinkClick r:id="rId81"/>
          </p:cNvPr>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6165850" y="4760913"/>
            <a:ext cx="438150" cy="14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406" name="Object 97"/>
          <p:cNvGraphicFramePr>
            <a:graphicFrameLocks noChangeAspect="1"/>
          </p:cNvGraphicFramePr>
          <p:nvPr/>
        </p:nvGraphicFramePr>
        <p:xfrm>
          <a:off x="5038725" y="4748213"/>
          <a:ext cx="638175" cy="209550"/>
        </p:xfrm>
        <a:graphic>
          <a:graphicData uri="http://schemas.openxmlformats.org/presentationml/2006/ole">
            <mc:AlternateContent xmlns:mc="http://schemas.openxmlformats.org/markup-compatibility/2006">
              <mc:Choice xmlns:v="urn:schemas-microsoft-com:vml" Requires="v">
                <p:oleObj spid="_x0000_s1360" name="ビットマップ イメージ" r:id="rId83" imgW="1066667" imgH="352474" progId="PBrush">
                  <p:embed/>
                </p:oleObj>
              </mc:Choice>
              <mc:Fallback>
                <p:oleObj name="ビットマップ イメージ" r:id="rId83" imgW="1066667" imgH="352474" progId="PBrush">
                  <p:embed/>
                  <p:pic>
                    <p:nvPicPr>
                      <p:cNvPr id="0" name=""/>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5038725" y="4748213"/>
                        <a:ext cx="638175" cy="2095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3407" name="Picture 98" descr="ENEOS　新日本石油　Your Choice of Energy">
            <a:hlinkClick r:id="rId85"/>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6159500" y="3773488"/>
            <a:ext cx="925513" cy="23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408" name="Object 99"/>
          <p:cNvGraphicFramePr>
            <a:graphicFrameLocks noChangeAspect="1"/>
          </p:cNvGraphicFramePr>
          <p:nvPr/>
        </p:nvGraphicFramePr>
        <p:xfrm>
          <a:off x="7539038" y="3770313"/>
          <a:ext cx="1190625" cy="215900"/>
        </p:xfrm>
        <a:graphic>
          <a:graphicData uri="http://schemas.openxmlformats.org/presentationml/2006/ole">
            <mc:AlternateContent xmlns:mc="http://schemas.openxmlformats.org/markup-compatibility/2006">
              <mc:Choice xmlns:v="urn:schemas-microsoft-com:vml" Requires="v">
                <p:oleObj spid="_x0000_s1361" name="ビットマップ イメージ" r:id="rId87" imgW="2343477" imgH="428798" progId="PBrush">
                  <p:embed/>
                </p:oleObj>
              </mc:Choice>
              <mc:Fallback>
                <p:oleObj name="ビットマップ イメージ" r:id="rId87" imgW="2343477" imgH="428798" progId="PBrush">
                  <p:embed/>
                  <p:pic>
                    <p:nvPicPr>
                      <p:cNvPr id="0" name=""/>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7539038" y="3770313"/>
                        <a:ext cx="1190625" cy="215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3409" name="Picture 100" descr="brother at your side">
            <a:hlinkClick r:id="rId89"/>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8132763" y="1843088"/>
            <a:ext cx="7270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410" name="Object 101"/>
          <p:cNvGraphicFramePr>
            <a:graphicFrameLocks noChangeAspect="1"/>
          </p:cNvGraphicFramePr>
          <p:nvPr/>
        </p:nvGraphicFramePr>
        <p:xfrm>
          <a:off x="1828800" y="4075113"/>
          <a:ext cx="911225" cy="250825"/>
        </p:xfrm>
        <a:graphic>
          <a:graphicData uri="http://schemas.openxmlformats.org/presentationml/2006/ole">
            <mc:AlternateContent xmlns:mc="http://schemas.openxmlformats.org/markup-compatibility/2006">
              <mc:Choice xmlns:v="urn:schemas-microsoft-com:vml" Requires="v">
                <p:oleObj spid="_x0000_s1362" name="ビットマップ イメージ" r:id="rId91" imgW="1314286" imgH="361809" progId="PBrush">
                  <p:embed/>
                </p:oleObj>
              </mc:Choice>
              <mc:Fallback>
                <p:oleObj name="ビットマップ イメージ" r:id="rId91" imgW="1314286" imgH="361809" progId="PBrush">
                  <p:embed/>
                  <p:pic>
                    <p:nvPicPr>
                      <p:cNvPr id="0" name=""/>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1828800" y="4075113"/>
                        <a:ext cx="911225" cy="2508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3411" name="Picture 102" descr="三井金属グループ">
            <a:hlinkClick r:id="rId93"/>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3116263" y="5380038"/>
            <a:ext cx="7556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2" name="テキスト ボックス 42"/>
          <p:cNvSpPr txBox="1">
            <a:spLocks noChangeArrowheads="1"/>
          </p:cNvSpPr>
          <p:nvPr/>
        </p:nvSpPr>
        <p:spPr bwMode="auto">
          <a:xfrm>
            <a:off x="2978150" y="1973263"/>
            <a:ext cx="860425"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スズキ株式会社</a:t>
            </a:r>
            <a:r>
              <a:rPr lang="en-US" altLang="ja-JP" sz="700">
                <a:latin typeface="Times New Roman" charset="0"/>
              </a:rPr>
              <a:t>®</a:t>
            </a:r>
            <a:endParaRPr lang="ja-JP" altLang="en-US" sz="700">
              <a:latin typeface="Times New Roman" charset="0"/>
            </a:endParaRPr>
          </a:p>
        </p:txBody>
      </p:sp>
      <p:sp>
        <p:nvSpPr>
          <p:cNvPr id="13413" name="テキスト ボックス 42"/>
          <p:cNvSpPr txBox="1">
            <a:spLocks noChangeArrowheads="1"/>
          </p:cNvSpPr>
          <p:nvPr/>
        </p:nvSpPr>
        <p:spPr bwMode="auto">
          <a:xfrm>
            <a:off x="3897313" y="1973263"/>
            <a:ext cx="9636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日本精工株式会社</a:t>
            </a:r>
            <a:r>
              <a:rPr lang="en-US" altLang="ja-JP" sz="700">
                <a:latin typeface="Times New Roman" charset="0"/>
              </a:rPr>
              <a:t>®</a:t>
            </a:r>
            <a:endParaRPr lang="ja-JP" altLang="en-US" sz="700">
              <a:latin typeface="Times New Roman" charset="0"/>
            </a:endParaRPr>
          </a:p>
        </p:txBody>
      </p:sp>
      <p:sp>
        <p:nvSpPr>
          <p:cNvPr id="13414" name="テキスト ボックス 42"/>
          <p:cNvSpPr txBox="1">
            <a:spLocks noChangeArrowheads="1"/>
          </p:cNvSpPr>
          <p:nvPr/>
        </p:nvSpPr>
        <p:spPr bwMode="auto">
          <a:xfrm>
            <a:off x="598488" y="2500313"/>
            <a:ext cx="109378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アイシン精機株式会社</a:t>
            </a:r>
            <a:r>
              <a:rPr lang="en-US" altLang="ja-JP" sz="700">
                <a:latin typeface="Times New Roman" charset="0"/>
              </a:rPr>
              <a:t>®</a:t>
            </a:r>
            <a:endParaRPr lang="ja-JP" altLang="en-US" sz="700">
              <a:latin typeface="Times New Roman" charset="0"/>
            </a:endParaRPr>
          </a:p>
        </p:txBody>
      </p:sp>
      <p:sp>
        <p:nvSpPr>
          <p:cNvPr id="13415" name="テキスト ボックス 42"/>
          <p:cNvSpPr txBox="1">
            <a:spLocks noChangeArrowheads="1"/>
          </p:cNvSpPr>
          <p:nvPr/>
        </p:nvSpPr>
        <p:spPr bwMode="auto">
          <a:xfrm>
            <a:off x="1925638" y="2500313"/>
            <a:ext cx="110648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ダイハツ工業株式会社</a:t>
            </a:r>
            <a:r>
              <a:rPr lang="en-US" altLang="ja-JP" sz="700">
                <a:latin typeface="Times New Roman" charset="0"/>
              </a:rPr>
              <a:t>®</a:t>
            </a:r>
            <a:endParaRPr lang="ja-JP" altLang="en-US" sz="700">
              <a:latin typeface="Times New Roman" charset="0"/>
            </a:endParaRPr>
          </a:p>
        </p:txBody>
      </p:sp>
      <p:sp>
        <p:nvSpPr>
          <p:cNvPr id="13416" name="テキスト ボックス 42"/>
          <p:cNvSpPr txBox="1">
            <a:spLocks noChangeArrowheads="1"/>
          </p:cNvSpPr>
          <p:nvPr/>
        </p:nvSpPr>
        <p:spPr bwMode="auto">
          <a:xfrm>
            <a:off x="3328988" y="2500313"/>
            <a:ext cx="92710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株式会社デンソー</a:t>
            </a:r>
            <a:r>
              <a:rPr lang="en-US" altLang="ja-JP" sz="700">
                <a:latin typeface="Times New Roman" charset="0"/>
              </a:rPr>
              <a:t>®</a:t>
            </a:r>
            <a:endParaRPr lang="ja-JP" altLang="en-US" sz="700">
              <a:latin typeface="Times New Roman" charset="0"/>
            </a:endParaRPr>
          </a:p>
        </p:txBody>
      </p:sp>
      <p:sp>
        <p:nvSpPr>
          <p:cNvPr id="13417" name="テキスト ボックス 38"/>
          <p:cNvSpPr txBox="1">
            <a:spLocks noChangeArrowheads="1"/>
          </p:cNvSpPr>
          <p:nvPr/>
        </p:nvSpPr>
        <p:spPr bwMode="auto">
          <a:xfrm>
            <a:off x="3687763" y="3173413"/>
            <a:ext cx="83185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株式会社クボタ</a:t>
            </a:r>
            <a:r>
              <a:rPr lang="en-US" altLang="ja-JP" sz="700">
                <a:latin typeface="Times New Roman" charset="0"/>
              </a:rPr>
              <a:t>®</a:t>
            </a:r>
            <a:endParaRPr lang="ja-JP" altLang="en-US" sz="700">
              <a:latin typeface="Times New Roman" charset="0"/>
            </a:endParaRPr>
          </a:p>
        </p:txBody>
      </p:sp>
      <p:sp>
        <p:nvSpPr>
          <p:cNvPr id="13418" name="テキスト ボックス 38"/>
          <p:cNvSpPr txBox="1">
            <a:spLocks noChangeArrowheads="1"/>
          </p:cNvSpPr>
          <p:nvPr/>
        </p:nvSpPr>
        <p:spPr bwMode="auto">
          <a:xfrm>
            <a:off x="2468563" y="3719513"/>
            <a:ext cx="1087437"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t>株式会社小松製作所</a:t>
            </a:r>
            <a:r>
              <a:rPr lang="en-US" altLang="ja-JP" sz="700">
                <a:latin typeface="Times New Roman" charset="0"/>
              </a:rPr>
              <a:t>®</a:t>
            </a:r>
            <a:endParaRPr lang="ja-JP" altLang="en-US" sz="700">
              <a:latin typeface="Times New Roman" charset="0"/>
            </a:endParaRPr>
          </a:p>
        </p:txBody>
      </p:sp>
      <p:sp>
        <p:nvSpPr>
          <p:cNvPr id="13419" name="テキスト ボックス 38"/>
          <p:cNvSpPr txBox="1">
            <a:spLocks noChangeArrowheads="1"/>
          </p:cNvSpPr>
          <p:nvPr/>
        </p:nvSpPr>
        <p:spPr bwMode="auto">
          <a:xfrm>
            <a:off x="3554413" y="3719513"/>
            <a:ext cx="105251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株式会社島津製作所</a:t>
            </a:r>
            <a:r>
              <a:rPr lang="en-US" altLang="ja-JP" sz="700">
                <a:latin typeface="Times New Roman" charset="0"/>
              </a:rPr>
              <a:t>®</a:t>
            </a:r>
            <a:endParaRPr lang="ja-JP" altLang="en-US" sz="700">
              <a:latin typeface="Times New Roman" charset="0"/>
            </a:endParaRPr>
          </a:p>
        </p:txBody>
      </p:sp>
      <p:sp>
        <p:nvSpPr>
          <p:cNvPr id="13420" name="テキスト ボックス 38"/>
          <p:cNvSpPr txBox="1">
            <a:spLocks noChangeArrowheads="1"/>
          </p:cNvSpPr>
          <p:nvPr/>
        </p:nvSpPr>
        <p:spPr bwMode="auto">
          <a:xfrm>
            <a:off x="650875" y="4316413"/>
            <a:ext cx="96361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三浦工業株式会社</a:t>
            </a:r>
            <a:r>
              <a:rPr lang="en-US" altLang="ja-JP" sz="700">
                <a:latin typeface="Times New Roman" charset="0"/>
              </a:rPr>
              <a:t>®</a:t>
            </a:r>
            <a:endParaRPr lang="ja-JP" altLang="en-US" sz="700">
              <a:latin typeface="Times New Roman" charset="0"/>
            </a:endParaRPr>
          </a:p>
        </p:txBody>
      </p:sp>
      <p:sp>
        <p:nvSpPr>
          <p:cNvPr id="13421" name="テキスト ボックス 38"/>
          <p:cNvSpPr txBox="1">
            <a:spLocks noChangeArrowheads="1"/>
          </p:cNvSpPr>
          <p:nvPr/>
        </p:nvSpPr>
        <p:spPr bwMode="auto">
          <a:xfrm>
            <a:off x="1800225" y="4316413"/>
            <a:ext cx="96361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井関農機株式会社</a:t>
            </a:r>
            <a:r>
              <a:rPr lang="en-US" altLang="ja-JP" sz="700">
                <a:latin typeface="Times New Roman" charset="0"/>
              </a:rPr>
              <a:t>®</a:t>
            </a:r>
            <a:endParaRPr lang="ja-JP" altLang="en-US" sz="700">
              <a:latin typeface="Times New Roman" charset="0"/>
            </a:endParaRPr>
          </a:p>
        </p:txBody>
      </p:sp>
      <p:sp>
        <p:nvSpPr>
          <p:cNvPr id="13422" name="テキスト ボックス 38"/>
          <p:cNvSpPr txBox="1">
            <a:spLocks noChangeArrowheads="1"/>
          </p:cNvSpPr>
          <p:nvPr/>
        </p:nvSpPr>
        <p:spPr bwMode="auto">
          <a:xfrm>
            <a:off x="2924175" y="4310063"/>
            <a:ext cx="1235075"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ナカシマプロペラ株式会社</a:t>
            </a:r>
            <a:r>
              <a:rPr lang="en-US" altLang="ja-JP" sz="700">
                <a:latin typeface="Times New Roman" charset="0"/>
              </a:rPr>
              <a:t>®</a:t>
            </a:r>
            <a:endParaRPr lang="ja-JP" altLang="en-US" sz="700">
              <a:latin typeface="Times New Roman" charset="0"/>
            </a:endParaRPr>
          </a:p>
        </p:txBody>
      </p:sp>
      <p:sp>
        <p:nvSpPr>
          <p:cNvPr id="13423" name="テキスト ボックス 38"/>
          <p:cNvSpPr txBox="1">
            <a:spLocks noChangeArrowheads="1"/>
          </p:cNvSpPr>
          <p:nvPr/>
        </p:nvSpPr>
        <p:spPr bwMode="auto">
          <a:xfrm>
            <a:off x="2965450" y="5551488"/>
            <a:ext cx="114141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三井金属鉱業株式会社</a:t>
            </a:r>
            <a:r>
              <a:rPr lang="en-US" altLang="ja-JP" sz="700">
                <a:latin typeface="Times New Roman" charset="0"/>
              </a:rPr>
              <a:t>®</a:t>
            </a:r>
            <a:endParaRPr lang="ja-JP" altLang="en-US" sz="700">
              <a:latin typeface="Times New Roman" charset="0"/>
            </a:endParaRPr>
          </a:p>
        </p:txBody>
      </p:sp>
      <p:sp>
        <p:nvSpPr>
          <p:cNvPr id="13424" name="テキスト ボックス 38"/>
          <p:cNvSpPr txBox="1">
            <a:spLocks noChangeArrowheads="1"/>
          </p:cNvSpPr>
          <p:nvPr/>
        </p:nvSpPr>
        <p:spPr bwMode="auto">
          <a:xfrm>
            <a:off x="1768475" y="5554663"/>
            <a:ext cx="1141413"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住友電気工業株式会社</a:t>
            </a:r>
            <a:r>
              <a:rPr lang="en-US" altLang="ja-JP" sz="700">
                <a:latin typeface="Times New Roman" charset="0"/>
              </a:rPr>
              <a:t>®</a:t>
            </a:r>
          </a:p>
        </p:txBody>
      </p:sp>
      <p:sp>
        <p:nvSpPr>
          <p:cNvPr id="13425" name="テキスト ボックス 38"/>
          <p:cNvSpPr txBox="1">
            <a:spLocks noChangeArrowheads="1"/>
          </p:cNvSpPr>
          <p:nvPr/>
        </p:nvSpPr>
        <p:spPr bwMode="auto">
          <a:xfrm>
            <a:off x="1371600" y="6284913"/>
            <a:ext cx="45085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岡山市</a:t>
            </a:r>
            <a:endParaRPr lang="en-US" altLang="ja-JP" sz="700">
              <a:latin typeface="Times New Roman" charset="0"/>
            </a:endParaRPr>
          </a:p>
        </p:txBody>
      </p:sp>
      <p:sp>
        <p:nvSpPr>
          <p:cNvPr id="13426" name="テキスト ボックス 38"/>
          <p:cNvSpPr txBox="1">
            <a:spLocks noChangeArrowheads="1"/>
          </p:cNvSpPr>
          <p:nvPr/>
        </p:nvSpPr>
        <p:spPr bwMode="auto">
          <a:xfrm>
            <a:off x="2076450" y="6284913"/>
            <a:ext cx="116205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zh-TW" sz="700"/>
              <a:t>日本原子力研究開発機構</a:t>
            </a:r>
            <a:endParaRPr lang="en-US" altLang="ja-JP" sz="700"/>
          </a:p>
        </p:txBody>
      </p:sp>
      <p:sp>
        <p:nvSpPr>
          <p:cNvPr id="13427" name="テキスト ボックス 38"/>
          <p:cNvSpPr txBox="1">
            <a:spLocks noChangeArrowheads="1"/>
          </p:cNvSpPr>
          <p:nvPr/>
        </p:nvSpPr>
        <p:spPr bwMode="auto">
          <a:xfrm>
            <a:off x="3384550" y="6284913"/>
            <a:ext cx="80645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sz="700"/>
              <a:t>中国経済産業局</a:t>
            </a:r>
            <a:endParaRPr lang="en-US" altLang="ja-JP" sz="700"/>
          </a:p>
        </p:txBody>
      </p:sp>
      <p:sp>
        <p:nvSpPr>
          <p:cNvPr id="13428" name="テキスト ボックス 39"/>
          <p:cNvSpPr txBox="1">
            <a:spLocks noChangeArrowheads="1"/>
          </p:cNvSpPr>
          <p:nvPr/>
        </p:nvSpPr>
        <p:spPr bwMode="auto">
          <a:xfrm>
            <a:off x="7978775" y="1550988"/>
            <a:ext cx="1031875"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ウシオ電機株式会社</a:t>
            </a:r>
            <a:r>
              <a:rPr lang="en-US" altLang="ja-JP" sz="700">
                <a:latin typeface="Times New Roman" charset="0"/>
              </a:rPr>
              <a:t>®</a:t>
            </a:r>
            <a:endParaRPr lang="ja-JP" altLang="en-US" sz="700">
              <a:latin typeface="Times New Roman" charset="0"/>
            </a:endParaRPr>
          </a:p>
        </p:txBody>
      </p:sp>
      <p:graphicFrame>
        <p:nvGraphicFramePr>
          <p:cNvPr id="13429" name="Object 120"/>
          <p:cNvGraphicFramePr>
            <a:graphicFrameLocks noChangeAspect="1"/>
          </p:cNvGraphicFramePr>
          <p:nvPr/>
        </p:nvGraphicFramePr>
        <p:xfrm>
          <a:off x="4962525" y="1836738"/>
          <a:ext cx="742950" cy="266700"/>
        </p:xfrm>
        <a:graphic>
          <a:graphicData uri="http://schemas.openxmlformats.org/presentationml/2006/ole">
            <mc:AlternateContent xmlns:mc="http://schemas.openxmlformats.org/markup-compatibility/2006">
              <mc:Choice xmlns:v="urn:schemas-microsoft-com:vml" Requires="v">
                <p:oleObj spid="_x0000_s1363" name="ビットマップ イメージ" r:id="rId95" imgW="819048" imgH="295238" progId="PBrush">
                  <p:embed/>
                </p:oleObj>
              </mc:Choice>
              <mc:Fallback>
                <p:oleObj name="ビットマップ イメージ" r:id="rId95" imgW="819048" imgH="295238" progId="PBrush">
                  <p:embed/>
                  <p:pic>
                    <p:nvPicPr>
                      <p:cNvPr id="0" name=""/>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4962525" y="1836738"/>
                        <a:ext cx="742950" cy="2667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3430" name="テキスト ボックス 38"/>
          <p:cNvSpPr txBox="1">
            <a:spLocks noChangeArrowheads="1"/>
          </p:cNvSpPr>
          <p:nvPr/>
        </p:nvSpPr>
        <p:spPr bwMode="auto">
          <a:xfrm>
            <a:off x="6881813" y="2166938"/>
            <a:ext cx="122396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セイコーエプソン株式会社</a:t>
            </a:r>
            <a:r>
              <a:rPr lang="en-US" altLang="ja-JP" sz="700">
                <a:latin typeface="Times New Roman" charset="0"/>
              </a:rPr>
              <a:t>®</a:t>
            </a:r>
            <a:endParaRPr lang="ja-JP" altLang="en-US" sz="700">
              <a:latin typeface="Times New Roman" charset="0"/>
            </a:endParaRPr>
          </a:p>
        </p:txBody>
      </p:sp>
      <p:sp>
        <p:nvSpPr>
          <p:cNvPr id="13431" name="テキスト ボックス 38"/>
          <p:cNvSpPr txBox="1">
            <a:spLocks noChangeArrowheads="1"/>
          </p:cNvSpPr>
          <p:nvPr/>
        </p:nvSpPr>
        <p:spPr bwMode="auto">
          <a:xfrm>
            <a:off x="7954963" y="2166938"/>
            <a:ext cx="110966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ブラザー工業株式会社</a:t>
            </a:r>
            <a:r>
              <a:rPr lang="en-US" altLang="ja-JP" sz="700">
                <a:latin typeface="Times New Roman" charset="0"/>
              </a:rPr>
              <a:t>®</a:t>
            </a:r>
            <a:endParaRPr lang="ja-JP" altLang="en-US" sz="700">
              <a:latin typeface="Times New Roman" charset="0"/>
            </a:endParaRPr>
          </a:p>
        </p:txBody>
      </p:sp>
      <p:sp>
        <p:nvSpPr>
          <p:cNvPr id="13432" name="テキスト ボックス 40"/>
          <p:cNvSpPr txBox="1">
            <a:spLocks noChangeArrowheads="1"/>
          </p:cNvSpPr>
          <p:nvPr/>
        </p:nvSpPr>
        <p:spPr bwMode="auto">
          <a:xfrm>
            <a:off x="4813300" y="2655888"/>
            <a:ext cx="1052513"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株式会社村田製作所</a:t>
            </a:r>
            <a:r>
              <a:rPr lang="en-US" altLang="ja-JP" sz="700">
                <a:latin typeface="Times New Roman" charset="0"/>
              </a:rPr>
              <a:t>®</a:t>
            </a:r>
            <a:endParaRPr lang="ja-JP" altLang="en-US" sz="700">
              <a:latin typeface="Times New Roman" charset="0"/>
            </a:endParaRPr>
          </a:p>
        </p:txBody>
      </p:sp>
      <p:sp>
        <p:nvSpPr>
          <p:cNvPr id="13433" name="テキスト ボックス 40"/>
          <p:cNvSpPr txBox="1">
            <a:spLocks noChangeArrowheads="1"/>
          </p:cNvSpPr>
          <p:nvPr/>
        </p:nvSpPr>
        <p:spPr bwMode="auto">
          <a:xfrm>
            <a:off x="5924550" y="2655888"/>
            <a:ext cx="930275"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オムロン株式会社</a:t>
            </a:r>
            <a:r>
              <a:rPr lang="en-US" altLang="ja-JP" sz="700">
                <a:latin typeface="Times New Roman" charset="0"/>
              </a:rPr>
              <a:t>®</a:t>
            </a:r>
            <a:endParaRPr lang="ja-JP" altLang="en-US" sz="700">
              <a:latin typeface="Times New Roman" charset="0"/>
            </a:endParaRPr>
          </a:p>
        </p:txBody>
      </p:sp>
      <p:sp>
        <p:nvSpPr>
          <p:cNvPr id="13434" name="テキスト ボックス 40"/>
          <p:cNvSpPr txBox="1">
            <a:spLocks noChangeArrowheads="1"/>
          </p:cNvSpPr>
          <p:nvPr/>
        </p:nvSpPr>
        <p:spPr bwMode="auto">
          <a:xfrm>
            <a:off x="7035800" y="2655888"/>
            <a:ext cx="849313"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京セラ株式会社</a:t>
            </a:r>
            <a:r>
              <a:rPr lang="en-US" altLang="ja-JP" sz="700">
                <a:latin typeface="Times New Roman" charset="0"/>
              </a:rPr>
              <a:t>®</a:t>
            </a:r>
            <a:endParaRPr lang="ja-JP" altLang="en-US" sz="700">
              <a:latin typeface="Times New Roman" charset="0"/>
            </a:endParaRPr>
          </a:p>
        </p:txBody>
      </p:sp>
      <p:sp>
        <p:nvSpPr>
          <p:cNvPr id="13435" name="テキスト ボックス 40"/>
          <p:cNvSpPr txBox="1">
            <a:spLocks noChangeArrowheads="1"/>
          </p:cNvSpPr>
          <p:nvPr/>
        </p:nvSpPr>
        <p:spPr bwMode="auto">
          <a:xfrm>
            <a:off x="8001000" y="2655888"/>
            <a:ext cx="963613"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古野電気株式会社</a:t>
            </a:r>
            <a:r>
              <a:rPr lang="en-US" altLang="ja-JP" sz="700">
                <a:latin typeface="Times New Roman" charset="0"/>
              </a:rPr>
              <a:t>®</a:t>
            </a:r>
            <a:endParaRPr lang="ja-JP" altLang="en-US" sz="700">
              <a:latin typeface="Times New Roman" charset="0"/>
            </a:endParaRPr>
          </a:p>
        </p:txBody>
      </p:sp>
      <p:sp>
        <p:nvSpPr>
          <p:cNvPr id="13436" name="テキスト ボックス 38"/>
          <p:cNvSpPr txBox="1">
            <a:spLocks noChangeArrowheads="1"/>
          </p:cNvSpPr>
          <p:nvPr/>
        </p:nvSpPr>
        <p:spPr bwMode="auto">
          <a:xfrm>
            <a:off x="6138863" y="4027488"/>
            <a:ext cx="10525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新日本石油株式会社</a:t>
            </a:r>
            <a:r>
              <a:rPr lang="en-US" altLang="ja-JP" sz="700">
                <a:latin typeface="Times New Roman" charset="0"/>
              </a:rPr>
              <a:t>®</a:t>
            </a:r>
            <a:endParaRPr lang="ja-JP" altLang="en-US" sz="700">
              <a:latin typeface="Times New Roman" charset="0"/>
            </a:endParaRPr>
          </a:p>
        </p:txBody>
      </p:sp>
      <p:sp>
        <p:nvSpPr>
          <p:cNvPr id="13437" name="テキスト ボックス 38"/>
          <p:cNvSpPr txBox="1">
            <a:spLocks noChangeArrowheads="1"/>
          </p:cNvSpPr>
          <p:nvPr/>
        </p:nvSpPr>
        <p:spPr bwMode="auto">
          <a:xfrm>
            <a:off x="7612063" y="4027488"/>
            <a:ext cx="1152525"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太平洋セメント株式会社</a:t>
            </a:r>
            <a:r>
              <a:rPr lang="en-US" altLang="ja-JP" sz="700">
                <a:latin typeface="Times New Roman" charset="0"/>
              </a:rPr>
              <a:t>®</a:t>
            </a:r>
            <a:endParaRPr lang="ja-JP" altLang="en-US" sz="700">
              <a:latin typeface="Times New Roman" charset="0"/>
            </a:endParaRPr>
          </a:p>
        </p:txBody>
      </p:sp>
      <p:sp>
        <p:nvSpPr>
          <p:cNvPr id="13438" name="テキスト ボックス 35"/>
          <p:cNvSpPr txBox="1">
            <a:spLocks noChangeArrowheads="1"/>
          </p:cNvSpPr>
          <p:nvPr/>
        </p:nvSpPr>
        <p:spPr bwMode="auto">
          <a:xfrm>
            <a:off x="4872038" y="4976813"/>
            <a:ext cx="96361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清水建設株式会社</a:t>
            </a:r>
            <a:r>
              <a:rPr lang="en-US" altLang="ja-JP" sz="700">
                <a:latin typeface="Times New Roman" charset="0"/>
              </a:rPr>
              <a:t>®</a:t>
            </a:r>
            <a:endParaRPr lang="ja-JP" altLang="en-US" sz="700">
              <a:latin typeface="Times New Roman" charset="0"/>
            </a:endParaRPr>
          </a:p>
        </p:txBody>
      </p:sp>
      <p:sp>
        <p:nvSpPr>
          <p:cNvPr id="13439" name="テキスト ボックス 35"/>
          <p:cNvSpPr txBox="1">
            <a:spLocks noChangeArrowheads="1"/>
          </p:cNvSpPr>
          <p:nvPr/>
        </p:nvSpPr>
        <p:spPr bwMode="auto">
          <a:xfrm>
            <a:off x="5992813" y="4954588"/>
            <a:ext cx="78581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株式会社山武</a:t>
            </a:r>
            <a:r>
              <a:rPr lang="en-US" altLang="ja-JP" sz="700">
                <a:latin typeface="Times New Roman" charset="0"/>
              </a:rPr>
              <a:t>®</a:t>
            </a:r>
            <a:endParaRPr lang="ja-JP" altLang="en-US" sz="700">
              <a:latin typeface="Times New Roman" charset="0"/>
            </a:endParaRPr>
          </a:p>
        </p:txBody>
      </p:sp>
      <p:sp>
        <p:nvSpPr>
          <p:cNvPr id="13440" name="テキスト ボックス 35"/>
          <p:cNvSpPr txBox="1">
            <a:spLocks noChangeArrowheads="1"/>
          </p:cNvSpPr>
          <p:nvPr/>
        </p:nvSpPr>
        <p:spPr bwMode="auto">
          <a:xfrm>
            <a:off x="6961188" y="4951413"/>
            <a:ext cx="847725"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セコム株式会社</a:t>
            </a:r>
            <a:r>
              <a:rPr lang="en-US" altLang="ja-JP" sz="700">
                <a:latin typeface="Times New Roman" charset="0"/>
              </a:rPr>
              <a:t>®</a:t>
            </a:r>
            <a:endParaRPr lang="ja-JP" altLang="en-US" sz="700">
              <a:latin typeface="Times New Roman" charset="0"/>
            </a:endParaRPr>
          </a:p>
        </p:txBody>
      </p:sp>
      <p:sp>
        <p:nvSpPr>
          <p:cNvPr id="13441" name="テキスト ボックス 37"/>
          <p:cNvSpPr txBox="1">
            <a:spLocks noChangeArrowheads="1"/>
          </p:cNvSpPr>
          <p:nvPr/>
        </p:nvSpPr>
        <p:spPr bwMode="auto">
          <a:xfrm>
            <a:off x="7797800" y="5653088"/>
            <a:ext cx="1230313"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東日本旅客鉄道株式会社</a:t>
            </a:r>
            <a:r>
              <a:rPr lang="en-US" altLang="ja-JP" sz="700">
                <a:latin typeface="Times New Roman" charset="0"/>
              </a:rPr>
              <a:t>®</a:t>
            </a:r>
            <a:endParaRPr lang="ja-JP" altLang="en-US" sz="700">
              <a:latin typeface="Times New Roman" charset="0"/>
            </a:endParaRPr>
          </a:p>
        </p:txBody>
      </p:sp>
      <p:sp>
        <p:nvSpPr>
          <p:cNvPr id="13442" name="テキスト ボックス 37"/>
          <p:cNvSpPr txBox="1">
            <a:spLocks noChangeArrowheads="1"/>
          </p:cNvSpPr>
          <p:nvPr/>
        </p:nvSpPr>
        <p:spPr bwMode="auto">
          <a:xfrm>
            <a:off x="6623050" y="6345238"/>
            <a:ext cx="140970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株式会社エヌ・ティ・ティ・データ</a:t>
            </a:r>
            <a:r>
              <a:rPr lang="en-US" altLang="ja-JP" sz="700">
                <a:latin typeface="Times New Roman" charset="0"/>
              </a:rPr>
              <a:t>®</a:t>
            </a:r>
            <a:endParaRPr lang="ja-JP" altLang="en-US" sz="700">
              <a:latin typeface="Times New Roman" charset="0"/>
            </a:endParaRPr>
          </a:p>
        </p:txBody>
      </p:sp>
      <p:sp>
        <p:nvSpPr>
          <p:cNvPr id="13443" name="テキスト ボックス 37"/>
          <p:cNvSpPr txBox="1">
            <a:spLocks noChangeArrowheads="1"/>
          </p:cNvSpPr>
          <p:nvPr/>
        </p:nvSpPr>
        <p:spPr bwMode="auto">
          <a:xfrm>
            <a:off x="7743825" y="6161088"/>
            <a:ext cx="138430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株式会社エヌ・ティ・ティ・ドコモ</a:t>
            </a:r>
            <a:r>
              <a:rPr lang="en-US" altLang="ja-JP" sz="700">
                <a:latin typeface="Times New Roman" charset="0"/>
              </a:rPr>
              <a:t>®</a:t>
            </a:r>
            <a:endParaRPr lang="ja-JP" altLang="en-US" sz="700">
              <a:latin typeface="Times New Roman" charset="0"/>
            </a:endParaRPr>
          </a:p>
        </p:txBody>
      </p:sp>
      <p:sp>
        <p:nvSpPr>
          <p:cNvPr id="13444" name="テキスト ボックス 37"/>
          <p:cNvSpPr txBox="1">
            <a:spLocks noChangeArrowheads="1"/>
          </p:cNvSpPr>
          <p:nvPr/>
        </p:nvSpPr>
        <p:spPr bwMode="auto">
          <a:xfrm>
            <a:off x="5865813" y="6218238"/>
            <a:ext cx="9636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四国電力株式会社</a:t>
            </a:r>
            <a:r>
              <a:rPr lang="en-US" altLang="ja-JP" sz="700">
                <a:latin typeface="Times New Roman" charset="0"/>
              </a:rPr>
              <a:t>®</a:t>
            </a:r>
            <a:endParaRPr lang="ja-JP" altLang="en-US" sz="700">
              <a:latin typeface="Times New Roman" charset="0"/>
            </a:endParaRPr>
          </a:p>
        </p:txBody>
      </p:sp>
      <p:sp>
        <p:nvSpPr>
          <p:cNvPr id="13445" name="テキスト ボックス 37"/>
          <p:cNvSpPr txBox="1">
            <a:spLocks noChangeArrowheads="1"/>
          </p:cNvSpPr>
          <p:nvPr/>
        </p:nvSpPr>
        <p:spPr bwMode="auto">
          <a:xfrm>
            <a:off x="6986588" y="5465763"/>
            <a:ext cx="8429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a:t>
            </a:r>
            <a:br>
              <a:rPr lang="ja-JP" altLang="en-US" sz="700">
                <a:latin typeface="Times New Roman" charset="0"/>
              </a:rPr>
            </a:br>
            <a:r>
              <a:rPr lang="ja-JP" altLang="en-US" sz="700">
                <a:latin typeface="Times New Roman" charset="0"/>
              </a:rPr>
              <a:t>両備システムズ</a:t>
            </a:r>
            <a:r>
              <a:rPr lang="en-US" altLang="ja-JP" sz="700">
                <a:latin typeface="Times New Roman" charset="0"/>
              </a:rPr>
              <a:t>®</a:t>
            </a:r>
            <a:endParaRPr lang="ja-JP" altLang="en-US" sz="700">
              <a:latin typeface="Times New Roman" charset="0"/>
            </a:endParaRPr>
          </a:p>
        </p:txBody>
      </p:sp>
      <p:sp>
        <p:nvSpPr>
          <p:cNvPr id="137" name="Rectangle 2"/>
          <p:cNvSpPr txBox="1">
            <a:spLocks noChangeArrowheads="1"/>
          </p:cNvSpPr>
          <p:nvPr/>
        </p:nvSpPr>
        <p:spPr bwMode="auto">
          <a:xfrm>
            <a:off x="257175" y="150813"/>
            <a:ext cx="82296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a:lstStyle>
          <a:p>
            <a:r>
              <a:rPr lang="ja-JP" altLang="en-US" sz="2400" dirty="0" smtClean="0">
                <a:latin typeface="Calibri" charset="0"/>
                <a:ea typeface="ＭＳ Ｐゴシック" charset="0"/>
                <a:cs typeface="ＭＳ Ｐゴシック" charset="0"/>
              </a:rPr>
              <a:t>機械システム系学科の就職先の例</a:t>
            </a:r>
            <a:endParaRPr lang="en-US" altLang="ja-JP" sz="2400" dirty="0">
              <a:latin typeface="Calibri" charset="0"/>
              <a:ea typeface="ＭＳ Ｐゴシック" charset="0"/>
              <a:cs typeface="ＭＳ Ｐゴシック" charset="0"/>
            </a:endParaRPr>
          </a:p>
        </p:txBody>
      </p:sp>
      <p:sp>
        <p:nvSpPr>
          <p:cNvPr id="136"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9290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165100"/>
            <a:ext cx="6943725" cy="546100"/>
          </a:xfrm>
        </p:spPr>
        <p:txBody>
          <a:bodyPr/>
          <a:lstStyle/>
          <a:p>
            <a:pPr eaLnBrk="1" hangingPunct="1">
              <a:tabLst>
                <a:tab pos="4391025" algn="l"/>
              </a:tabLst>
            </a:pPr>
            <a:r>
              <a:rPr lang="ja-JP" altLang="en-US" dirty="0">
                <a:latin typeface="Calibri" charset="0"/>
                <a:ea typeface="ＭＳ Ｐゴシック" charset="0"/>
                <a:cs typeface="ＭＳ Ｐゴシック" charset="0"/>
              </a:rPr>
              <a:t>電気通信系学科の</a:t>
            </a:r>
            <a:r>
              <a:rPr lang="ja-JP" altLang="en-US" dirty="0" smtClean="0">
                <a:latin typeface="Calibri" charset="0"/>
                <a:ea typeface="ＭＳ Ｐゴシック" charset="0"/>
                <a:cs typeface="ＭＳ Ｐゴシック" charset="0"/>
              </a:rPr>
              <a:t>就職先の例</a:t>
            </a:r>
            <a:endParaRPr lang="ja-JP" altLang="en-US" dirty="0">
              <a:latin typeface="Bookman Old Style" charset="0"/>
              <a:ea typeface="HG明朝E" charset="0"/>
            </a:endParaRPr>
          </a:p>
        </p:txBody>
      </p:sp>
      <p:sp>
        <p:nvSpPr>
          <p:cNvPr id="139" name="コンテンツ プレースホルダ 29"/>
          <p:cNvSpPr>
            <a:spLocks noGrp="1"/>
          </p:cNvSpPr>
          <p:nvPr>
            <p:ph idx="10"/>
          </p:nvPr>
        </p:nvSpPr>
        <p:spPr bwMode="auto">
          <a:xfrm>
            <a:off x="304800" y="1003300"/>
            <a:ext cx="8547100" cy="5549900"/>
          </a:xfrm>
          <a:solidFill>
            <a:schemeClr val="bg1"/>
          </a:solidFill>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情報・通信関連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電機・電子関連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電力・重工関連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自動車・運輸関連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化学・材料関連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その他</a:t>
            </a:r>
            <a:endParaRPr lang="en-US" altLang="ja-JP" sz="1200" dirty="0">
              <a:solidFill>
                <a:schemeClr val="tx1"/>
              </a:solidFill>
              <a:latin typeface="Arial" pitchFamily="34" charset="0"/>
              <a:ea typeface="ＭＳ Ｐゴシック" pitchFamily="-108" charset="-128"/>
              <a:cs typeface="+mn-cs"/>
            </a:endParaRPr>
          </a:p>
          <a:p>
            <a:pPr>
              <a:buFont typeface="Wingdings" pitchFamily="2" charset="2"/>
              <a:buNone/>
              <a:defRPr/>
            </a:pPr>
            <a:endParaRPr lang="ja-JP" altLang="en-US" sz="1200" dirty="0">
              <a:solidFill>
                <a:schemeClr val="tx1"/>
              </a:solidFill>
              <a:latin typeface="Arial" pitchFamily="34" charset="0"/>
              <a:ea typeface="ＭＳ Ｐゴシック" pitchFamily="-108" charset="-128"/>
              <a:cs typeface="+mn-cs"/>
            </a:endParaRPr>
          </a:p>
          <a:p>
            <a:pPr>
              <a:buFont typeface="Wingdings" pitchFamily="2" charset="2"/>
              <a:buNone/>
              <a:defRPr/>
            </a:pPr>
            <a:endParaRPr lang="ja-JP" altLang="en-US" sz="1200" dirty="0">
              <a:solidFill>
                <a:schemeClr val="tx1"/>
              </a:solidFill>
              <a:latin typeface="Arial" pitchFamily="34" charset="0"/>
              <a:ea typeface="ＭＳ Ｐゴシック" pitchFamily="-108" charset="-128"/>
              <a:cs typeface="+mn-cs"/>
            </a:endParaRPr>
          </a:p>
        </p:txBody>
      </p:sp>
      <p:pic>
        <p:nvPicPr>
          <p:cNvPr id="19460" name="Picture 1189" descr="Sha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450" y="2068513"/>
            <a:ext cx="750888" cy="13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1192" descr="NEC"/>
          <p:cNvPicPr>
            <a:picLocks noChangeAspect="1" noChangeArrowheads="1"/>
          </p:cNvPicPr>
          <p:nvPr/>
        </p:nvPicPr>
        <p:blipFill>
          <a:blip r:embed="rId5">
            <a:extLst>
              <a:ext uri="{28A0092B-C50C-407E-A947-70E740481C1C}">
                <a14:useLocalDpi xmlns:a14="http://schemas.microsoft.com/office/drawing/2010/main" val="0"/>
              </a:ext>
            </a:extLst>
          </a:blip>
          <a:srcRect l="62683"/>
          <a:stretch>
            <a:fillRect/>
          </a:stretch>
        </p:blipFill>
        <p:spPr bwMode="auto">
          <a:xfrm>
            <a:off x="5080000" y="1997075"/>
            <a:ext cx="655638" cy="17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Picture 1196" descr="panasonic"/>
          <p:cNvPicPr>
            <a:picLocks noChangeAspect="1" noChangeArrowheads="1"/>
          </p:cNvPicPr>
          <p:nvPr/>
        </p:nvPicPr>
        <p:blipFill>
          <a:blip r:embed="rId6">
            <a:extLst>
              <a:ext uri="{28A0092B-C50C-407E-A947-70E740481C1C}">
                <a14:useLocalDpi xmlns:a14="http://schemas.microsoft.com/office/drawing/2010/main" val="0"/>
              </a:ext>
            </a:extLst>
          </a:blip>
          <a:srcRect l="8893" r="20009"/>
          <a:stretch>
            <a:fillRect/>
          </a:stretch>
        </p:blipFill>
        <p:spPr bwMode="auto">
          <a:xfrm>
            <a:off x="4156075" y="1951038"/>
            <a:ext cx="80645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1197" descr="MITSUBISHI"/>
          <p:cNvPicPr>
            <a:picLocks noChangeAspect="1" noChangeArrowheads="1"/>
          </p:cNvPicPr>
          <p:nvPr/>
        </p:nvPicPr>
        <p:blipFill>
          <a:blip r:embed="rId7">
            <a:extLst>
              <a:ext uri="{28A0092B-C50C-407E-A947-70E740481C1C}">
                <a14:useLocalDpi xmlns:a14="http://schemas.microsoft.com/office/drawing/2010/main" val="0"/>
              </a:ext>
            </a:extLst>
          </a:blip>
          <a:srcRect l="5902" t="-10606" r="4590" b="-3030"/>
          <a:stretch>
            <a:fillRect/>
          </a:stretch>
        </p:blipFill>
        <p:spPr bwMode="auto">
          <a:xfrm>
            <a:off x="1668463" y="1957388"/>
            <a:ext cx="7540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4" name="Picture 1225" descr="NTT-west"/>
          <p:cNvPicPr>
            <a:picLocks noChangeAspect="1" noChangeArrowheads="1"/>
          </p:cNvPicPr>
          <p:nvPr/>
        </p:nvPicPr>
        <p:blipFill>
          <a:blip r:embed="rId8">
            <a:extLst>
              <a:ext uri="{28A0092B-C50C-407E-A947-70E740481C1C}">
                <a14:useLocalDpi xmlns:a14="http://schemas.microsoft.com/office/drawing/2010/main" val="0"/>
              </a:ext>
            </a:extLst>
          </a:blip>
          <a:srcRect l="6659" t="6506" r="16711" b="13606"/>
          <a:stretch>
            <a:fillRect/>
          </a:stretch>
        </p:blipFill>
        <p:spPr bwMode="auto">
          <a:xfrm>
            <a:off x="927100" y="1285875"/>
            <a:ext cx="842963"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5" name="Picture 1234" descr="canon-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238" y="2043113"/>
            <a:ext cx="706437" cy="14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466" name="グループ化 28"/>
          <p:cNvGrpSpPr>
            <a:grpSpLocks noChangeAspect="1"/>
          </p:cNvGrpSpPr>
          <p:nvPr/>
        </p:nvGrpSpPr>
        <p:grpSpPr bwMode="auto">
          <a:xfrm>
            <a:off x="4156075" y="3314700"/>
            <a:ext cx="1049338" cy="323850"/>
            <a:chOff x="7000892" y="3410902"/>
            <a:chExt cx="835802" cy="260319"/>
          </a:xfrm>
        </p:grpSpPr>
        <p:pic>
          <p:nvPicPr>
            <p:cNvPr id="19529" name="Picture 106"/>
            <p:cNvPicPr>
              <a:picLocks noChangeAspect="1" noChangeArrowheads="1"/>
            </p:cNvPicPr>
            <p:nvPr/>
          </p:nvPicPr>
          <p:blipFill>
            <a:blip r:embed="rId10">
              <a:extLst>
                <a:ext uri="{28A0092B-C50C-407E-A947-70E740481C1C}">
                  <a14:useLocalDpi xmlns:a14="http://schemas.microsoft.com/office/drawing/2010/main" val="0"/>
                </a:ext>
              </a:extLst>
            </a:blip>
            <a:srcRect r="26315"/>
            <a:stretch>
              <a:fillRect/>
            </a:stretch>
          </p:blipFill>
          <p:spPr bwMode="auto">
            <a:xfrm>
              <a:off x="7000892" y="3410902"/>
              <a:ext cx="832468" cy="260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 name="正方形/長方形 147"/>
            <p:cNvSpPr/>
            <p:nvPr/>
          </p:nvSpPr>
          <p:spPr bwMode="auto">
            <a:xfrm>
              <a:off x="7286658" y="3571687"/>
              <a:ext cx="550036" cy="80393"/>
            </a:xfrm>
            <a:prstGeom prst="rect">
              <a:avLst/>
            </a:prstGeom>
            <a:solidFill>
              <a:schemeClr val="accent3"/>
            </a:solidFill>
            <a:ln w="9525" cap="flat" cmpd="sng" algn="ctr">
              <a:noFill/>
              <a:prstDash val="solid"/>
              <a:round/>
              <a:headEnd type="none" w="med" len="med"/>
              <a:tailEnd type="none" w="med" len="med"/>
            </a:ln>
            <a:effectLst/>
          </p:spPr>
          <p:txBody>
            <a:bodyPr wrap="none"/>
            <a:lstStyle/>
            <a:p>
              <a:pPr>
                <a:defRPr/>
              </a:pPr>
              <a:endParaRPr lang="ja-JP" altLang="en-US">
                <a:latin typeface="Arial" pitchFamily="34" charset="0"/>
                <a:ea typeface="ＭＳ Ｐゴシック" charset="-128"/>
                <a:cs typeface="+mn-cs"/>
              </a:endParaRPr>
            </a:p>
          </p:txBody>
        </p:sp>
      </p:grpSp>
      <p:sp>
        <p:nvSpPr>
          <p:cNvPr id="19467" name="テキスト ボックス 38"/>
          <p:cNvSpPr txBox="1">
            <a:spLocks noChangeArrowheads="1"/>
          </p:cNvSpPr>
          <p:nvPr/>
        </p:nvSpPr>
        <p:spPr bwMode="auto">
          <a:xfrm>
            <a:off x="688975" y="2260600"/>
            <a:ext cx="865346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キヤノン株式会社</a:t>
            </a:r>
            <a:r>
              <a:rPr lang="en-US" altLang="ja-JP" sz="700"/>
              <a:t>® </a:t>
            </a:r>
            <a:r>
              <a:rPr lang="ja-JP" altLang="en-US" sz="700"/>
              <a:t>三菱電機株式会社</a:t>
            </a:r>
            <a:r>
              <a:rPr lang="en-US" altLang="ja-JP" sz="700"/>
              <a:t>®   </a:t>
            </a:r>
            <a:r>
              <a:rPr lang="ja-JP" altLang="en-US" sz="700"/>
              <a:t>シャープ株式会社</a:t>
            </a:r>
            <a:r>
              <a:rPr lang="en-US" altLang="ja-JP" sz="700"/>
              <a:t>®</a:t>
            </a:r>
            <a:r>
              <a:rPr lang="ja-JP" altLang="en-US" sz="700"/>
              <a:t>　株式会社</a:t>
            </a:r>
            <a:r>
              <a:rPr lang="ja-JP" sz="700"/>
              <a:t>日立製作所</a:t>
            </a:r>
            <a:r>
              <a:rPr lang="en-US" altLang="ja-JP" sz="700"/>
              <a:t>®</a:t>
            </a:r>
            <a:r>
              <a:rPr lang="ja-JP" altLang="en-US" sz="700"/>
              <a:t>　パナソニック株式会社</a:t>
            </a:r>
            <a:r>
              <a:rPr lang="en-US" altLang="ja-JP" sz="700"/>
              <a:t>®</a:t>
            </a:r>
            <a:r>
              <a:rPr lang="ja-JP" altLang="en-US" sz="700"/>
              <a:t>日本電気株式会社</a:t>
            </a:r>
            <a:r>
              <a:rPr lang="en-US" altLang="ja-JP" sz="700"/>
              <a:t>®</a:t>
            </a:r>
            <a:r>
              <a:rPr lang="ja-JP" altLang="en-US" sz="700"/>
              <a:t>　株式会社東芝</a:t>
            </a:r>
            <a:r>
              <a:rPr lang="en-US" altLang="ja-JP" sz="700"/>
              <a:t>®</a:t>
            </a:r>
            <a:r>
              <a:rPr lang="ja-JP" altLang="en-US" sz="700"/>
              <a:t>　　カシオ計算機株式会社</a:t>
            </a:r>
            <a:r>
              <a:rPr lang="en-US" altLang="ja-JP" sz="700"/>
              <a:t>®</a:t>
            </a:r>
            <a:r>
              <a:rPr lang="ja-JP" altLang="en-US" sz="700"/>
              <a:t>　コニカミノルタホールディングス株式会社</a:t>
            </a:r>
            <a:r>
              <a:rPr lang="en-US" altLang="ja-JP" sz="700"/>
              <a:t>®</a:t>
            </a:r>
            <a:endParaRPr lang="ja-JP" altLang="en-US" sz="700"/>
          </a:p>
        </p:txBody>
      </p:sp>
      <p:pic>
        <p:nvPicPr>
          <p:cNvPr id="1946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675" y="4724400"/>
            <a:ext cx="792163"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9900" y="4724400"/>
            <a:ext cx="865188"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70" name="テキスト ボックス 38"/>
          <p:cNvSpPr txBox="1">
            <a:spLocks noChangeArrowheads="1"/>
          </p:cNvSpPr>
          <p:nvPr/>
        </p:nvSpPr>
        <p:spPr bwMode="auto">
          <a:xfrm>
            <a:off x="733425" y="5564188"/>
            <a:ext cx="83502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旭化成株式会社</a:t>
            </a:r>
            <a:r>
              <a:rPr lang="en-US" altLang="ja-JP" sz="700"/>
              <a:t>®</a:t>
            </a:r>
            <a:r>
              <a:rPr lang="ja-JP" altLang="en-US" sz="700"/>
              <a:t>　　三菱マテリアル株式会社</a:t>
            </a:r>
            <a:r>
              <a:rPr lang="en-US" altLang="ja-JP" sz="700"/>
              <a:t>®</a:t>
            </a:r>
            <a:r>
              <a:rPr lang="ja-JP" altLang="en-US" sz="700"/>
              <a:t>　　株式会社クラレ</a:t>
            </a:r>
            <a:r>
              <a:rPr lang="en-US" altLang="ja-JP" sz="700"/>
              <a:t>®</a:t>
            </a:r>
            <a:r>
              <a:rPr lang="ja-JP" altLang="en-US" sz="700"/>
              <a:t>　　　旭硝子株式会社</a:t>
            </a:r>
            <a:r>
              <a:rPr lang="en-US" altLang="ja-JP" sz="700"/>
              <a:t>®</a:t>
            </a:r>
            <a:r>
              <a:rPr lang="ja-JP" altLang="en-US" sz="700"/>
              <a:t>　新日本石油株式会社</a:t>
            </a:r>
            <a:r>
              <a:rPr lang="en-US" altLang="ja-JP" sz="700"/>
              <a:t>®</a:t>
            </a:r>
            <a:r>
              <a:rPr lang="ja-JP" altLang="en-US" sz="700"/>
              <a:t>　　　株式会社</a:t>
            </a:r>
            <a:r>
              <a:rPr lang="en-US" altLang="ja-JP" sz="700"/>
              <a:t>INAX® </a:t>
            </a:r>
            <a:r>
              <a:rPr lang="ja-JP" altLang="en-US" sz="700"/>
              <a:t>　　日東電工株式会社</a:t>
            </a:r>
            <a:r>
              <a:rPr lang="en-US" altLang="ja-JP" sz="700"/>
              <a:t>®</a:t>
            </a:r>
            <a:r>
              <a:rPr lang="ja-JP" altLang="en-US" sz="700"/>
              <a:t>　　　　　東レ株式会社</a:t>
            </a:r>
            <a:r>
              <a:rPr lang="en-US" altLang="ja-JP" sz="700"/>
              <a:t>® </a:t>
            </a:r>
            <a:r>
              <a:rPr lang="ja-JP" altLang="en-US" sz="700"/>
              <a:t>　　</a:t>
            </a:r>
            <a:r>
              <a:rPr lang="en-US" altLang="ja-JP" sz="700"/>
              <a:t>JFE</a:t>
            </a:r>
            <a:r>
              <a:rPr lang="ja-JP" altLang="en-US" sz="700"/>
              <a:t>スチール株式会社</a:t>
            </a:r>
            <a:r>
              <a:rPr lang="en-US" altLang="ja-JP" sz="700"/>
              <a:t>® </a:t>
            </a:r>
            <a:r>
              <a:rPr lang="ja-JP" altLang="en-US" sz="700"/>
              <a:t>　</a:t>
            </a:r>
          </a:p>
        </p:txBody>
      </p:sp>
      <p:pic>
        <p:nvPicPr>
          <p:cNvPr id="19471" name="Picture 32"/>
          <p:cNvPicPr>
            <a:picLocks noChangeAspect="1" noChangeArrowheads="1"/>
          </p:cNvPicPr>
          <p:nvPr/>
        </p:nvPicPr>
        <p:blipFill>
          <a:blip r:embed="rId13">
            <a:extLst>
              <a:ext uri="{28A0092B-C50C-407E-A947-70E740481C1C}">
                <a14:useLocalDpi xmlns:a14="http://schemas.microsoft.com/office/drawing/2010/main" val="0"/>
              </a:ext>
            </a:extLst>
          </a:blip>
          <a:srcRect r="45409"/>
          <a:stretch>
            <a:fillRect/>
          </a:stretch>
        </p:blipFill>
        <p:spPr bwMode="auto">
          <a:xfrm>
            <a:off x="854075" y="5365750"/>
            <a:ext cx="1065213" cy="13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2" name="Picture 3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70388" y="5337175"/>
            <a:ext cx="788987"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3" name="Picture 39"/>
          <p:cNvPicPr>
            <a:picLocks noChangeAspect="1" noChangeArrowheads="1"/>
          </p:cNvPicPr>
          <p:nvPr/>
        </p:nvPicPr>
        <p:blipFill>
          <a:blip r:embed="rId15">
            <a:extLst>
              <a:ext uri="{28A0092B-C50C-407E-A947-70E740481C1C}">
                <a14:useLocalDpi xmlns:a14="http://schemas.microsoft.com/office/drawing/2010/main" val="0"/>
              </a:ext>
            </a:extLst>
          </a:blip>
          <a:srcRect r="40823"/>
          <a:stretch>
            <a:fillRect/>
          </a:stretch>
        </p:blipFill>
        <p:spPr bwMode="auto">
          <a:xfrm>
            <a:off x="2684463" y="5391150"/>
            <a:ext cx="709612"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4" name="Picture 4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0425" y="3314700"/>
            <a:ext cx="974725" cy="34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5" name="Picture 4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24050" y="3398838"/>
            <a:ext cx="85090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6" name="Picture 4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81313" y="3332163"/>
            <a:ext cx="1187450"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7" name="Picture 4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95450" y="3956050"/>
            <a:ext cx="842963" cy="22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8" name="Picture 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46363" y="4022725"/>
            <a:ext cx="985837" cy="11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79" name="テキスト ボックス 38"/>
          <p:cNvSpPr txBox="1">
            <a:spLocks noChangeArrowheads="1"/>
          </p:cNvSpPr>
          <p:nvPr/>
        </p:nvSpPr>
        <p:spPr bwMode="auto">
          <a:xfrm>
            <a:off x="714375" y="4910138"/>
            <a:ext cx="8582025"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トヨタ自動車株式会社</a:t>
            </a:r>
            <a:r>
              <a:rPr lang="en-US" altLang="ja-JP" sz="700"/>
              <a:t>®</a:t>
            </a:r>
            <a:r>
              <a:rPr lang="ja-JP" altLang="en-US" sz="700"/>
              <a:t>　本田技研工業株式会社</a:t>
            </a:r>
            <a:r>
              <a:rPr lang="en-US" altLang="ja-JP" sz="700"/>
              <a:t>®</a:t>
            </a:r>
            <a:r>
              <a:rPr lang="ja-JP" altLang="en-US" sz="700"/>
              <a:t>　日産自動車株式会社</a:t>
            </a:r>
            <a:r>
              <a:rPr lang="en-US" altLang="ja-JP" sz="700"/>
              <a:t>®</a:t>
            </a:r>
            <a:r>
              <a:rPr lang="ja-JP" altLang="en-US" sz="700"/>
              <a:t>　</a:t>
            </a:r>
            <a:r>
              <a:rPr lang="zh-TW" altLang="en-US" sz="700"/>
              <a:t>三菱自動車工業株式会社</a:t>
            </a:r>
            <a:r>
              <a:rPr lang="en-US" altLang="ja-JP" sz="700"/>
              <a:t>® </a:t>
            </a:r>
            <a:r>
              <a:rPr lang="ja-JP" altLang="en-US" sz="700"/>
              <a:t>　　　マツダ株式会社</a:t>
            </a:r>
            <a:r>
              <a:rPr lang="en-US" altLang="ja-JP" sz="700"/>
              <a:t>® </a:t>
            </a:r>
            <a:r>
              <a:rPr lang="ja-JP" altLang="en-US" sz="700"/>
              <a:t>　　　</a:t>
            </a:r>
            <a:r>
              <a:rPr lang="zh-TW" altLang="en-US" sz="700"/>
              <a:t>株式会社</a:t>
            </a:r>
            <a:r>
              <a:rPr lang="ja-JP" altLang="en-US" sz="700"/>
              <a:t>デンソー</a:t>
            </a:r>
            <a:r>
              <a:rPr lang="en-US" altLang="ja-JP" sz="700"/>
              <a:t>®              </a:t>
            </a:r>
            <a:r>
              <a:rPr lang="ja-JP" altLang="en-US" sz="700"/>
              <a:t>西日本旅客鉄道株式会社</a:t>
            </a:r>
            <a:r>
              <a:rPr lang="en-US" altLang="ja-JP" sz="700"/>
              <a:t>®      </a:t>
            </a:r>
            <a:r>
              <a:rPr lang="ja-JP" altLang="en-US" sz="700"/>
              <a:t>東海旅客鉄道株式会社</a:t>
            </a:r>
            <a:r>
              <a:rPr lang="en-US" altLang="ja-JP" sz="700"/>
              <a:t>® </a:t>
            </a:r>
            <a:r>
              <a:rPr lang="ja-JP" altLang="en-US" sz="700"/>
              <a:t>　　</a:t>
            </a:r>
          </a:p>
        </p:txBody>
      </p:sp>
      <p:pic>
        <p:nvPicPr>
          <p:cNvPr id="19480" name="Picture 4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09863" y="4738688"/>
            <a:ext cx="792162"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1" name="Picture 51"/>
          <p:cNvPicPr>
            <a:picLocks noChangeAspect="1" noChangeArrowheads="1"/>
          </p:cNvPicPr>
          <p:nvPr/>
        </p:nvPicPr>
        <p:blipFill>
          <a:blip r:embed="rId22">
            <a:extLst>
              <a:ext uri="{28A0092B-C50C-407E-A947-70E740481C1C}">
                <a14:useLocalDpi xmlns:a14="http://schemas.microsoft.com/office/drawing/2010/main" val="0"/>
              </a:ext>
            </a:extLst>
          </a:blip>
          <a:srcRect r="26923"/>
          <a:stretch>
            <a:fillRect/>
          </a:stretch>
        </p:blipFill>
        <p:spPr bwMode="auto">
          <a:xfrm>
            <a:off x="5753100" y="4724400"/>
            <a:ext cx="79692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82" name="テキスト ボックス 38"/>
          <p:cNvSpPr txBox="1">
            <a:spLocks noChangeArrowheads="1"/>
          </p:cNvSpPr>
          <p:nvPr/>
        </p:nvSpPr>
        <p:spPr bwMode="auto">
          <a:xfrm>
            <a:off x="927100" y="1554163"/>
            <a:ext cx="841851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西日本電信電話株式会社</a:t>
            </a:r>
            <a:r>
              <a:rPr lang="en-US" altLang="ja-JP" sz="700"/>
              <a:t>®</a:t>
            </a:r>
            <a:r>
              <a:rPr lang="ja-JP" altLang="en-US" sz="700"/>
              <a:t>　株式会社エヌ・ティ・ティ・ドコモ</a:t>
            </a:r>
            <a:r>
              <a:rPr lang="en-US" altLang="ja-JP" sz="700"/>
              <a:t>®</a:t>
            </a:r>
            <a:r>
              <a:rPr lang="ja-JP" altLang="en-US" sz="700"/>
              <a:t>　　株式会社両備システムズ</a:t>
            </a:r>
            <a:r>
              <a:rPr lang="en-US" altLang="ja-JP" sz="700"/>
              <a:t>® </a:t>
            </a:r>
            <a:r>
              <a:rPr lang="ja-JP" altLang="en-US" sz="700"/>
              <a:t>　</a:t>
            </a:r>
            <a:r>
              <a:rPr lang="en-US" altLang="ja-JP" sz="700"/>
              <a:t>NTT</a:t>
            </a:r>
            <a:r>
              <a:rPr lang="ja-JP" altLang="en-US" sz="700"/>
              <a:t>ソフトウェア株式会社社</a:t>
            </a:r>
            <a:r>
              <a:rPr lang="en-US" altLang="ja-JP" sz="700"/>
              <a:t>®   </a:t>
            </a:r>
            <a:r>
              <a:rPr lang="ja-JP" altLang="en-US" sz="700"/>
              <a:t>株式会社</a:t>
            </a:r>
            <a:r>
              <a:rPr lang="en-US" altLang="ja-JP" sz="700"/>
              <a:t>NTT</a:t>
            </a:r>
            <a:r>
              <a:rPr lang="ja-JP" altLang="en-US" sz="700"/>
              <a:t>データ</a:t>
            </a:r>
            <a:r>
              <a:rPr lang="en-US" altLang="ja-JP" sz="700"/>
              <a:t>®</a:t>
            </a:r>
            <a:r>
              <a:rPr lang="ja-JP" altLang="en-US" sz="700"/>
              <a:t>　日本無線株式会社</a:t>
            </a:r>
            <a:r>
              <a:rPr lang="en-US" altLang="ja-JP" sz="700"/>
              <a:t>®</a:t>
            </a:r>
            <a:r>
              <a:rPr lang="ja-JP" altLang="en-US" sz="700"/>
              <a:t>　三菱スペース・ソフトウェア</a:t>
            </a:r>
            <a:r>
              <a:rPr lang="en-US" altLang="ja-JP" sz="700"/>
              <a:t>®</a:t>
            </a:r>
            <a:endParaRPr lang="ja-JP" altLang="en-US" sz="700"/>
          </a:p>
        </p:txBody>
      </p:sp>
      <p:pic>
        <p:nvPicPr>
          <p:cNvPr id="19483" name="Picture 5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95488" y="1133475"/>
            <a:ext cx="1044575"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4" name="Picture 5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53200" y="4724400"/>
            <a:ext cx="14224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5" name="Picture 1193" descr="HITACHI"/>
          <p:cNvPicPr>
            <a:picLocks noChangeAspect="1" noChangeArrowheads="1"/>
          </p:cNvPicPr>
          <p:nvPr/>
        </p:nvPicPr>
        <p:blipFill>
          <a:blip r:embed="rId25">
            <a:extLst>
              <a:ext uri="{28A0092B-C50C-407E-A947-70E740481C1C}">
                <a14:useLocalDpi xmlns:a14="http://schemas.microsoft.com/office/drawing/2010/main" val="0"/>
              </a:ext>
            </a:extLst>
          </a:blip>
          <a:srcRect l="12340" t="35059" r="13522" b="33278"/>
          <a:stretch>
            <a:fillRect/>
          </a:stretch>
        </p:blipFill>
        <p:spPr bwMode="auto">
          <a:xfrm>
            <a:off x="3254375" y="1981200"/>
            <a:ext cx="7461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86" name="テキスト ボックス 38"/>
          <p:cNvSpPr txBox="1">
            <a:spLocks noChangeArrowheads="1"/>
          </p:cNvSpPr>
          <p:nvPr/>
        </p:nvSpPr>
        <p:spPr bwMode="auto">
          <a:xfrm>
            <a:off x="711200" y="2824163"/>
            <a:ext cx="6664004"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tabLst>
                <a:tab pos="5648325" algn="l"/>
              </a:tabLst>
              <a:defRPr kumimoji="1">
                <a:solidFill>
                  <a:schemeClr val="tx1"/>
                </a:solidFill>
                <a:latin typeface="Arial" charset="0"/>
                <a:ea typeface="ＭＳ Ｐゴシック" charset="0"/>
                <a:cs typeface="ＭＳ Ｐゴシック" charset="0"/>
              </a:defRPr>
            </a:lvl1pPr>
            <a:lvl2pPr marL="742950" indent="-285750" eaLnBrk="0" hangingPunct="0">
              <a:tabLst>
                <a:tab pos="5648325" algn="l"/>
              </a:tabLst>
              <a:defRPr kumimoji="1">
                <a:solidFill>
                  <a:schemeClr val="tx1"/>
                </a:solidFill>
                <a:latin typeface="Arial" charset="0"/>
                <a:ea typeface="ＭＳ Ｐゴシック" charset="0"/>
              </a:defRPr>
            </a:lvl2pPr>
            <a:lvl3pPr marL="1143000" indent="-228600" eaLnBrk="0" hangingPunct="0">
              <a:tabLst>
                <a:tab pos="5648325" algn="l"/>
              </a:tabLst>
              <a:defRPr kumimoji="1">
                <a:solidFill>
                  <a:schemeClr val="tx1"/>
                </a:solidFill>
                <a:latin typeface="Arial" charset="0"/>
                <a:ea typeface="ＭＳ Ｐゴシック" charset="0"/>
              </a:defRPr>
            </a:lvl3pPr>
            <a:lvl4pPr marL="1600200" indent="-228600" eaLnBrk="0" hangingPunct="0">
              <a:tabLst>
                <a:tab pos="5648325" algn="l"/>
              </a:tabLst>
              <a:defRPr kumimoji="1">
                <a:solidFill>
                  <a:schemeClr val="tx1"/>
                </a:solidFill>
                <a:latin typeface="Arial" charset="0"/>
                <a:ea typeface="ＭＳ Ｐゴシック" charset="0"/>
              </a:defRPr>
            </a:lvl4pPr>
            <a:lvl5pPr marL="2057400" indent="-228600" eaLnBrk="0" hangingPunct="0">
              <a:tabLst>
                <a:tab pos="5648325" algn="l"/>
              </a:tabLst>
              <a:defRPr kumimoji="1">
                <a:solidFill>
                  <a:schemeClr val="tx1"/>
                </a:solidFill>
                <a:latin typeface="Arial" charset="0"/>
                <a:ea typeface="ＭＳ Ｐゴシック" charset="0"/>
              </a:defRPr>
            </a:lvl5pPr>
            <a:lvl6pPr marL="25146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9pPr>
          </a:lstStyle>
          <a:p>
            <a:pPr eaLnBrk="1" hangingPunct="1"/>
            <a:r>
              <a:rPr lang="ja-JP" altLang="en-US" sz="700" dirty="0"/>
              <a:t>ウシオ電機株式会社</a:t>
            </a:r>
            <a:r>
              <a:rPr lang="en-US" altLang="ja-JP" sz="700" dirty="0"/>
              <a:t>®</a:t>
            </a:r>
            <a:r>
              <a:rPr lang="ja-JP" altLang="en-US" sz="700" dirty="0"/>
              <a:t>　住友電気工業株式会社</a:t>
            </a:r>
            <a:r>
              <a:rPr lang="en-US" altLang="ja-JP" sz="700" dirty="0"/>
              <a:t>®</a:t>
            </a:r>
            <a:r>
              <a:rPr lang="ja-JP" altLang="en-US" sz="700" dirty="0"/>
              <a:t>　株式会社村田製作所</a:t>
            </a:r>
            <a:r>
              <a:rPr lang="en-US" altLang="ja-JP" sz="700" dirty="0"/>
              <a:t>®</a:t>
            </a:r>
            <a:r>
              <a:rPr lang="ja-JP" altLang="en-US" sz="700" dirty="0"/>
              <a:t>　古野電気株式会社</a:t>
            </a:r>
            <a:r>
              <a:rPr lang="en-US" altLang="ja-JP" sz="700" dirty="0"/>
              <a:t>®</a:t>
            </a:r>
            <a:r>
              <a:rPr lang="ja-JP" altLang="en-US" sz="700" dirty="0"/>
              <a:t>　　　オムロン株式会社</a:t>
            </a:r>
            <a:r>
              <a:rPr lang="en-US" altLang="ja-JP" sz="700" dirty="0"/>
              <a:t>® </a:t>
            </a:r>
            <a:r>
              <a:rPr lang="ja-JP" altLang="en-US" sz="700" dirty="0"/>
              <a:t>　　　任天堂</a:t>
            </a:r>
            <a:r>
              <a:rPr lang="zh-TW" altLang="en-US" sz="700" dirty="0"/>
              <a:t>株式会社</a:t>
            </a:r>
            <a:r>
              <a:rPr lang="en-US" altLang="ja-JP" sz="700" dirty="0"/>
              <a:t>®</a:t>
            </a:r>
            <a:r>
              <a:rPr lang="ja-JP" altLang="en-US" sz="700" dirty="0"/>
              <a:t>　　　オリンパス</a:t>
            </a:r>
            <a:r>
              <a:rPr lang="zh-TW" altLang="en-US" sz="700" dirty="0"/>
              <a:t>株式会社</a:t>
            </a:r>
            <a:r>
              <a:rPr lang="en-US" altLang="ja-JP" sz="700" dirty="0"/>
              <a:t>®</a:t>
            </a:r>
            <a:endParaRPr lang="ja-JP" altLang="en-US" sz="700" dirty="0"/>
          </a:p>
        </p:txBody>
      </p:sp>
      <p:pic>
        <p:nvPicPr>
          <p:cNvPr id="19487" name="Picture 66" descr="F:\Documents and Settings\沖原\デスクトップ\両備システムズ.g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90888" y="1352550"/>
            <a:ext cx="1079500" cy="20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8" name="Picture 37" descr="mitsubishi logo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71888" y="4675188"/>
            <a:ext cx="110807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9" name="Picture 52"/>
          <p:cNvPicPr>
            <a:picLocks noChangeAspect="1" noChangeArrowheads="1"/>
          </p:cNvPicPr>
          <p:nvPr/>
        </p:nvPicPr>
        <p:blipFill>
          <a:blip r:embed="rId28">
            <a:extLst>
              <a:ext uri="{28A0092B-C50C-407E-A947-70E740481C1C}">
                <a14:useLocalDpi xmlns:a14="http://schemas.microsoft.com/office/drawing/2010/main" val="0"/>
              </a:ext>
            </a:extLst>
          </a:blip>
          <a:srcRect t="20000" b="20000"/>
          <a:stretch>
            <a:fillRect/>
          </a:stretch>
        </p:blipFill>
        <p:spPr bwMode="auto">
          <a:xfrm>
            <a:off x="4751388" y="4675188"/>
            <a:ext cx="1030287" cy="24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9490" name="Object 53"/>
          <p:cNvGraphicFramePr>
            <a:graphicFrameLocks noChangeAspect="1"/>
          </p:cNvGraphicFramePr>
          <p:nvPr/>
        </p:nvGraphicFramePr>
        <p:xfrm>
          <a:off x="830263" y="2574925"/>
          <a:ext cx="714375" cy="273050"/>
        </p:xfrm>
        <a:graphic>
          <a:graphicData uri="http://schemas.openxmlformats.org/presentationml/2006/ole">
            <mc:AlternateContent xmlns:mc="http://schemas.openxmlformats.org/markup-compatibility/2006">
              <mc:Choice xmlns:v="urn:schemas-microsoft-com:vml" Requires="v">
                <p:oleObj spid="_x0000_s68749" name="ビットマップ イメージ" r:id="rId29" imgW="895238" imgH="343039" progId="PBrush">
                  <p:embed/>
                </p:oleObj>
              </mc:Choice>
              <mc:Fallback>
                <p:oleObj name="ビットマップ イメージ" r:id="rId29" imgW="895238" imgH="343039" progId="PBrush">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0263" y="2574925"/>
                        <a:ext cx="714375" cy="2730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9491" name="Picture 77" descr="住友電工"/>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681163" y="2584450"/>
            <a:ext cx="914400"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2" name="Picture 95" descr="FURUNO フルノ"/>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587750" y="2619375"/>
            <a:ext cx="841375" cy="16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3" name="Picture 59" descr="F:\Documents and Settings\沖原\デスクトップ\村田製作所.gif"/>
          <p:cNvPicPr>
            <a:picLocks noChangeAspect="1" noChangeArrowheads="1"/>
          </p:cNvPicPr>
          <p:nvPr/>
        </p:nvPicPr>
        <p:blipFill>
          <a:blip r:embed="rId33">
            <a:extLst>
              <a:ext uri="{28A0092B-C50C-407E-A947-70E740481C1C}">
                <a14:useLocalDpi xmlns:a14="http://schemas.microsoft.com/office/drawing/2010/main" val="0"/>
              </a:ext>
            </a:extLst>
          </a:blip>
          <a:srcRect r="54826" b="2470"/>
          <a:stretch>
            <a:fillRect/>
          </a:stretch>
        </p:blipFill>
        <p:spPr bwMode="auto">
          <a:xfrm>
            <a:off x="2781300" y="2587625"/>
            <a:ext cx="696913" cy="20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4" name="Picture 54"/>
          <p:cNvPicPr>
            <a:picLocks noChangeAspect="1" noChangeArrowheads="1"/>
          </p:cNvPicPr>
          <p:nvPr/>
        </p:nvPicPr>
        <p:blipFill>
          <a:blip r:embed="rId34">
            <a:extLst>
              <a:ext uri="{28A0092B-C50C-407E-A947-70E740481C1C}">
                <a14:useLocalDpi xmlns:a14="http://schemas.microsoft.com/office/drawing/2010/main" val="0"/>
              </a:ext>
            </a:extLst>
          </a:blip>
          <a:srcRect b="16660"/>
          <a:stretch>
            <a:fillRect/>
          </a:stretch>
        </p:blipFill>
        <p:spPr bwMode="auto">
          <a:xfrm>
            <a:off x="5832475" y="1920875"/>
            <a:ext cx="9207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6" name="図 70"/>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4559300" y="2642394"/>
            <a:ext cx="820737" cy="16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97" name="テキスト ボックス 38"/>
          <p:cNvSpPr txBox="1">
            <a:spLocks noChangeArrowheads="1"/>
          </p:cNvSpPr>
          <p:nvPr/>
        </p:nvSpPr>
        <p:spPr bwMode="auto">
          <a:xfrm>
            <a:off x="733425" y="4168775"/>
            <a:ext cx="6599238"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　　</a:t>
            </a:r>
            <a:r>
              <a:rPr lang="en-US" altLang="ja-JP" sz="700"/>
              <a:t>IHI</a:t>
            </a:r>
            <a:r>
              <a:rPr lang="ja-JP" altLang="en-US" sz="700"/>
              <a:t>株式会社</a:t>
            </a:r>
            <a:r>
              <a:rPr lang="en-US" altLang="ja-JP" sz="700"/>
              <a:t>®</a:t>
            </a:r>
            <a:r>
              <a:rPr lang="ja-JP" altLang="en-US" sz="700"/>
              <a:t>　      三菱重工業株式会社</a:t>
            </a:r>
            <a:r>
              <a:rPr lang="en-US" altLang="ja-JP" sz="700"/>
              <a:t>®</a:t>
            </a:r>
            <a:r>
              <a:rPr lang="ja-JP" altLang="en-US" sz="700"/>
              <a:t>　　川崎重工業株式会社</a:t>
            </a:r>
            <a:r>
              <a:rPr lang="en-US" altLang="ja-JP" sz="700"/>
              <a:t>® </a:t>
            </a:r>
            <a:r>
              <a:rPr lang="ja-JP" altLang="en-US" sz="700"/>
              <a:t>　　　　三井造船株式会社</a:t>
            </a:r>
            <a:r>
              <a:rPr lang="en-US" altLang="ja-JP" sz="700"/>
              <a:t>®</a:t>
            </a:r>
            <a:r>
              <a:rPr lang="ja-JP" altLang="en-US" sz="700"/>
              <a:t>　　　住友金属工業株式会社</a:t>
            </a:r>
            <a:r>
              <a:rPr lang="en-US" altLang="ja-JP" sz="700"/>
              <a:t>®     </a:t>
            </a:r>
            <a:r>
              <a:rPr lang="ja-JP" altLang="en-US" sz="700"/>
              <a:t>三菱重工株式会社</a:t>
            </a:r>
            <a:r>
              <a:rPr lang="en-US" altLang="ja-JP" sz="700"/>
              <a:t>®</a:t>
            </a:r>
            <a:r>
              <a:rPr lang="ja-JP" altLang="en-US" sz="700"/>
              <a:t>　　　　　　　　</a:t>
            </a:r>
          </a:p>
        </p:txBody>
      </p:sp>
      <p:pic>
        <p:nvPicPr>
          <p:cNvPr id="19498" name="Picture 53" descr="住友金属"/>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751388" y="3995738"/>
            <a:ext cx="993775"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9" name="Picture 8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854450" y="3984625"/>
            <a:ext cx="70485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00" name="テキスト ボックス 38"/>
          <p:cNvSpPr txBox="1">
            <a:spLocks noChangeArrowheads="1"/>
          </p:cNvSpPr>
          <p:nvPr/>
        </p:nvSpPr>
        <p:spPr bwMode="auto">
          <a:xfrm>
            <a:off x="720725" y="6342063"/>
            <a:ext cx="7981950"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　株式会社中国銀行</a:t>
            </a:r>
            <a:r>
              <a:rPr lang="en-US" altLang="ja-JP" sz="700"/>
              <a:t>®</a:t>
            </a:r>
            <a:r>
              <a:rPr lang="ja-JP" altLang="en-US" sz="700"/>
              <a:t>　　　キリンビール株式会社</a:t>
            </a:r>
            <a:r>
              <a:rPr lang="en-US" altLang="ja-JP" sz="700"/>
              <a:t>®</a:t>
            </a:r>
            <a:r>
              <a:rPr lang="ja-JP" altLang="en-US" sz="700"/>
              <a:t>　サントリーホールディングス株式会社</a:t>
            </a:r>
            <a:r>
              <a:rPr lang="en-US" altLang="ja-JP" sz="700"/>
              <a:t>®</a:t>
            </a:r>
            <a:r>
              <a:rPr lang="ja-JP" altLang="en-US" sz="700"/>
              <a:t>　</a:t>
            </a:r>
            <a:r>
              <a:rPr lang="ja-JP" altLang="en-US" sz="800"/>
              <a:t>ヤンマー株式会社</a:t>
            </a:r>
            <a:r>
              <a:rPr lang="en-US" altLang="ja-JP" sz="700"/>
              <a:t>®</a:t>
            </a:r>
            <a:r>
              <a:rPr lang="ja-JP" altLang="en-US" sz="700"/>
              <a:t>　</a:t>
            </a:r>
            <a:r>
              <a:rPr lang="ja-JP" altLang="en-US" sz="800"/>
              <a:t>株式会社ベネッセコーポレーション</a:t>
            </a:r>
            <a:r>
              <a:rPr lang="en-US" altLang="ja-JP" sz="700"/>
              <a:t>®</a:t>
            </a:r>
            <a:r>
              <a:rPr lang="ja-JP" altLang="en-US" sz="700"/>
              <a:t>　　株式会社中国放送</a:t>
            </a:r>
            <a:r>
              <a:rPr lang="en-US" altLang="ja-JP" sz="600"/>
              <a:t>®</a:t>
            </a:r>
            <a:r>
              <a:rPr lang="ja-JP" altLang="en-US" sz="700"/>
              <a:t>　　</a:t>
            </a:r>
            <a:r>
              <a:rPr lang="ja-JP" altLang="en-US" sz="600"/>
              <a:t>　山陽放送株式会社</a:t>
            </a:r>
            <a:r>
              <a:rPr lang="en-US" altLang="ja-JP" sz="500"/>
              <a:t>®</a:t>
            </a:r>
            <a:endParaRPr lang="ja-JP" altLang="en-US" sz="600"/>
          </a:p>
        </p:txBody>
      </p:sp>
      <p:pic>
        <p:nvPicPr>
          <p:cNvPr id="19501" name="図 51" descr="nttdata.png"/>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5842000" y="1270000"/>
            <a:ext cx="60325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02" name="図 52"/>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4479925" y="1331913"/>
            <a:ext cx="1122363"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03" name="図 80"/>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644525" y="6153150"/>
            <a:ext cx="1270000" cy="22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04" name="Picture 87" descr="inax_logo">
            <a:hlinkClick r:id="rId41"/>
          </p:cNvPr>
          <p:cNvPicPr>
            <a:picLocks noChangeAspect="1" noChangeArrowheads="1"/>
          </p:cNvPicPr>
          <p:nvPr/>
        </p:nvPicPr>
        <p:blipFill>
          <a:blip r:embed="rId42">
            <a:extLst>
              <a:ext uri="{28A0092B-C50C-407E-A947-70E740481C1C}">
                <a14:useLocalDpi xmlns:a14="http://schemas.microsoft.com/office/drawing/2010/main" val="0"/>
              </a:ext>
            </a:extLst>
          </a:blip>
          <a:srcRect b="21272"/>
          <a:stretch>
            <a:fillRect/>
          </a:stretch>
        </p:blipFill>
        <p:spPr bwMode="auto">
          <a:xfrm>
            <a:off x="5332413" y="5365750"/>
            <a:ext cx="541337"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05" name="Picture 64"/>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150225" y="4727575"/>
            <a:ext cx="79216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06" name="Picture 65"/>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830513" y="6156325"/>
            <a:ext cx="1289050"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07" name="Picture 66"/>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286250" y="6124575"/>
            <a:ext cx="866775"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08" name="Picture 68"/>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168900" y="3305175"/>
            <a:ext cx="939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09" name="Picture 69"/>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740525" y="1989138"/>
            <a:ext cx="952500"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10" name="図 75" descr="スクリーンショット（2010-06-04 10.54.09）.png"/>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5435060" y="2587625"/>
            <a:ext cx="8826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11" name="Picture 3"/>
          <p:cNvPicPr>
            <a:picLocks noChangeAspect="1" noChangeArrowheads="1"/>
          </p:cNvPicPr>
          <p:nvPr/>
        </p:nvPicPr>
        <p:blipFill>
          <a:blip r:embed="rId49">
            <a:extLst>
              <a:ext uri="{28A0092B-C50C-407E-A947-70E740481C1C}">
                <a14:useLocalDpi xmlns:a14="http://schemas.microsoft.com/office/drawing/2010/main" val="0"/>
              </a:ext>
            </a:extLst>
          </a:blip>
          <a:srcRect t="2" r="66188" b="-3755"/>
          <a:stretch>
            <a:fillRect/>
          </a:stretch>
        </p:blipFill>
        <p:spPr bwMode="auto">
          <a:xfrm>
            <a:off x="6705600" y="1270000"/>
            <a:ext cx="542925"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12" name="Picture 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297738" y="1239838"/>
            <a:ext cx="1706562" cy="371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513" name="正方形/長方形 1"/>
          <p:cNvSpPr>
            <a:spLocks noChangeArrowheads="1"/>
          </p:cNvSpPr>
          <p:nvPr/>
        </p:nvSpPr>
        <p:spPr bwMode="auto">
          <a:xfrm>
            <a:off x="817563" y="3635375"/>
            <a:ext cx="83264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ja-JP" altLang="en-US" sz="800"/>
              <a:t>　</a:t>
            </a:r>
            <a:r>
              <a:rPr lang="zh-TW" altLang="en-US" sz="800"/>
              <a:t>東京電力</a:t>
            </a:r>
            <a:r>
              <a:rPr lang="ja-JP" altLang="en-US" sz="800"/>
              <a:t>株式会社</a:t>
            </a:r>
            <a:r>
              <a:rPr lang="en-US" altLang="ja-JP" sz="800"/>
              <a:t>®</a:t>
            </a:r>
            <a:r>
              <a:rPr lang="en-US" altLang="zh-TW" sz="800"/>
              <a:t> </a:t>
            </a:r>
            <a:r>
              <a:rPr lang="ja-JP" altLang="en-US" sz="800"/>
              <a:t>　　</a:t>
            </a:r>
            <a:r>
              <a:rPr lang="zh-TW" altLang="en-US" sz="800"/>
              <a:t>関西電力</a:t>
            </a:r>
            <a:r>
              <a:rPr lang="ja-JP" altLang="en-US" sz="800"/>
              <a:t>株式会社</a:t>
            </a:r>
            <a:r>
              <a:rPr lang="en-US" altLang="ja-JP" sz="800"/>
              <a:t>®</a:t>
            </a:r>
            <a:r>
              <a:rPr lang="en-US" altLang="zh-TW" sz="800"/>
              <a:t> </a:t>
            </a:r>
            <a:r>
              <a:rPr lang="ja-JP" altLang="en-US" sz="800"/>
              <a:t>　　　</a:t>
            </a:r>
            <a:r>
              <a:rPr lang="zh-TW" altLang="en-US" sz="800"/>
              <a:t>中国電力</a:t>
            </a:r>
            <a:r>
              <a:rPr lang="ja-JP" altLang="en-US" sz="800"/>
              <a:t>株式会社</a:t>
            </a:r>
            <a:r>
              <a:rPr lang="en-US" altLang="ja-JP" sz="800"/>
              <a:t>®</a:t>
            </a:r>
            <a:r>
              <a:rPr lang="ja-JP" altLang="en-US" sz="800"/>
              <a:t>　　　</a:t>
            </a:r>
            <a:r>
              <a:rPr lang="en-US" altLang="zh-TW" sz="800"/>
              <a:t> </a:t>
            </a:r>
            <a:r>
              <a:rPr lang="zh-TW" altLang="en-US" sz="800"/>
              <a:t>四国電力</a:t>
            </a:r>
            <a:r>
              <a:rPr lang="ja-JP" altLang="en-US" sz="800"/>
              <a:t>株式会社</a:t>
            </a:r>
            <a:r>
              <a:rPr lang="en-US" altLang="ja-JP" sz="800"/>
              <a:t>®</a:t>
            </a:r>
            <a:r>
              <a:rPr lang="ja-JP" altLang="en-US" sz="800"/>
              <a:t>　</a:t>
            </a:r>
            <a:r>
              <a:rPr lang="en-US" altLang="zh-TW" sz="800"/>
              <a:t> </a:t>
            </a:r>
            <a:r>
              <a:rPr lang="ja-JP" altLang="en-US" sz="800"/>
              <a:t>九州</a:t>
            </a:r>
            <a:r>
              <a:rPr lang="zh-TW" altLang="en-US" sz="800"/>
              <a:t>電力</a:t>
            </a:r>
            <a:r>
              <a:rPr lang="ja-JP" altLang="en-US" sz="800"/>
              <a:t>株式会社</a:t>
            </a:r>
            <a:r>
              <a:rPr lang="en-US" altLang="ja-JP" sz="800"/>
              <a:t>®</a:t>
            </a:r>
            <a:r>
              <a:rPr lang="ja-JP" altLang="en-US" sz="800"/>
              <a:t>　　　関電プラント株式会社</a:t>
            </a:r>
            <a:r>
              <a:rPr lang="en-US" altLang="ja-JP" sz="800"/>
              <a:t>®</a:t>
            </a:r>
            <a:r>
              <a:rPr lang="ja-JP" altLang="en-US" sz="800"/>
              <a:t>　　　　　　　　住友共同電力株式会社</a:t>
            </a:r>
            <a:r>
              <a:rPr lang="en-US" altLang="ja-JP" sz="800"/>
              <a:t>®</a:t>
            </a:r>
            <a:r>
              <a:rPr lang="ja-JP" altLang="en-US" sz="800"/>
              <a:t>　　　　　</a:t>
            </a:r>
          </a:p>
        </p:txBody>
      </p:sp>
      <p:pic>
        <p:nvPicPr>
          <p:cNvPr id="19514" name="Picture 6"/>
          <p:cNvPicPr>
            <a:picLocks noChangeAspect="1" noChangeArrowheads="1"/>
          </p:cNvPicPr>
          <p:nvPr/>
        </p:nvPicPr>
        <p:blipFill>
          <a:blip r:embed="rId51">
            <a:extLst>
              <a:ext uri="{28A0092B-C50C-407E-A947-70E740481C1C}">
                <a14:useLocalDpi xmlns:a14="http://schemas.microsoft.com/office/drawing/2010/main" val="0"/>
              </a:ext>
            </a:extLst>
          </a:blip>
          <a:srcRect t="10843" b="22374"/>
          <a:stretch>
            <a:fillRect/>
          </a:stretch>
        </p:blipFill>
        <p:spPr bwMode="auto">
          <a:xfrm>
            <a:off x="1835150" y="5276850"/>
            <a:ext cx="782638"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15" name="Picture 7"/>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495675" y="5432425"/>
            <a:ext cx="749300" cy="128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16" name="Picture 8"/>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5981700" y="5365750"/>
            <a:ext cx="963613" cy="212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17" name="Picture 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7102475" y="5348288"/>
            <a:ext cx="681038" cy="220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18" name="Picture 11"/>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945438" y="5354638"/>
            <a:ext cx="996950" cy="192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19" name="Picture 13"/>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5326063" y="6118225"/>
            <a:ext cx="1238250" cy="265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20" name="Picture 14"/>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062163" y="6073775"/>
            <a:ext cx="576262" cy="27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21" name="Picture 15"/>
          <p:cNvPicPr>
            <a:picLocks noChangeAspect="1" noChangeArrowheads="1"/>
          </p:cNvPicPr>
          <p:nvPr/>
        </p:nvPicPr>
        <p:blipFill>
          <a:blip r:embed="rId58">
            <a:extLst>
              <a:ext uri="{28A0092B-C50C-407E-A947-70E740481C1C}">
                <a14:useLocalDpi xmlns:a14="http://schemas.microsoft.com/office/drawing/2010/main" val="0"/>
              </a:ext>
            </a:extLst>
          </a:blip>
          <a:srcRect b="18864"/>
          <a:stretch>
            <a:fillRect/>
          </a:stretch>
        </p:blipFill>
        <p:spPr bwMode="auto">
          <a:xfrm>
            <a:off x="6810375" y="5989638"/>
            <a:ext cx="703263" cy="35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22" name="Picture 16"/>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7807325" y="6086475"/>
            <a:ext cx="644525" cy="33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23" name="Picture 18"/>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6372733" y="2649030"/>
            <a:ext cx="1598613" cy="153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24" name="Picture 19"/>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610475" y="1997075"/>
            <a:ext cx="1362075" cy="185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25" name="Picture 22"/>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860425" y="3941763"/>
            <a:ext cx="561975"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26" name="Picture 23"/>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778500" y="3930650"/>
            <a:ext cx="962025" cy="273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27" name="Picture 24"/>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6015038" y="3382963"/>
            <a:ext cx="1619250"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28" name="Picture 25"/>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7620000" y="3363913"/>
            <a:ext cx="1524000" cy="24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4"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23</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19975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タイトル 1"/>
          <p:cNvSpPr>
            <a:spLocks noGrp="1"/>
          </p:cNvSpPr>
          <p:nvPr>
            <p:ph type="title"/>
          </p:nvPr>
        </p:nvSpPr>
        <p:spPr bwMode="auto">
          <a:xfrm>
            <a:off x="409575" y="152400"/>
            <a:ext cx="5591175" cy="476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latin typeface="Calibri" charset="0"/>
                <a:ea typeface="ＭＳ Ｐゴシック" charset="0"/>
                <a:cs typeface="ＭＳ Ｐゴシック" charset="0"/>
              </a:rPr>
              <a:t>情報系学科の就職先</a:t>
            </a:r>
          </a:p>
        </p:txBody>
      </p:sp>
      <p:sp>
        <p:nvSpPr>
          <p:cNvPr id="4" name="正方形/長方形 3"/>
          <p:cNvSpPr>
            <a:spLocks noChangeArrowheads="1"/>
          </p:cNvSpPr>
          <p:nvPr/>
        </p:nvSpPr>
        <p:spPr bwMode="auto">
          <a:xfrm>
            <a:off x="327025" y="960438"/>
            <a:ext cx="8520113" cy="792162"/>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r>
              <a:rPr lang="ja-JP" altLang="en-US" sz="2800" dirty="0">
                <a:solidFill>
                  <a:srgbClr val="FFFFFF"/>
                </a:solidFill>
                <a:latin typeface="Calibri" charset="0"/>
              </a:rPr>
              <a:t>岡山県内，中国地方，関西，東京を中心に全国で</a:t>
            </a:r>
            <a:endParaRPr lang="en-US" altLang="ja-JP" sz="2800" dirty="0">
              <a:solidFill>
                <a:srgbClr val="FFFFFF"/>
              </a:solidFill>
              <a:latin typeface="Calibri" charset="0"/>
            </a:endParaRPr>
          </a:p>
          <a:p>
            <a:pPr algn="ctr"/>
            <a:r>
              <a:rPr lang="ja-JP" altLang="en-US" sz="2800" dirty="0">
                <a:solidFill>
                  <a:srgbClr val="FFFFFF"/>
                </a:solidFill>
                <a:latin typeface="Calibri" charset="0"/>
              </a:rPr>
              <a:t>卒業生は活躍中！</a:t>
            </a:r>
          </a:p>
        </p:txBody>
      </p:sp>
      <p:pic>
        <p:nvPicPr>
          <p:cNvPr id="14342" name="Picture 1193" descr="HITACHI"/>
          <p:cNvPicPr>
            <a:picLocks noChangeAspect="1" noChangeArrowheads="1"/>
          </p:cNvPicPr>
          <p:nvPr/>
        </p:nvPicPr>
        <p:blipFill>
          <a:blip r:embed="rId3">
            <a:extLst>
              <a:ext uri="{28A0092B-C50C-407E-A947-70E740481C1C}">
                <a14:useLocalDpi xmlns:a14="http://schemas.microsoft.com/office/drawing/2010/main" val="0"/>
              </a:ext>
            </a:extLst>
          </a:blip>
          <a:srcRect l="12340" t="35059" r="13522" b="33278"/>
          <a:stretch>
            <a:fillRect/>
          </a:stretch>
        </p:blipFill>
        <p:spPr bwMode="auto">
          <a:xfrm>
            <a:off x="7693029" y="2369106"/>
            <a:ext cx="777875"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3" name="Picture 1192" descr="NEC"/>
          <p:cNvPicPr>
            <a:picLocks noChangeAspect="1" noChangeArrowheads="1"/>
          </p:cNvPicPr>
          <p:nvPr/>
        </p:nvPicPr>
        <p:blipFill>
          <a:blip r:embed="rId4">
            <a:extLst>
              <a:ext uri="{28A0092B-C50C-407E-A947-70E740481C1C}">
                <a14:useLocalDpi xmlns:a14="http://schemas.microsoft.com/office/drawing/2010/main" val="0"/>
              </a:ext>
            </a:extLst>
          </a:blip>
          <a:srcRect l="62683"/>
          <a:stretch>
            <a:fillRect/>
          </a:stretch>
        </p:blipFill>
        <p:spPr bwMode="auto">
          <a:xfrm>
            <a:off x="7608360" y="2759318"/>
            <a:ext cx="671512"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5" name="図 6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29555" y="3756047"/>
            <a:ext cx="53181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6" name="図 73" descr="スクリーンショット（2010-06-16 12.04.4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72417" y="4225947"/>
            <a:ext cx="6175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7" name="Picture 1197" descr="MITSUBISHI"/>
          <p:cNvPicPr>
            <a:picLocks noChangeAspect="1" noChangeArrowheads="1"/>
          </p:cNvPicPr>
          <p:nvPr/>
        </p:nvPicPr>
        <p:blipFill>
          <a:blip r:embed="rId7">
            <a:extLst>
              <a:ext uri="{28A0092B-C50C-407E-A947-70E740481C1C}">
                <a14:useLocalDpi xmlns:a14="http://schemas.microsoft.com/office/drawing/2010/main" val="0"/>
              </a:ext>
            </a:extLst>
          </a:blip>
          <a:srcRect l="5902" t="-10606" r="4590" b="-3030"/>
          <a:stretch>
            <a:fillRect/>
          </a:stretch>
        </p:blipFill>
        <p:spPr bwMode="auto">
          <a:xfrm>
            <a:off x="7937492" y="3921147"/>
            <a:ext cx="7429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8" name="図 51" descr="nttdata.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61305" y="4675210"/>
            <a:ext cx="644525"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9" name="Picture 1234" descr="canon-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9717" y="5175272"/>
            <a:ext cx="741363"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0" name="図 6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61805" y="6149987"/>
            <a:ext cx="649287"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1" name="図 59" descr="スクリーンショット（2010-06-04 10.22.48）.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91672" y="5500701"/>
            <a:ext cx="42227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2" name="図 69" descr="スクリーンショット（2010-06-04 10.40.32）.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8133" y="3877217"/>
            <a:ext cx="938213"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3" name="図 17" descr="スクリーンショット（2012-06-20 19.29.07）.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596180" y="1800744"/>
            <a:ext cx="9937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4" name="図 65" descr="スクリーンショット（2010-06-16 12.29.20）.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2579701"/>
            <a:ext cx="493713"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5" name="図 71" descr="スクリーンショット（2010-06-16 12.20.33）.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750705" y="5612355"/>
            <a:ext cx="692150"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6" name="図 71" descr="スクリーンショット（2010-06-04 10.47.02）.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120093" y="2235744"/>
            <a:ext cx="862013" cy="24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8" name="Picture 51"/>
          <p:cNvPicPr>
            <a:picLocks noChangeAspect="1" noChangeArrowheads="1"/>
          </p:cNvPicPr>
          <p:nvPr/>
        </p:nvPicPr>
        <p:blipFill>
          <a:blip r:embed="rId17">
            <a:extLst>
              <a:ext uri="{28A0092B-C50C-407E-A947-70E740481C1C}">
                <a14:useLocalDpi xmlns:a14="http://schemas.microsoft.com/office/drawing/2010/main" val="0"/>
              </a:ext>
            </a:extLst>
          </a:blip>
          <a:srcRect r="26923"/>
          <a:stretch>
            <a:fillRect/>
          </a:stretch>
        </p:blipFill>
        <p:spPr bwMode="auto">
          <a:xfrm>
            <a:off x="5147205" y="6288100"/>
            <a:ext cx="706437" cy="13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4338" name="Object 47"/>
          <p:cNvGraphicFramePr>
            <a:graphicFrameLocks noChangeAspect="1"/>
          </p:cNvGraphicFramePr>
          <p:nvPr>
            <p:extLst/>
          </p:nvPr>
        </p:nvGraphicFramePr>
        <p:xfrm>
          <a:off x="728135" y="4787912"/>
          <a:ext cx="920750" cy="361950"/>
        </p:xfrm>
        <a:graphic>
          <a:graphicData uri="http://schemas.openxmlformats.org/presentationml/2006/ole">
            <mc:AlternateContent xmlns:mc="http://schemas.openxmlformats.org/markup-compatibility/2006">
              <mc:Choice xmlns:v="urn:schemas-microsoft-com:vml" Requires="v">
                <p:oleObj spid="_x0000_s69781" name="ビットマップ イメージ" r:id="rId18" imgW="1695687" imgH="666667" progId="PBrush">
                  <p:embed/>
                </p:oleObj>
              </mc:Choice>
              <mc:Fallback>
                <p:oleObj name="ビットマップ イメージ" r:id="rId18" imgW="1695687" imgH="666667" progId="PBrus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8135" y="4787912"/>
                        <a:ext cx="920750" cy="361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4359" name="図 6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66788" y="5036621"/>
            <a:ext cx="649287"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60" name="図 80"/>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68867" y="4193130"/>
            <a:ext cx="1066800"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61" name="図 72" descr="スクリーンショット（2010-06-16 12.07.26）.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21266" y="3451238"/>
            <a:ext cx="904875"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62" name="Picture 1192" descr="NEC"/>
          <p:cNvPicPr>
            <a:picLocks noChangeAspect="1" noChangeArrowheads="1"/>
          </p:cNvPicPr>
          <p:nvPr/>
        </p:nvPicPr>
        <p:blipFill>
          <a:blip r:embed="rId4">
            <a:extLst>
              <a:ext uri="{28A0092B-C50C-407E-A947-70E740481C1C}">
                <a14:useLocalDpi xmlns:a14="http://schemas.microsoft.com/office/drawing/2010/main" val="0"/>
              </a:ext>
            </a:extLst>
          </a:blip>
          <a:srcRect l="62683"/>
          <a:stretch>
            <a:fillRect/>
          </a:stretch>
        </p:blipFill>
        <p:spPr bwMode="auto">
          <a:xfrm>
            <a:off x="2854325" y="2313000"/>
            <a:ext cx="695325" cy="18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63" name="図 28" descr="スクリーンショット（2012-06-20 21.03.06）.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814638" y="1980143"/>
            <a:ext cx="1044575"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64" name="Picture 1225" descr="NTT-west"/>
          <p:cNvPicPr>
            <a:picLocks noChangeAspect="1" noChangeArrowheads="1"/>
          </p:cNvPicPr>
          <p:nvPr/>
        </p:nvPicPr>
        <p:blipFill>
          <a:blip r:embed="rId23">
            <a:extLst>
              <a:ext uri="{28A0092B-C50C-407E-A947-70E740481C1C}">
                <a14:useLocalDpi xmlns:a14="http://schemas.microsoft.com/office/drawing/2010/main" val="0"/>
              </a:ext>
            </a:extLst>
          </a:blip>
          <a:srcRect l="6659" t="10078" r="16711" b="13606"/>
          <a:stretch>
            <a:fillRect/>
          </a:stretch>
        </p:blipFill>
        <p:spPr bwMode="auto">
          <a:xfrm>
            <a:off x="896409" y="1980143"/>
            <a:ext cx="904875"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65" name="Picture 1189" descr="Sharp"/>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47334" y="2338401"/>
            <a:ext cx="719138" cy="11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4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81188" y="1980143"/>
            <a:ext cx="725487"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24</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grpSp>
        <p:nvGrpSpPr>
          <p:cNvPr id="8" name="Group 102"/>
          <p:cNvGrpSpPr>
            <a:grpSpLocks noChangeAspect="1"/>
          </p:cNvGrpSpPr>
          <p:nvPr/>
        </p:nvGrpSpPr>
        <p:grpSpPr bwMode="auto">
          <a:xfrm>
            <a:off x="1616075" y="2533656"/>
            <a:ext cx="5924550" cy="4041775"/>
            <a:chOff x="1061" y="1446"/>
            <a:chExt cx="3732" cy="2546"/>
          </a:xfrm>
        </p:grpSpPr>
        <p:sp>
          <p:nvSpPr>
            <p:cNvPr id="9" name="AutoShape 101"/>
            <p:cNvSpPr>
              <a:spLocks noChangeAspect="1" noChangeArrowheads="1" noTextEdit="1"/>
            </p:cNvSpPr>
            <p:nvPr/>
          </p:nvSpPr>
          <p:spPr bwMode="auto">
            <a:xfrm>
              <a:off x="1061" y="1446"/>
              <a:ext cx="3732" cy="2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69735" name="Picture 103"/>
            <p:cNvPicPr>
              <a:picLocks noChangeAspect="1" noChangeArrowheads="1"/>
            </p:cNvPicPr>
            <p:nvPr/>
          </p:nvPicPr>
          <p:blipFill>
            <a:blip r:embed="rId26">
              <a:lum bright="-1000"/>
              <a:extLst>
                <a:ext uri="{28A0092B-C50C-407E-A947-70E740481C1C}">
                  <a14:useLocalDpi xmlns:a14="http://schemas.microsoft.com/office/drawing/2010/main" val="0"/>
                </a:ext>
              </a:extLst>
            </a:blip>
            <a:srcRect/>
            <a:stretch>
              <a:fillRect/>
            </a:stretch>
          </p:blipFill>
          <p:spPr bwMode="auto">
            <a:xfrm>
              <a:off x="1061" y="1446"/>
              <a:ext cx="3736" cy="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3772823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タイトル 1"/>
          <p:cNvSpPr>
            <a:spLocks noGrp="1"/>
          </p:cNvSpPr>
          <p:nvPr>
            <p:ph type="title"/>
          </p:nvPr>
        </p:nvSpPr>
        <p:spPr bwMode="auto">
          <a:xfrm>
            <a:off x="409575" y="152400"/>
            <a:ext cx="5591175" cy="476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latin typeface="Calibri" charset="0"/>
                <a:ea typeface="ＭＳ Ｐゴシック" charset="0"/>
                <a:cs typeface="ＭＳ Ｐゴシック" charset="0"/>
              </a:rPr>
              <a:t>情報系学科の</a:t>
            </a:r>
            <a:r>
              <a:rPr lang="ja-JP" altLang="en-US" dirty="0" smtClean="0">
                <a:latin typeface="Calibri" charset="0"/>
                <a:ea typeface="ＭＳ Ｐゴシック" charset="0"/>
                <a:cs typeface="ＭＳ Ｐゴシック" charset="0"/>
              </a:rPr>
              <a:t>就職先の例</a:t>
            </a:r>
            <a:endParaRPr lang="ja-JP" altLang="en-US" dirty="0">
              <a:latin typeface="Calibri" charset="0"/>
              <a:ea typeface="ＭＳ Ｐゴシック" charset="0"/>
              <a:cs typeface="ＭＳ Ｐゴシック" charset="0"/>
            </a:endParaRPr>
          </a:p>
        </p:txBody>
      </p:sp>
      <p:grpSp>
        <p:nvGrpSpPr>
          <p:cNvPr id="3" name="Group 159"/>
          <p:cNvGrpSpPr>
            <a:grpSpLocks/>
          </p:cNvGrpSpPr>
          <p:nvPr/>
        </p:nvGrpSpPr>
        <p:grpSpPr bwMode="auto">
          <a:xfrm>
            <a:off x="227013" y="846138"/>
            <a:ext cx="8720137" cy="2136775"/>
            <a:chOff x="139" y="533"/>
            <a:chExt cx="5493" cy="1346"/>
          </a:xfrm>
        </p:grpSpPr>
        <p:grpSp>
          <p:nvGrpSpPr>
            <p:cNvPr id="15445" name="Group 154"/>
            <p:cNvGrpSpPr>
              <a:grpSpLocks/>
            </p:cNvGrpSpPr>
            <p:nvPr/>
          </p:nvGrpSpPr>
          <p:grpSpPr bwMode="auto">
            <a:xfrm>
              <a:off x="139" y="695"/>
              <a:ext cx="5493" cy="1184"/>
              <a:chOff x="139" y="695"/>
              <a:chExt cx="5493" cy="1184"/>
            </a:xfrm>
          </p:grpSpPr>
          <p:pic>
            <p:nvPicPr>
              <p:cNvPr id="15447" name="Picture 1192" descr="NEC"/>
              <p:cNvPicPr>
                <a:picLocks noChangeAspect="1" noChangeArrowheads="1"/>
              </p:cNvPicPr>
              <p:nvPr/>
            </p:nvPicPr>
            <p:blipFill>
              <a:blip r:embed="rId3">
                <a:extLst>
                  <a:ext uri="{28A0092B-C50C-407E-A947-70E740481C1C}">
                    <a14:useLocalDpi xmlns:a14="http://schemas.microsoft.com/office/drawing/2010/main" val="0"/>
                  </a:ext>
                </a:extLst>
              </a:blip>
              <a:srcRect l="62683"/>
              <a:stretch>
                <a:fillRect/>
              </a:stretch>
            </p:blipFill>
            <p:spPr bwMode="auto">
              <a:xfrm>
                <a:off x="414" y="799"/>
                <a:ext cx="438" cy="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48" name="Picture 1225" descr="NTT-west"/>
              <p:cNvPicPr>
                <a:picLocks noChangeAspect="1" noChangeArrowheads="1"/>
              </p:cNvPicPr>
              <p:nvPr/>
            </p:nvPicPr>
            <p:blipFill>
              <a:blip r:embed="rId4">
                <a:extLst>
                  <a:ext uri="{28A0092B-C50C-407E-A947-70E740481C1C}">
                    <a14:useLocalDpi xmlns:a14="http://schemas.microsoft.com/office/drawing/2010/main" val="0"/>
                  </a:ext>
                </a:extLst>
              </a:blip>
              <a:srcRect l="6659" t="10078" r="16711" b="13606"/>
              <a:stretch>
                <a:fillRect/>
              </a:stretch>
            </p:blipFill>
            <p:spPr bwMode="auto">
              <a:xfrm>
                <a:off x="3302" y="761"/>
                <a:ext cx="570"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49" name="Picture 5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11" y="1162"/>
                <a:ext cx="488" cy="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50" name="Picture 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 y="723"/>
                <a:ext cx="454"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51" name="図 51" descr="nttdat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2" y="695"/>
                <a:ext cx="406"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52" name="図 5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55" y="782"/>
                <a:ext cx="597" cy="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正方形/長方形 13"/>
              <p:cNvSpPr>
                <a:spLocks noChangeArrowheads="1"/>
              </p:cNvSpPr>
              <p:nvPr/>
            </p:nvSpPr>
            <p:spPr bwMode="auto">
              <a:xfrm>
                <a:off x="1671" y="1123"/>
                <a:ext cx="350" cy="195"/>
              </a:xfrm>
              <a:prstGeom prst="rect">
                <a:avLst/>
              </a:prstGeom>
              <a:solidFill>
                <a:schemeClr val="tx1"/>
              </a:solidFill>
              <a:ln w="9525">
                <a:solidFill>
                  <a:srgbClr val="7D60A0"/>
                </a:solidFill>
                <a:miter lim="800000"/>
                <a:headEnd/>
                <a:tailEnd/>
              </a:ln>
              <a:effectLst>
                <a:outerShdw dist="23000" dir="5400000" rotWithShape="0">
                  <a:srgbClr val="808080">
                    <a:alpha val="34999"/>
                  </a:srgbClr>
                </a:outerShdw>
              </a:effectLst>
            </p:spPr>
            <p:txBody>
              <a:bodyPr anchor="ctr"/>
              <a:lstStyle/>
              <a:p>
                <a:pPr algn="ctr">
                  <a:defRPr/>
                </a:pPr>
                <a:endParaRPr lang="ja-JP" altLang="en-US" sz="600">
                  <a:solidFill>
                    <a:srgbClr val="FFFFFF"/>
                  </a:solidFill>
                  <a:latin typeface="Calibri" charset="0"/>
                  <a:ea typeface="ＭＳ Ｐゴシック" charset="-128"/>
                  <a:cs typeface="ＭＳ Ｐゴシック" charset="-128"/>
                </a:endParaRPr>
              </a:p>
            </p:txBody>
          </p:sp>
          <p:pic>
            <p:nvPicPr>
              <p:cNvPr id="15454" name="図 5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31" y="1122"/>
                <a:ext cx="401"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55" name="図 5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4" y="1130"/>
                <a:ext cx="469"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56" name="図 59" descr="スクリーンショット（2010-06-04 10.22.48）.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39" y="1133"/>
                <a:ext cx="266"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57" name="図 69" descr="スクリーンショット（2010-06-04 10.40.32）.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11" y="1193"/>
                <a:ext cx="591" cy="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58" name="図 79" descr="スクリーンショット（2010-06-04 11.05.55）.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52" y="1155"/>
                <a:ext cx="37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59" name="Picture 1196" descr="panasonic"/>
              <p:cNvPicPr>
                <a:picLocks noChangeAspect="1" noChangeArrowheads="1"/>
              </p:cNvPicPr>
              <p:nvPr/>
            </p:nvPicPr>
            <p:blipFill>
              <a:blip r:embed="rId14">
                <a:extLst>
                  <a:ext uri="{28A0092B-C50C-407E-A947-70E740481C1C}">
                    <a14:useLocalDpi xmlns:a14="http://schemas.microsoft.com/office/drawing/2010/main" val="0"/>
                  </a:ext>
                </a:extLst>
              </a:blip>
              <a:srcRect l="8893" r="20009"/>
              <a:stretch>
                <a:fillRect/>
              </a:stretch>
            </p:blipFill>
            <p:spPr bwMode="auto">
              <a:xfrm>
                <a:off x="4156" y="758"/>
                <a:ext cx="483" cy="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0" name="図 70" descr="スクリーンショット（2010-06-16 12.21.2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87" y="1171"/>
                <a:ext cx="38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1" name="図 71" descr="スクリーンショット（2010-06-16 12.20.33）.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48" y="1570"/>
                <a:ext cx="339"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2" name="図 72" descr="スクリーンショット（2010-06-16 12.07.26）.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896" y="1184"/>
                <a:ext cx="50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3" name="図 73" descr="スクリーンショット（2010-06-16 12.04.45）.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26" y="1476"/>
                <a:ext cx="389"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4" name="図 74" descr="スクリーンショット（2010-06-16 12.03.33）.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92" y="1538"/>
                <a:ext cx="419"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5" name="テキスト ボックス 84"/>
              <p:cNvSpPr txBox="1">
                <a:spLocks noChangeArrowheads="1"/>
              </p:cNvSpPr>
              <p:nvPr/>
            </p:nvSpPr>
            <p:spPr bwMode="auto">
              <a:xfrm>
                <a:off x="4584" y="1387"/>
                <a:ext cx="1031"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三菱電機コントロールソフトウエア株式会社</a:t>
                </a:r>
                <a:r>
                  <a:rPr lang="en-US" altLang="ja-JP" sz="600"/>
                  <a:t>®</a:t>
                </a:r>
                <a:endParaRPr lang="ja-JP" altLang="en-US" sz="600"/>
              </a:p>
            </p:txBody>
          </p:sp>
          <p:sp>
            <p:nvSpPr>
              <p:cNvPr id="15466" name="テキスト ボックス 95"/>
              <p:cNvSpPr txBox="1">
                <a:spLocks noChangeArrowheads="1"/>
              </p:cNvSpPr>
              <p:nvPr/>
            </p:nvSpPr>
            <p:spPr bwMode="auto">
              <a:xfrm>
                <a:off x="2699" y="1757"/>
                <a:ext cx="772"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三井造船システム技研株式会社</a:t>
                </a:r>
              </a:p>
            </p:txBody>
          </p:sp>
          <p:sp>
            <p:nvSpPr>
              <p:cNvPr id="15467" name="テキスト ボックス 101"/>
              <p:cNvSpPr txBox="1">
                <a:spLocks noChangeArrowheads="1"/>
              </p:cNvSpPr>
              <p:nvPr/>
            </p:nvSpPr>
            <p:spPr bwMode="auto">
              <a:xfrm>
                <a:off x="1642" y="1715"/>
                <a:ext cx="96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株式会社いよぎんコンピュータサービス</a:t>
                </a:r>
                <a:r>
                  <a:rPr lang="en-US" altLang="ja-JP" sz="600"/>
                  <a:t>®</a:t>
                </a:r>
                <a:endParaRPr lang="ja-JP" altLang="en-US" sz="600"/>
              </a:p>
            </p:txBody>
          </p:sp>
          <p:pic>
            <p:nvPicPr>
              <p:cNvPr id="15468" name="図 10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783" y="1533"/>
                <a:ext cx="53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9" name="テキスト ボックス 104"/>
              <p:cNvSpPr txBox="1">
                <a:spLocks noChangeArrowheads="1"/>
              </p:cNvSpPr>
              <p:nvPr/>
            </p:nvSpPr>
            <p:spPr bwMode="auto">
              <a:xfrm>
                <a:off x="4790" y="1723"/>
                <a:ext cx="616"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株式会社オージス総研</a:t>
                </a:r>
                <a:r>
                  <a:rPr lang="en-US" altLang="ja-JP" sz="600"/>
                  <a:t>®</a:t>
                </a:r>
                <a:endParaRPr lang="ja-JP" altLang="en-US" sz="600"/>
              </a:p>
            </p:txBody>
          </p:sp>
          <p:sp>
            <p:nvSpPr>
              <p:cNvPr id="15470" name="テキスト ボックス 105"/>
              <p:cNvSpPr txBox="1">
                <a:spLocks noChangeArrowheads="1"/>
              </p:cNvSpPr>
              <p:nvPr/>
            </p:nvSpPr>
            <p:spPr bwMode="auto">
              <a:xfrm>
                <a:off x="4076" y="1763"/>
                <a:ext cx="667"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株式会社日立システムズ</a:t>
                </a:r>
                <a:r>
                  <a:rPr lang="en-US" altLang="ja-JP" sz="600"/>
                  <a:t>®</a:t>
                </a:r>
                <a:endParaRPr lang="ja-JP" altLang="en-US" sz="600"/>
              </a:p>
            </p:txBody>
          </p:sp>
          <p:sp>
            <p:nvSpPr>
              <p:cNvPr id="15471" name="テキスト ボックス 126"/>
              <p:cNvSpPr txBox="1">
                <a:spLocks noChangeArrowheads="1"/>
              </p:cNvSpPr>
              <p:nvPr/>
            </p:nvSpPr>
            <p:spPr bwMode="auto">
              <a:xfrm>
                <a:off x="4794" y="982"/>
                <a:ext cx="838"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株式会社エヌ・ティ・ティ ネオメイト</a:t>
                </a:r>
                <a:r>
                  <a:rPr lang="en-US" altLang="ja-JP" sz="600"/>
                  <a:t>®</a:t>
                </a:r>
                <a:endParaRPr lang="ja-JP" altLang="en-US" sz="600"/>
              </a:p>
            </p:txBody>
          </p:sp>
          <p:sp>
            <p:nvSpPr>
              <p:cNvPr id="15472" name="テキスト ボックス 132"/>
              <p:cNvSpPr txBox="1">
                <a:spLocks noChangeArrowheads="1"/>
              </p:cNvSpPr>
              <p:nvPr/>
            </p:nvSpPr>
            <p:spPr bwMode="auto">
              <a:xfrm>
                <a:off x="441" y="1689"/>
                <a:ext cx="417"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TIS</a:t>
                </a:r>
                <a:r>
                  <a:rPr lang="ja-JP" altLang="en-US" sz="600"/>
                  <a:t>株式会社</a:t>
                </a:r>
                <a:r>
                  <a:rPr lang="en-US" altLang="ja-JP" sz="600"/>
                  <a:t>®</a:t>
                </a:r>
                <a:endParaRPr lang="ja-JP" altLang="en-US" sz="600"/>
              </a:p>
            </p:txBody>
          </p:sp>
          <p:sp>
            <p:nvSpPr>
              <p:cNvPr id="15473" name="テキスト ボックス 133"/>
              <p:cNvSpPr txBox="1">
                <a:spLocks noChangeArrowheads="1"/>
              </p:cNvSpPr>
              <p:nvPr/>
            </p:nvSpPr>
            <p:spPr bwMode="auto">
              <a:xfrm>
                <a:off x="794" y="1695"/>
                <a:ext cx="923"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伊藤忠テクノソリューションズ株式会社</a:t>
                </a:r>
                <a:r>
                  <a:rPr lang="en-US" altLang="ja-JP" sz="600"/>
                  <a:t>®</a:t>
                </a:r>
                <a:endParaRPr lang="ja-JP" altLang="en-US" sz="600"/>
              </a:p>
            </p:txBody>
          </p:sp>
          <p:sp>
            <p:nvSpPr>
              <p:cNvPr id="15474" name="テキスト ボックス 53"/>
              <p:cNvSpPr txBox="1">
                <a:spLocks noChangeArrowheads="1"/>
              </p:cNvSpPr>
              <p:nvPr/>
            </p:nvSpPr>
            <p:spPr bwMode="auto">
              <a:xfrm>
                <a:off x="139" y="978"/>
                <a:ext cx="867"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NEC</a:t>
                </a:r>
                <a:r>
                  <a:rPr lang="ja-JP" altLang="en-US" sz="600"/>
                  <a:t>システムテクノロジー株式会社</a:t>
                </a:r>
                <a:r>
                  <a:rPr lang="en-US" altLang="ja-JP" sz="600"/>
                  <a:t>®</a:t>
                </a:r>
                <a:endParaRPr lang="ja-JP" altLang="en-US" sz="600"/>
              </a:p>
            </p:txBody>
          </p:sp>
          <p:sp>
            <p:nvSpPr>
              <p:cNvPr id="15475" name="テキスト ボックス 142"/>
              <p:cNvSpPr txBox="1">
                <a:spLocks noChangeArrowheads="1"/>
              </p:cNvSpPr>
              <p:nvPr/>
            </p:nvSpPr>
            <p:spPr bwMode="auto">
              <a:xfrm>
                <a:off x="1479" y="979"/>
                <a:ext cx="669"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NTT</a:t>
                </a:r>
                <a:r>
                  <a:rPr lang="ja-JP" altLang="en-US" sz="600"/>
                  <a:t>ソフトウェア株式会社</a:t>
                </a:r>
                <a:r>
                  <a:rPr lang="en-US" altLang="ja-JP" sz="600"/>
                  <a:t>®</a:t>
                </a:r>
                <a:endParaRPr lang="ja-JP" altLang="en-US" sz="600"/>
              </a:p>
            </p:txBody>
          </p:sp>
          <p:sp>
            <p:nvSpPr>
              <p:cNvPr id="15476" name="テキスト ボックス 143"/>
              <p:cNvSpPr txBox="1">
                <a:spLocks noChangeArrowheads="1"/>
              </p:cNvSpPr>
              <p:nvPr/>
            </p:nvSpPr>
            <p:spPr bwMode="auto">
              <a:xfrm>
                <a:off x="932" y="983"/>
                <a:ext cx="644"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日本電信電話株式会社</a:t>
                </a:r>
                <a:r>
                  <a:rPr lang="en-US" altLang="ja-JP" sz="600"/>
                  <a:t>® </a:t>
                </a:r>
                <a:endParaRPr lang="ja-JP" altLang="en-US" sz="600"/>
              </a:p>
            </p:txBody>
          </p:sp>
          <p:sp>
            <p:nvSpPr>
              <p:cNvPr id="15477" name="テキスト ボックス 144"/>
              <p:cNvSpPr txBox="1">
                <a:spLocks noChangeArrowheads="1"/>
              </p:cNvSpPr>
              <p:nvPr/>
            </p:nvSpPr>
            <p:spPr bwMode="auto">
              <a:xfrm>
                <a:off x="2599" y="987"/>
                <a:ext cx="761"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株式会社エヌ・ティ・ティ・ドコモ</a:t>
                </a:r>
                <a:r>
                  <a:rPr lang="en-US" altLang="ja-JP" sz="600"/>
                  <a:t>®</a:t>
                </a:r>
                <a:endParaRPr lang="ja-JP" altLang="en-US" sz="600"/>
              </a:p>
            </p:txBody>
          </p:sp>
          <p:sp>
            <p:nvSpPr>
              <p:cNvPr id="15478" name="テキスト ボックス 145"/>
              <p:cNvSpPr txBox="1">
                <a:spLocks noChangeArrowheads="1"/>
              </p:cNvSpPr>
              <p:nvPr/>
            </p:nvSpPr>
            <p:spPr bwMode="auto">
              <a:xfrm>
                <a:off x="2122" y="984"/>
                <a:ext cx="56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a:t>
                </a:r>
                <a:r>
                  <a:rPr lang="en-US" altLang="ja-JP" sz="600"/>
                  <a:t>NTT</a:t>
                </a:r>
                <a:r>
                  <a:rPr lang="ja-JP" altLang="en-US" sz="600"/>
                  <a:t>データ</a:t>
                </a:r>
                <a:r>
                  <a:rPr lang="en-US" altLang="ja-JP" sz="600"/>
                  <a:t>®</a:t>
                </a:r>
                <a:endParaRPr lang="ja-JP" altLang="en-US" sz="600"/>
              </a:p>
            </p:txBody>
          </p:sp>
          <p:sp>
            <p:nvSpPr>
              <p:cNvPr id="15479" name="テキスト ボックス 146"/>
              <p:cNvSpPr txBox="1">
                <a:spLocks noChangeArrowheads="1"/>
              </p:cNvSpPr>
              <p:nvPr/>
            </p:nvSpPr>
            <p:spPr bwMode="auto">
              <a:xfrm>
                <a:off x="3280" y="987"/>
                <a:ext cx="679"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西日本電信電話株式会社</a:t>
                </a:r>
                <a:r>
                  <a:rPr lang="en-US" altLang="ja-JP" sz="600"/>
                  <a:t>®</a:t>
                </a:r>
                <a:endParaRPr lang="ja-JP" altLang="en-US" sz="600"/>
              </a:p>
            </p:txBody>
          </p:sp>
          <p:sp>
            <p:nvSpPr>
              <p:cNvPr id="15480" name="テキスト ボックス 147"/>
              <p:cNvSpPr txBox="1">
                <a:spLocks noChangeArrowheads="1"/>
              </p:cNvSpPr>
              <p:nvPr/>
            </p:nvSpPr>
            <p:spPr bwMode="auto">
              <a:xfrm>
                <a:off x="3975" y="940"/>
                <a:ext cx="95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パナソニック</a:t>
                </a:r>
                <a:r>
                  <a:rPr lang="en-US" altLang="ja-JP" sz="600"/>
                  <a:t>IT</a:t>
                </a:r>
                <a:r>
                  <a:rPr lang="ja-JP" altLang="en-US" sz="600"/>
                  <a:t>ソリューションズ株式会社</a:t>
                </a:r>
                <a:r>
                  <a:rPr lang="en-US" altLang="ja-JP" sz="600"/>
                  <a:t>®</a:t>
                </a:r>
                <a:endParaRPr lang="ja-JP" altLang="en-US" sz="600"/>
              </a:p>
            </p:txBody>
          </p:sp>
          <p:sp>
            <p:nvSpPr>
              <p:cNvPr id="15481" name="テキスト ボックス 148"/>
              <p:cNvSpPr txBox="1">
                <a:spLocks noChangeArrowheads="1"/>
              </p:cNvSpPr>
              <p:nvPr/>
            </p:nvSpPr>
            <p:spPr bwMode="auto">
              <a:xfrm>
                <a:off x="2747" y="1362"/>
                <a:ext cx="508"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株式会社ゼンリン</a:t>
                </a:r>
                <a:r>
                  <a:rPr lang="en-US" altLang="ja-JP" sz="600"/>
                  <a:t>®</a:t>
                </a:r>
                <a:endParaRPr lang="ja-JP" altLang="en-US" sz="600"/>
              </a:p>
            </p:txBody>
          </p:sp>
          <p:sp>
            <p:nvSpPr>
              <p:cNvPr id="15482" name="テキスト ボックス 149"/>
              <p:cNvSpPr txBox="1">
                <a:spLocks noChangeArrowheads="1"/>
              </p:cNvSpPr>
              <p:nvPr/>
            </p:nvSpPr>
            <p:spPr bwMode="auto">
              <a:xfrm>
                <a:off x="2107" y="1365"/>
                <a:ext cx="711"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株式会社野村総合研究所</a:t>
                </a:r>
                <a:r>
                  <a:rPr lang="en-US" altLang="ja-JP" sz="600"/>
                  <a:t>®</a:t>
                </a:r>
                <a:r>
                  <a:rPr lang="ja-JP" altLang="en-US" sz="600"/>
                  <a:t>　</a:t>
                </a:r>
              </a:p>
            </p:txBody>
          </p:sp>
          <p:sp>
            <p:nvSpPr>
              <p:cNvPr id="15483" name="テキスト ボックス 150"/>
              <p:cNvSpPr txBox="1">
                <a:spLocks noChangeArrowheads="1"/>
              </p:cNvSpPr>
              <p:nvPr/>
            </p:nvSpPr>
            <p:spPr bwMode="auto">
              <a:xfrm>
                <a:off x="404" y="1357"/>
                <a:ext cx="47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ヤフー</a:t>
                </a:r>
                <a:r>
                  <a:rPr lang="zh-TW" altLang="en-US" sz="600"/>
                  <a:t>株式会社</a:t>
                </a:r>
                <a:r>
                  <a:rPr lang="en-US" altLang="ja-JP" sz="600"/>
                  <a:t>®</a:t>
                </a:r>
                <a:endParaRPr lang="ja-JP" altLang="en-US" sz="600"/>
              </a:p>
            </p:txBody>
          </p:sp>
          <p:sp>
            <p:nvSpPr>
              <p:cNvPr id="15484" name="テキスト ボックス 38"/>
              <p:cNvSpPr txBox="1">
                <a:spLocks noChangeArrowheads="1"/>
              </p:cNvSpPr>
              <p:nvPr/>
            </p:nvSpPr>
            <p:spPr bwMode="auto">
              <a:xfrm>
                <a:off x="3291" y="1368"/>
                <a:ext cx="661"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株式会社両備システムズ</a:t>
                </a:r>
                <a:r>
                  <a:rPr lang="en-US" altLang="ja-JP" sz="600"/>
                  <a:t>®</a:t>
                </a:r>
                <a:endParaRPr lang="ja-JP" altLang="en-US" sz="600"/>
              </a:p>
            </p:txBody>
          </p:sp>
          <p:sp>
            <p:nvSpPr>
              <p:cNvPr id="15485" name="テキスト ボックス 152"/>
              <p:cNvSpPr txBox="1">
                <a:spLocks noChangeArrowheads="1"/>
              </p:cNvSpPr>
              <p:nvPr/>
            </p:nvSpPr>
            <p:spPr bwMode="auto">
              <a:xfrm>
                <a:off x="984" y="1358"/>
                <a:ext cx="452"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楽天株式会社</a:t>
                </a:r>
                <a:r>
                  <a:rPr lang="en-US" altLang="ja-JP" sz="600"/>
                  <a:t>® </a:t>
                </a:r>
                <a:endParaRPr lang="ja-JP" altLang="en-US" sz="600"/>
              </a:p>
            </p:txBody>
          </p:sp>
          <p:sp>
            <p:nvSpPr>
              <p:cNvPr id="15486" name="テキスト ボックス 153"/>
              <p:cNvSpPr txBox="1">
                <a:spLocks noChangeArrowheads="1"/>
              </p:cNvSpPr>
              <p:nvPr/>
            </p:nvSpPr>
            <p:spPr bwMode="auto">
              <a:xfrm>
                <a:off x="1435" y="1364"/>
                <a:ext cx="747"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日本アイ・ビー・エム株式会社</a:t>
                </a:r>
                <a:r>
                  <a:rPr lang="en-US" altLang="ja-JP" sz="600"/>
                  <a:t>®</a:t>
                </a:r>
                <a:endParaRPr lang="ja-JP" altLang="en-US" sz="600"/>
              </a:p>
            </p:txBody>
          </p:sp>
          <p:sp>
            <p:nvSpPr>
              <p:cNvPr id="15487" name="テキスト ボックス 155"/>
              <p:cNvSpPr txBox="1">
                <a:spLocks noChangeArrowheads="1"/>
              </p:cNvSpPr>
              <p:nvPr/>
            </p:nvSpPr>
            <p:spPr bwMode="auto">
              <a:xfrm>
                <a:off x="3909" y="1312"/>
                <a:ext cx="994"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株式会社富士通中国システムズ・ウェスト</a:t>
                </a:r>
                <a:r>
                  <a:rPr lang="en-US" altLang="ja-JP" sz="600"/>
                  <a:t>®</a:t>
                </a:r>
                <a:endParaRPr lang="ja-JP" altLang="en-US" sz="600"/>
              </a:p>
            </p:txBody>
          </p:sp>
          <p:sp>
            <p:nvSpPr>
              <p:cNvPr id="15488" name="テキスト ボックス 127"/>
              <p:cNvSpPr txBox="1">
                <a:spLocks noChangeArrowheads="1"/>
              </p:cNvSpPr>
              <p:nvPr/>
            </p:nvSpPr>
            <p:spPr bwMode="auto">
              <a:xfrm>
                <a:off x="3281" y="1704"/>
                <a:ext cx="778"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スミセイ情報システム株式会社</a:t>
                </a:r>
                <a:r>
                  <a:rPr lang="en-US" altLang="ja-JP" sz="600"/>
                  <a:t>®</a:t>
                </a:r>
                <a:endParaRPr lang="ja-JP" altLang="en-US" sz="600"/>
              </a:p>
            </p:txBody>
          </p:sp>
          <p:pic>
            <p:nvPicPr>
              <p:cNvPr id="15489" name="Picture 14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9" y="746"/>
                <a:ext cx="457" cy="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446" name="テキスト ボックス 44"/>
            <p:cNvSpPr txBox="1">
              <a:spLocks noChangeArrowheads="1"/>
            </p:cNvSpPr>
            <p:nvPr/>
          </p:nvSpPr>
          <p:spPr bwMode="auto">
            <a:xfrm>
              <a:off x="254" y="533"/>
              <a:ext cx="1987" cy="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情報・通信・ソフトウェア・サービス関連</a:t>
              </a:r>
            </a:p>
          </p:txBody>
        </p:sp>
      </p:grpSp>
      <p:grpSp>
        <p:nvGrpSpPr>
          <p:cNvPr id="6" name="Group 160"/>
          <p:cNvGrpSpPr>
            <a:grpSpLocks/>
          </p:cNvGrpSpPr>
          <p:nvPr/>
        </p:nvGrpSpPr>
        <p:grpSpPr bwMode="auto">
          <a:xfrm>
            <a:off x="147638" y="2982913"/>
            <a:ext cx="8399462" cy="1414462"/>
            <a:chOff x="93" y="1879"/>
            <a:chExt cx="5291" cy="891"/>
          </a:xfrm>
        </p:grpSpPr>
        <p:grpSp>
          <p:nvGrpSpPr>
            <p:cNvPr id="15417" name="Group 155"/>
            <p:cNvGrpSpPr>
              <a:grpSpLocks/>
            </p:cNvGrpSpPr>
            <p:nvPr/>
          </p:nvGrpSpPr>
          <p:grpSpPr bwMode="auto">
            <a:xfrm>
              <a:off x="512" y="1948"/>
              <a:ext cx="4872" cy="822"/>
              <a:chOff x="512" y="1948"/>
              <a:chExt cx="4872" cy="822"/>
            </a:xfrm>
          </p:grpSpPr>
          <p:pic>
            <p:nvPicPr>
              <p:cNvPr id="15419" name="Picture 1189" descr="Sharp"/>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97" y="2059"/>
                <a:ext cx="596"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20" name="Picture 1193" descr="HITACHI"/>
              <p:cNvPicPr>
                <a:picLocks noChangeAspect="1" noChangeArrowheads="1"/>
              </p:cNvPicPr>
              <p:nvPr/>
            </p:nvPicPr>
            <p:blipFill>
              <a:blip r:embed="rId23">
                <a:extLst>
                  <a:ext uri="{28A0092B-C50C-407E-A947-70E740481C1C}">
                    <a14:useLocalDpi xmlns:a14="http://schemas.microsoft.com/office/drawing/2010/main" val="0"/>
                  </a:ext>
                </a:extLst>
              </a:blip>
              <a:srcRect l="12340" t="35059" r="13522" b="33278"/>
              <a:stretch>
                <a:fillRect/>
              </a:stretch>
            </p:blipFill>
            <p:spPr bwMode="auto">
              <a:xfrm>
                <a:off x="3478" y="2042"/>
                <a:ext cx="446" cy="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21" name="Picture 1196" descr="panasonic"/>
              <p:cNvPicPr>
                <a:picLocks noChangeAspect="1" noChangeArrowheads="1"/>
              </p:cNvPicPr>
              <p:nvPr/>
            </p:nvPicPr>
            <p:blipFill>
              <a:blip r:embed="rId14">
                <a:extLst>
                  <a:ext uri="{28A0092B-C50C-407E-A947-70E740481C1C}">
                    <a14:useLocalDpi xmlns:a14="http://schemas.microsoft.com/office/drawing/2010/main" val="0"/>
                  </a:ext>
                </a:extLst>
              </a:blip>
              <a:srcRect l="8893" r="20009"/>
              <a:stretch>
                <a:fillRect/>
              </a:stretch>
            </p:blipFill>
            <p:spPr bwMode="auto">
              <a:xfrm>
                <a:off x="1355" y="2025"/>
                <a:ext cx="568" cy="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22" name="Picture 1197" descr="MITSUBISHI"/>
              <p:cNvPicPr>
                <a:picLocks noChangeAspect="1" noChangeArrowheads="1"/>
              </p:cNvPicPr>
              <p:nvPr/>
            </p:nvPicPr>
            <p:blipFill>
              <a:blip r:embed="rId24">
                <a:extLst>
                  <a:ext uri="{28A0092B-C50C-407E-A947-70E740481C1C}">
                    <a14:useLocalDpi xmlns:a14="http://schemas.microsoft.com/office/drawing/2010/main" val="0"/>
                  </a:ext>
                </a:extLst>
              </a:blip>
              <a:srcRect l="5902" t="-10606" r="4590" b="-3030"/>
              <a:stretch>
                <a:fillRect/>
              </a:stretch>
            </p:blipFill>
            <p:spPr bwMode="auto">
              <a:xfrm>
                <a:off x="4818" y="2442"/>
                <a:ext cx="506" cy="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23" name="Picture 1234" descr="canon-log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1" y="2083"/>
                <a:ext cx="467" cy="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24" name="図 60"/>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842" y="2038"/>
                <a:ext cx="401"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25" name="図 65"/>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12" y="2340"/>
                <a:ext cx="720"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26" name="図 68"/>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406" y="2313"/>
                <a:ext cx="467" cy="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27" name="図 70"/>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2809" y="2459"/>
                <a:ext cx="488" cy="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28" name="図 71" descr="スクリーンショット（2010-06-04 10.47.02）.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3405" y="2408"/>
                <a:ext cx="726" cy="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29" name="Picture 1192" descr="NEC"/>
              <p:cNvPicPr>
                <a:picLocks noChangeAspect="1" noChangeArrowheads="1"/>
              </p:cNvPicPr>
              <p:nvPr/>
            </p:nvPicPr>
            <p:blipFill>
              <a:blip r:embed="rId3">
                <a:extLst>
                  <a:ext uri="{28A0092B-C50C-407E-A947-70E740481C1C}">
                    <a14:useLocalDpi xmlns:a14="http://schemas.microsoft.com/office/drawing/2010/main" val="0"/>
                  </a:ext>
                </a:extLst>
              </a:blip>
              <a:srcRect l="62683"/>
              <a:stretch>
                <a:fillRect/>
              </a:stretch>
            </p:blipFill>
            <p:spPr bwMode="auto">
              <a:xfrm>
                <a:off x="2138" y="2441"/>
                <a:ext cx="500"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30" name="図 65" descr="スクリーンショット（2010-06-16 12.29.20）.pn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4894" y="1948"/>
                <a:ext cx="332" cy="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31" name="図 66" descr="スクリーンショット（2010-06-16 12.23.43）.pn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153" y="2039"/>
                <a:ext cx="460"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32" name="テキスト ボックス 38"/>
              <p:cNvSpPr txBox="1">
                <a:spLocks noChangeArrowheads="1"/>
              </p:cNvSpPr>
              <p:nvPr/>
            </p:nvSpPr>
            <p:spPr bwMode="auto">
              <a:xfrm>
                <a:off x="556" y="2241"/>
                <a:ext cx="607"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キヤノン株式会社</a:t>
                </a:r>
                <a:r>
                  <a:rPr lang="en-US" altLang="ja-JP" sz="600"/>
                  <a:t>®</a:t>
                </a:r>
                <a:r>
                  <a:rPr lang="ja-JP" altLang="en-US" sz="600"/>
                  <a:t>　　　</a:t>
                </a:r>
              </a:p>
            </p:txBody>
          </p:sp>
          <p:sp>
            <p:nvSpPr>
              <p:cNvPr id="15433" name="テキスト ボックス 158"/>
              <p:cNvSpPr txBox="1">
                <a:spLocks noChangeArrowheads="1"/>
              </p:cNvSpPr>
              <p:nvPr/>
            </p:nvSpPr>
            <p:spPr bwMode="auto">
              <a:xfrm>
                <a:off x="1391" y="2253"/>
                <a:ext cx="593"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パナソニック株式会社</a:t>
                </a:r>
                <a:r>
                  <a:rPr lang="en-US" altLang="ja-JP" sz="600"/>
                  <a:t>®</a:t>
                </a:r>
                <a:endParaRPr lang="ja-JP" altLang="en-US" sz="600"/>
              </a:p>
            </p:txBody>
          </p:sp>
          <p:sp>
            <p:nvSpPr>
              <p:cNvPr id="15434" name="テキスト ボックス 159"/>
              <p:cNvSpPr txBox="1">
                <a:spLocks noChangeArrowheads="1"/>
              </p:cNvSpPr>
              <p:nvPr/>
            </p:nvSpPr>
            <p:spPr bwMode="auto">
              <a:xfrm>
                <a:off x="2140" y="2245"/>
                <a:ext cx="513"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シャープ株式会社</a:t>
                </a:r>
                <a:r>
                  <a:rPr lang="en-US" altLang="ja-JP" sz="600"/>
                  <a:t>®</a:t>
                </a:r>
                <a:endParaRPr lang="ja-JP" altLang="en-US" sz="600"/>
              </a:p>
            </p:txBody>
          </p:sp>
          <p:sp>
            <p:nvSpPr>
              <p:cNvPr id="15435" name="テキスト ボックス 160"/>
              <p:cNvSpPr txBox="1">
                <a:spLocks noChangeArrowheads="1"/>
              </p:cNvSpPr>
              <p:nvPr/>
            </p:nvSpPr>
            <p:spPr bwMode="auto">
              <a:xfrm>
                <a:off x="2758" y="2248"/>
                <a:ext cx="583"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沖電気工業株式会社</a:t>
                </a:r>
                <a:r>
                  <a:rPr lang="en-US" altLang="ja-JP" sz="600"/>
                  <a:t>®</a:t>
                </a:r>
                <a:endParaRPr lang="ja-JP" altLang="en-US" sz="600"/>
              </a:p>
            </p:txBody>
          </p:sp>
          <p:sp>
            <p:nvSpPr>
              <p:cNvPr id="15436" name="テキスト ボックス 161"/>
              <p:cNvSpPr txBox="1">
                <a:spLocks noChangeArrowheads="1"/>
              </p:cNvSpPr>
              <p:nvPr/>
            </p:nvSpPr>
            <p:spPr bwMode="auto">
              <a:xfrm>
                <a:off x="3336" y="2244"/>
                <a:ext cx="583"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株式会社日立製作所</a:t>
                </a:r>
                <a:r>
                  <a:rPr lang="en-US" altLang="ja-JP" sz="600"/>
                  <a:t>®</a:t>
                </a:r>
                <a:endParaRPr lang="ja-JP" altLang="en-US" sz="600"/>
              </a:p>
            </p:txBody>
          </p:sp>
          <p:sp>
            <p:nvSpPr>
              <p:cNvPr id="15437" name="テキスト ボックス 162"/>
              <p:cNvSpPr txBox="1">
                <a:spLocks noChangeArrowheads="1"/>
              </p:cNvSpPr>
              <p:nvPr/>
            </p:nvSpPr>
            <p:spPr bwMode="auto">
              <a:xfrm>
                <a:off x="4146" y="2242"/>
                <a:ext cx="53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三洋電機株式会社</a:t>
                </a:r>
                <a:r>
                  <a:rPr lang="en-US" altLang="ja-JP" sz="600"/>
                  <a:t>®</a:t>
                </a:r>
                <a:endParaRPr lang="ja-JP" altLang="en-US" sz="600"/>
              </a:p>
            </p:txBody>
          </p:sp>
          <p:sp>
            <p:nvSpPr>
              <p:cNvPr id="15438" name="正方形/長方形 164"/>
              <p:cNvSpPr>
                <a:spLocks noChangeArrowheads="1"/>
              </p:cNvSpPr>
              <p:nvPr/>
            </p:nvSpPr>
            <p:spPr bwMode="auto">
              <a:xfrm>
                <a:off x="4819" y="2273"/>
                <a:ext cx="557"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ja-JP" altLang="en-US" sz="600"/>
                  <a:t>グローリー株式会社</a:t>
                </a:r>
                <a:r>
                  <a:rPr lang="en-US" altLang="ja-JP" sz="600"/>
                  <a:t>®</a:t>
                </a:r>
                <a:endParaRPr lang="ja-JP" altLang="en-US" sz="600"/>
              </a:p>
            </p:txBody>
          </p:sp>
          <p:sp>
            <p:nvSpPr>
              <p:cNvPr id="15439" name="テキスト ボックス 166"/>
              <p:cNvSpPr txBox="1">
                <a:spLocks noChangeArrowheads="1"/>
              </p:cNvSpPr>
              <p:nvPr/>
            </p:nvSpPr>
            <p:spPr bwMode="auto">
              <a:xfrm>
                <a:off x="4849" y="2654"/>
                <a:ext cx="53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三菱電機株式会社</a:t>
                </a:r>
                <a:r>
                  <a:rPr lang="en-US" altLang="ja-JP" sz="600"/>
                  <a:t>®</a:t>
                </a:r>
                <a:endParaRPr lang="ja-JP" altLang="en-US" sz="600"/>
              </a:p>
            </p:txBody>
          </p:sp>
          <p:sp>
            <p:nvSpPr>
              <p:cNvPr id="15440" name="テキスト ボックス 36"/>
              <p:cNvSpPr txBox="1">
                <a:spLocks noChangeArrowheads="1"/>
              </p:cNvSpPr>
              <p:nvPr/>
            </p:nvSpPr>
            <p:spPr bwMode="auto">
              <a:xfrm>
                <a:off x="565" y="2599"/>
                <a:ext cx="923"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株式会社東芝</a:t>
                </a:r>
                <a:r>
                  <a:rPr lang="en-US" altLang="ja-JP" sz="600"/>
                  <a:t>®                    </a:t>
                </a:r>
                <a:r>
                  <a:rPr lang="ja-JP" altLang="en-US" sz="600"/>
                  <a:t>　　　　　　　</a:t>
                </a:r>
              </a:p>
            </p:txBody>
          </p:sp>
          <p:sp>
            <p:nvSpPr>
              <p:cNvPr id="15441" name="テキスト ボックス 168"/>
              <p:cNvSpPr txBox="1">
                <a:spLocks noChangeArrowheads="1"/>
              </p:cNvSpPr>
              <p:nvPr/>
            </p:nvSpPr>
            <p:spPr bwMode="auto">
              <a:xfrm>
                <a:off x="2108" y="2598"/>
                <a:ext cx="53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日本電気株式会社</a:t>
                </a:r>
                <a:r>
                  <a:rPr lang="en-US" altLang="ja-JP" sz="600"/>
                  <a:t>®</a:t>
                </a:r>
                <a:endParaRPr lang="ja-JP" altLang="en-US" sz="600"/>
              </a:p>
            </p:txBody>
          </p:sp>
          <p:sp>
            <p:nvSpPr>
              <p:cNvPr id="15442" name="テキスト ボックス 169"/>
              <p:cNvSpPr txBox="1">
                <a:spLocks noChangeArrowheads="1"/>
              </p:cNvSpPr>
              <p:nvPr/>
            </p:nvSpPr>
            <p:spPr bwMode="auto">
              <a:xfrm>
                <a:off x="2835" y="2599"/>
                <a:ext cx="517"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オムロン株式会社</a:t>
                </a:r>
                <a:r>
                  <a:rPr lang="en-US" altLang="ja-JP" sz="600"/>
                  <a:t>®</a:t>
                </a:r>
                <a:endParaRPr lang="ja-JP" altLang="en-US" sz="600"/>
              </a:p>
            </p:txBody>
          </p:sp>
          <p:sp>
            <p:nvSpPr>
              <p:cNvPr id="15443" name="テキスト ボックス 170"/>
              <p:cNvSpPr txBox="1">
                <a:spLocks noChangeArrowheads="1"/>
              </p:cNvSpPr>
              <p:nvPr/>
            </p:nvSpPr>
            <p:spPr bwMode="auto">
              <a:xfrm>
                <a:off x="1390" y="2599"/>
                <a:ext cx="487"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富士通株式会社</a:t>
                </a:r>
                <a:r>
                  <a:rPr lang="en-US" altLang="ja-JP" sz="600"/>
                  <a:t>®</a:t>
                </a:r>
                <a:endParaRPr lang="ja-JP" altLang="en-US" sz="600"/>
              </a:p>
            </p:txBody>
          </p:sp>
          <p:sp>
            <p:nvSpPr>
              <p:cNvPr id="15444" name="テキスト ボックス 171"/>
              <p:cNvSpPr txBox="1">
                <a:spLocks noChangeArrowheads="1"/>
              </p:cNvSpPr>
              <p:nvPr/>
            </p:nvSpPr>
            <p:spPr bwMode="auto">
              <a:xfrm>
                <a:off x="3534" y="2606"/>
                <a:ext cx="474"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京セラ株式会社</a:t>
                </a:r>
                <a:r>
                  <a:rPr lang="en-US" altLang="ja-JP" sz="600"/>
                  <a:t>®</a:t>
                </a:r>
                <a:endParaRPr lang="ja-JP" altLang="en-US" sz="600"/>
              </a:p>
            </p:txBody>
          </p:sp>
        </p:grpSp>
        <p:sp>
          <p:nvSpPr>
            <p:cNvPr id="15418" name="テキスト ボックス 45"/>
            <p:cNvSpPr txBox="1">
              <a:spLocks noChangeArrowheads="1"/>
            </p:cNvSpPr>
            <p:nvPr/>
          </p:nvSpPr>
          <p:spPr bwMode="auto">
            <a:xfrm>
              <a:off x="93" y="1879"/>
              <a:ext cx="10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電気・電子関連</a:t>
              </a:r>
            </a:p>
          </p:txBody>
        </p:sp>
      </p:grpSp>
      <p:grpSp>
        <p:nvGrpSpPr>
          <p:cNvPr id="27" name="Group 161"/>
          <p:cNvGrpSpPr>
            <a:grpSpLocks/>
          </p:cNvGrpSpPr>
          <p:nvPr/>
        </p:nvGrpSpPr>
        <p:grpSpPr bwMode="auto">
          <a:xfrm>
            <a:off x="134938" y="4454525"/>
            <a:ext cx="4540250" cy="715963"/>
            <a:chOff x="-247" y="2823"/>
            <a:chExt cx="2860" cy="451"/>
          </a:xfrm>
        </p:grpSpPr>
        <p:grpSp>
          <p:nvGrpSpPr>
            <p:cNvPr id="15409" name="Group 156"/>
            <p:cNvGrpSpPr>
              <a:grpSpLocks/>
            </p:cNvGrpSpPr>
            <p:nvPr/>
          </p:nvGrpSpPr>
          <p:grpSpPr bwMode="auto">
            <a:xfrm>
              <a:off x="212" y="2974"/>
              <a:ext cx="2401" cy="300"/>
              <a:chOff x="212" y="2974"/>
              <a:chExt cx="2401" cy="300"/>
            </a:xfrm>
          </p:grpSpPr>
          <p:pic>
            <p:nvPicPr>
              <p:cNvPr id="15411" name="図 72"/>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1136" y="2987"/>
                <a:ext cx="441" cy="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2" name="図 75" descr="スクリーンショット（2010-06-04 10.54.09）.pn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212" y="2980"/>
                <a:ext cx="614" cy="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13" name="テキスト ボックス 96"/>
              <p:cNvSpPr txBox="1">
                <a:spLocks noChangeArrowheads="1"/>
              </p:cNvSpPr>
              <p:nvPr/>
            </p:nvSpPr>
            <p:spPr bwMode="auto">
              <a:xfrm>
                <a:off x="1836" y="3126"/>
                <a:ext cx="777"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株式会社スクウェア・エニックス</a:t>
                </a:r>
                <a:r>
                  <a:rPr lang="en-US" altLang="ja-JP" sz="600"/>
                  <a:t>®</a:t>
                </a:r>
                <a:endParaRPr lang="ja-JP" altLang="en-US" sz="600"/>
              </a:p>
            </p:txBody>
          </p:sp>
          <p:pic>
            <p:nvPicPr>
              <p:cNvPr id="15414" name="図 98" descr="スクリーンショット（2010-06-16 13.48.57）.png"/>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1827" y="2974"/>
                <a:ext cx="718" cy="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15" name="テキスト ボックス 175"/>
              <p:cNvSpPr txBox="1">
                <a:spLocks noChangeArrowheads="1"/>
              </p:cNvSpPr>
              <p:nvPr/>
            </p:nvSpPr>
            <p:spPr bwMode="auto">
              <a:xfrm>
                <a:off x="1145" y="3157"/>
                <a:ext cx="431"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株式会社セガ</a:t>
                </a:r>
                <a:r>
                  <a:rPr lang="en-US" altLang="ja-JP" sz="600"/>
                  <a:t>®</a:t>
                </a:r>
                <a:endParaRPr lang="ja-JP" altLang="en-US" sz="600"/>
              </a:p>
            </p:txBody>
          </p:sp>
          <p:sp>
            <p:nvSpPr>
              <p:cNvPr id="15416" name="テキスト ボックス 38"/>
              <p:cNvSpPr txBox="1">
                <a:spLocks noChangeArrowheads="1"/>
              </p:cNvSpPr>
              <p:nvPr/>
            </p:nvSpPr>
            <p:spPr bwMode="auto">
              <a:xfrm>
                <a:off x="279" y="3158"/>
                <a:ext cx="487"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任天堂株式会社</a:t>
                </a:r>
                <a:r>
                  <a:rPr lang="en-US" altLang="ja-JP" sz="600"/>
                  <a:t>®</a:t>
                </a:r>
                <a:endParaRPr lang="ja-JP" altLang="en-US" sz="600"/>
              </a:p>
            </p:txBody>
          </p:sp>
        </p:grpSp>
        <p:sp>
          <p:nvSpPr>
            <p:cNvPr id="15410" name="テキスト ボックス 46"/>
            <p:cNvSpPr txBox="1">
              <a:spLocks noChangeArrowheads="1"/>
            </p:cNvSpPr>
            <p:nvPr/>
          </p:nvSpPr>
          <p:spPr bwMode="auto">
            <a:xfrm>
              <a:off x="-247" y="2823"/>
              <a:ext cx="1542" cy="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エンターテインメント関連</a:t>
              </a:r>
            </a:p>
          </p:txBody>
        </p:sp>
      </p:grpSp>
      <p:grpSp>
        <p:nvGrpSpPr>
          <p:cNvPr id="29" name="Group 162"/>
          <p:cNvGrpSpPr>
            <a:grpSpLocks/>
          </p:cNvGrpSpPr>
          <p:nvPr/>
        </p:nvGrpSpPr>
        <p:grpSpPr bwMode="auto">
          <a:xfrm>
            <a:off x="4810125" y="4462463"/>
            <a:ext cx="3914775" cy="736600"/>
            <a:chOff x="3030" y="2811"/>
            <a:chExt cx="2466" cy="464"/>
          </a:xfrm>
        </p:grpSpPr>
        <p:grpSp>
          <p:nvGrpSpPr>
            <p:cNvPr id="15402" name="Group 157"/>
            <p:cNvGrpSpPr>
              <a:grpSpLocks/>
            </p:cNvGrpSpPr>
            <p:nvPr/>
          </p:nvGrpSpPr>
          <p:grpSpPr bwMode="auto">
            <a:xfrm>
              <a:off x="3324" y="2944"/>
              <a:ext cx="2172" cy="331"/>
              <a:chOff x="3259" y="2944"/>
              <a:chExt cx="2172" cy="331"/>
            </a:xfrm>
          </p:grpSpPr>
          <p:pic>
            <p:nvPicPr>
              <p:cNvPr id="15404" name="Picture 51"/>
              <p:cNvPicPr>
                <a:picLocks noChangeAspect="1" noChangeArrowheads="1"/>
              </p:cNvPicPr>
              <p:nvPr/>
            </p:nvPicPr>
            <p:blipFill>
              <a:blip r:embed="rId36">
                <a:extLst>
                  <a:ext uri="{28A0092B-C50C-407E-A947-70E740481C1C}">
                    <a14:useLocalDpi xmlns:a14="http://schemas.microsoft.com/office/drawing/2010/main" val="0"/>
                  </a:ext>
                </a:extLst>
              </a:blip>
              <a:srcRect r="26923"/>
              <a:stretch>
                <a:fillRect/>
              </a:stretch>
            </p:blipFill>
            <p:spPr bwMode="auto">
              <a:xfrm>
                <a:off x="3978" y="3005"/>
                <a:ext cx="445" cy="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5362" name="Object 47"/>
              <p:cNvGraphicFramePr>
                <a:graphicFrameLocks noChangeAspect="1"/>
              </p:cNvGraphicFramePr>
              <p:nvPr/>
            </p:nvGraphicFramePr>
            <p:xfrm>
              <a:off x="3259" y="2944"/>
              <a:ext cx="603" cy="237"/>
            </p:xfrm>
            <a:graphic>
              <a:graphicData uri="http://schemas.openxmlformats.org/presentationml/2006/ole">
                <mc:AlternateContent xmlns:mc="http://schemas.openxmlformats.org/markup-compatibility/2006">
                  <mc:Choice xmlns:v="urn:schemas-microsoft-com:vml" Requires="v">
                    <p:oleObj spid="_x0000_s70795" name="ビットマップ イメージ" r:id="rId37" imgW="1695687" imgH="666667" progId="PBrush">
                      <p:embed/>
                    </p:oleObj>
                  </mc:Choice>
                  <mc:Fallback>
                    <p:oleObj name="ビットマップ イメージ" r:id="rId37" imgW="1695687" imgH="666667" progId="PBrush">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259" y="2944"/>
                            <a:ext cx="603" cy="2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5405" name="Picture 70" descr="F:\Documents and Settings\沖原\デスクトップ\川崎重工.gif"/>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650" y="3004"/>
                <a:ext cx="781"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06" name="テキスト ボックス 171"/>
              <p:cNvSpPr txBox="1">
                <a:spLocks noChangeArrowheads="1"/>
              </p:cNvSpPr>
              <p:nvPr/>
            </p:nvSpPr>
            <p:spPr bwMode="auto">
              <a:xfrm>
                <a:off x="4677" y="3158"/>
                <a:ext cx="53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川崎重工株式会社</a:t>
                </a:r>
                <a:r>
                  <a:rPr lang="en-US" altLang="ja-JP" sz="600"/>
                  <a:t>®</a:t>
                </a:r>
                <a:endParaRPr lang="ja-JP" altLang="en-US" sz="600"/>
              </a:p>
            </p:txBody>
          </p:sp>
          <p:sp>
            <p:nvSpPr>
              <p:cNvPr id="15407" name="テキスト ボックス 178"/>
              <p:cNvSpPr txBox="1">
                <a:spLocks noChangeArrowheads="1"/>
              </p:cNvSpPr>
              <p:nvPr/>
            </p:nvSpPr>
            <p:spPr bwMode="auto">
              <a:xfrm>
                <a:off x="3965" y="3145"/>
                <a:ext cx="541"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 </a:t>
                </a:r>
                <a:r>
                  <a:rPr lang="zh-TW" altLang="en-US" sz="600"/>
                  <a:t>株式会社</a:t>
                </a:r>
                <a:r>
                  <a:rPr lang="ja-JP" altLang="en-US" sz="600"/>
                  <a:t>デンソー</a:t>
                </a:r>
                <a:r>
                  <a:rPr lang="en-US" altLang="ja-JP" sz="600"/>
                  <a:t>® </a:t>
                </a:r>
                <a:endParaRPr lang="ja-JP" altLang="en-US" sz="600"/>
              </a:p>
            </p:txBody>
          </p:sp>
          <p:sp>
            <p:nvSpPr>
              <p:cNvPr id="15408" name="テキスト ボックス 179"/>
              <p:cNvSpPr txBox="1">
                <a:spLocks noChangeArrowheads="1"/>
              </p:cNvSpPr>
              <p:nvPr/>
            </p:nvSpPr>
            <p:spPr bwMode="auto">
              <a:xfrm>
                <a:off x="3278" y="3159"/>
                <a:ext cx="471"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マツダ株式会社</a:t>
                </a:r>
                <a:r>
                  <a:rPr lang="en-US" altLang="ja-JP" sz="600"/>
                  <a:t>®</a:t>
                </a:r>
                <a:endParaRPr lang="ja-JP" altLang="en-US" sz="600"/>
              </a:p>
            </p:txBody>
          </p:sp>
        </p:grpSp>
        <p:sp>
          <p:nvSpPr>
            <p:cNvPr id="15403" name="テキスト ボックス 57"/>
            <p:cNvSpPr txBox="1">
              <a:spLocks noChangeArrowheads="1"/>
            </p:cNvSpPr>
            <p:nvPr/>
          </p:nvSpPr>
          <p:spPr bwMode="auto">
            <a:xfrm>
              <a:off x="3030" y="2811"/>
              <a:ext cx="1208"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自動車・重工関連</a:t>
              </a:r>
            </a:p>
          </p:txBody>
        </p:sp>
      </p:grpSp>
      <p:grpSp>
        <p:nvGrpSpPr>
          <p:cNvPr id="34" name="Group 163"/>
          <p:cNvGrpSpPr>
            <a:grpSpLocks/>
          </p:cNvGrpSpPr>
          <p:nvPr/>
        </p:nvGrpSpPr>
        <p:grpSpPr bwMode="auto">
          <a:xfrm>
            <a:off x="147638" y="5318125"/>
            <a:ext cx="8269287" cy="1366838"/>
            <a:chOff x="93" y="3350"/>
            <a:chExt cx="5209" cy="861"/>
          </a:xfrm>
        </p:grpSpPr>
        <p:grpSp>
          <p:nvGrpSpPr>
            <p:cNvPr id="15381" name="Group 158"/>
            <p:cNvGrpSpPr>
              <a:grpSpLocks/>
            </p:cNvGrpSpPr>
            <p:nvPr/>
          </p:nvGrpSpPr>
          <p:grpSpPr bwMode="auto">
            <a:xfrm>
              <a:off x="538" y="3480"/>
              <a:ext cx="4764" cy="731"/>
              <a:chOff x="538" y="3480"/>
              <a:chExt cx="4764" cy="731"/>
            </a:xfrm>
          </p:grpSpPr>
          <p:pic>
            <p:nvPicPr>
              <p:cNvPr id="15383" name="図 80"/>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538" y="3889"/>
                <a:ext cx="76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4" name="図 81" descr="スクリーンショット（2010-06-04 11.16.59）.png"/>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3318" y="3524"/>
                <a:ext cx="417" cy="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5" name="Picture 109" descr="岡山市">
                <a:hlinkClick r:id="rId42"/>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215" y="3851"/>
                <a:ext cx="541"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6" name="Picture 90" descr="F:\Documents and Settings\沖原\デスクトップ\日亜化学工業.png"/>
              <p:cNvPicPr>
                <a:picLocks noChangeAspect="1" noChangeArrowheads="1"/>
              </p:cNvPicPr>
              <p:nvPr/>
            </p:nvPicPr>
            <p:blipFill>
              <a:blip r:embed="rId44">
                <a:extLst>
                  <a:ext uri="{28A0092B-C50C-407E-A947-70E740481C1C}">
                    <a14:useLocalDpi xmlns:a14="http://schemas.microsoft.com/office/drawing/2010/main" val="0"/>
                  </a:ext>
                </a:extLst>
              </a:blip>
              <a:srcRect r="60300" b="10519"/>
              <a:stretch>
                <a:fillRect/>
              </a:stretch>
            </p:blipFill>
            <p:spPr bwMode="auto">
              <a:xfrm>
                <a:off x="2284" y="3540"/>
                <a:ext cx="670"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87" name="テキスト ボックス 189"/>
              <p:cNvSpPr txBox="1">
                <a:spLocks noChangeArrowheads="1"/>
              </p:cNvSpPr>
              <p:nvPr/>
            </p:nvSpPr>
            <p:spPr bwMode="auto">
              <a:xfrm>
                <a:off x="2390" y="3684"/>
                <a:ext cx="631"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日亜化学工業株式会社</a:t>
                </a:r>
                <a:r>
                  <a:rPr lang="en-US" altLang="ja-JP" sz="600"/>
                  <a:t>®</a:t>
                </a:r>
                <a:endParaRPr lang="ja-JP" altLang="en-US" sz="600"/>
              </a:p>
            </p:txBody>
          </p:sp>
          <p:sp>
            <p:nvSpPr>
              <p:cNvPr id="15388" name="テキスト ボックス 87"/>
              <p:cNvSpPr txBox="1">
                <a:spLocks noChangeArrowheads="1"/>
              </p:cNvSpPr>
              <p:nvPr/>
            </p:nvSpPr>
            <p:spPr bwMode="auto">
              <a:xfrm>
                <a:off x="1453" y="3767"/>
                <a:ext cx="786"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日清オイリオグループ株式会社</a:t>
                </a:r>
                <a:r>
                  <a:rPr lang="en-US" altLang="ja-JP" sz="600"/>
                  <a:t>®</a:t>
                </a:r>
                <a:endParaRPr lang="ja-JP" altLang="en-US" sz="600"/>
              </a:p>
            </p:txBody>
          </p:sp>
          <p:pic>
            <p:nvPicPr>
              <p:cNvPr id="15389" name="図 88" descr="スクリーンショット（2010-06-16 12.57.44）.png"/>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1541" y="3480"/>
                <a:ext cx="477"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90" name="テキスト ボックス 89"/>
              <p:cNvSpPr txBox="1">
                <a:spLocks noChangeArrowheads="1"/>
              </p:cNvSpPr>
              <p:nvPr/>
            </p:nvSpPr>
            <p:spPr bwMode="auto">
              <a:xfrm>
                <a:off x="719" y="3711"/>
                <a:ext cx="500"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旭化成 株式会社</a:t>
                </a:r>
                <a:r>
                  <a:rPr lang="en-US" altLang="ja-JP" sz="600"/>
                  <a:t>®</a:t>
                </a:r>
                <a:endParaRPr lang="ja-JP" altLang="en-US" sz="600"/>
              </a:p>
            </p:txBody>
          </p:sp>
          <p:pic>
            <p:nvPicPr>
              <p:cNvPr id="15391" name="図 90" descr="スクリーンショット（2010-06-16 13.00.20）.png"/>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619" y="3573"/>
                <a:ext cx="632"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92" name="テキスト ボックス 93"/>
              <p:cNvSpPr txBox="1">
                <a:spLocks noChangeArrowheads="1"/>
              </p:cNvSpPr>
              <p:nvPr/>
            </p:nvSpPr>
            <p:spPr bwMode="auto">
              <a:xfrm>
                <a:off x="4903" y="3676"/>
                <a:ext cx="399"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福山市役所</a:t>
                </a:r>
                <a:r>
                  <a:rPr lang="en-US" altLang="ja-JP" sz="600"/>
                  <a:t>®</a:t>
                </a:r>
                <a:endParaRPr lang="ja-JP" altLang="en-US" sz="600"/>
              </a:p>
            </p:txBody>
          </p:sp>
          <p:sp>
            <p:nvSpPr>
              <p:cNvPr id="15393" name="テキスト ボックス 146"/>
              <p:cNvSpPr txBox="1">
                <a:spLocks noChangeArrowheads="1"/>
              </p:cNvSpPr>
              <p:nvPr/>
            </p:nvSpPr>
            <p:spPr bwMode="auto">
              <a:xfrm>
                <a:off x="4917" y="3999"/>
                <a:ext cx="383"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岩国市役所</a:t>
                </a:r>
                <a:r>
                  <a:rPr lang="en-US" altLang="ja-JP" sz="600" baseline="30000"/>
                  <a:t>®</a:t>
                </a:r>
                <a:endParaRPr lang="ja-JP" altLang="en-US" sz="600" baseline="30000"/>
              </a:p>
            </p:txBody>
          </p:sp>
          <p:pic>
            <p:nvPicPr>
              <p:cNvPr id="15394" name="図 112"/>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2275" y="3889"/>
                <a:ext cx="578"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95" name="テキスト ボックス 113"/>
              <p:cNvSpPr txBox="1">
                <a:spLocks noChangeArrowheads="1"/>
              </p:cNvSpPr>
              <p:nvPr/>
            </p:nvSpPr>
            <p:spPr bwMode="auto">
              <a:xfrm>
                <a:off x="2376" y="4095"/>
                <a:ext cx="53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株式会社山口銀行</a:t>
                </a:r>
                <a:r>
                  <a:rPr lang="en-US" altLang="ja-JP" sz="600"/>
                  <a:t>®</a:t>
                </a:r>
                <a:endParaRPr lang="ja-JP" altLang="en-US" sz="600" b="1"/>
              </a:p>
            </p:txBody>
          </p:sp>
          <p:pic>
            <p:nvPicPr>
              <p:cNvPr id="15396" name="図 117"/>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4115" y="3508"/>
                <a:ext cx="336" cy="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97" name="テキスト ボックス 121"/>
              <p:cNvSpPr txBox="1">
                <a:spLocks noChangeArrowheads="1"/>
              </p:cNvSpPr>
              <p:nvPr/>
            </p:nvSpPr>
            <p:spPr bwMode="auto">
              <a:xfrm>
                <a:off x="4086" y="3682"/>
                <a:ext cx="391"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広島国税局</a:t>
                </a:r>
                <a:r>
                  <a:rPr lang="en-US" altLang="ja-JP" sz="600"/>
                  <a:t>®</a:t>
                </a:r>
                <a:endParaRPr lang="ja-JP" altLang="en-US" sz="600"/>
              </a:p>
            </p:txBody>
          </p:sp>
          <p:sp>
            <p:nvSpPr>
              <p:cNvPr id="15398" name="テキスト ボックス 35"/>
              <p:cNvSpPr txBox="1">
                <a:spLocks noChangeArrowheads="1"/>
              </p:cNvSpPr>
              <p:nvPr/>
            </p:nvSpPr>
            <p:spPr bwMode="auto">
              <a:xfrm>
                <a:off x="3239" y="3680"/>
                <a:ext cx="583"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大日本印刷株式会社</a:t>
                </a:r>
                <a:r>
                  <a:rPr lang="en-US" altLang="ja-JP" sz="600"/>
                  <a:t>®</a:t>
                </a:r>
                <a:endParaRPr lang="ja-JP" altLang="en-US" sz="600"/>
              </a:p>
            </p:txBody>
          </p:sp>
          <p:sp>
            <p:nvSpPr>
              <p:cNvPr id="15399" name="テキスト ボックス 35"/>
              <p:cNvSpPr txBox="1">
                <a:spLocks noChangeArrowheads="1"/>
              </p:cNvSpPr>
              <p:nvPr/>
            </p:nvSpPr>
            <p:spPr bwMode="auto">
              <a:xfrm>
                <a:off x="3346" y="4065"/>
                <a:ext cx="391"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岡山市役所</a:t>
                </a:r>
                <a:r>
                  <a:rPr lang="en-US" altLang="ja-JP" sz="600"/>
                  <a:t>®</a:t>
                </a:r>
                <a:endParaRPr lang="ja-JP" altLang="en-US" sz="600"/>
              </a:p>
            </p:txBody>
          </p:sp>
          <p:sp>
            <p:nvSpPr>
              <p:cNvPr id="15400" name="テキスト ボックス 182"/>
              <p:cNvSpPr txBox="1">
                <a:spLocks noChangeArrowheads="1"/>
              </p:cNvSpPr>
              <p:nvPr/>
            </p:nvSpPr>
            <p:spPr bwMode="auto">
              <a:xfrm>
                <a:off x="1541" y="4052"/>
                <a:ext cx="544"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愛媛銀行株式会社</a:t>
                </a:r>
                <a:r>
                  <a:rPr lang="en-US" altLang="ja-JP" sz="600"/>
                  <a:t>®</a:t>
                </a:r>
                <a:endParaRPr lang="ja-JP" altLang="en-US" sz="600"/>
              </a:p>
            </p:txBody>
          </p:sp>
          <p:sp>
            <p:nvSpPr>
              <p:cNvPr id="15401" name="テキスト ボックス 183"/>
              <p:cNvSpPr txBox="1">
                <a:spLocks noChangeArrowheads="1"/>
              </p:cNvSpPr>
              <p:nvPr/>
            </p:nvSpPr>
            <p:spPr bwMode="auto">
              <a:xfrm>
                <a:off x="695" y="4037"/>
                <a:ext cx="53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株式会社中国銀行</a:t>
                </a:r>
                <a:r>
                  <a:rPr lang="en-US" altLang="ja-JP" sz="600"/>
                  <a:t>®</a:t>
                </a:r>
                <a:endParaRPr lang="ja-JP" altLang="en-US" sz="600"/>
              </a:p>
            </p:txBody>
          </p:sp>
        </p:grpSp>
        <p:sp>
          <p:nvSpPr>
            <p:cNvPr id="15382" name="テキスト ボックス 83"/>
            <p:cNvSpPr txBox="1">
              <a:spLocks noChangeArrowheads="1"/>
            </p:cNvSpPr>
            <p:nvPr/>
          </p:nvSpPr>
          <p:spPr bwMode="auto">
            <a:xfrm>
              <a:off x="93" y="3350"/>
              <a:ext cx="1238"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化学・銀行・その他</a:t>
              </a:r>
            </a:p>
          </p:txBody>
        </p:sp>
      </p:grpSp>
      <p:pic>
        <p:nvPicPr>
          <p:cNvPr id="15370" name="図 164" descr="スクリーンショット（2012-06-20 21.03.06）.png"/>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7735888" y="1217613"/>
            <a:ext cx="954087" cy="23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1" name="図 165" descr="スクリーンショット（2012-06-20 21.15.27）.png"/>
          <p:cNvPicPr>
            <a:picLocks noChangeAspect="1"/>
          </p:cNvPicPr>
          <p:nvPr/>
        </p:nvPicPr>
        <p:blipFill>
          <a:blip r:embed="rId50">
            <a:extLst>
              <a:ext uri="{28A0092B-C50C-407E-A947-70E740481C1C}">
                <a14:useLocalDpi xmlns:a14="http://schemas.microsoft.com/office/drawing/2010/main" val="0"/>
              </a:ext>
            </a:extLst>
          </a:blip>
          <a:srcRect/>
          <a:stretch>
            <a:fillRect/>
          </a:stretch>
        </p:blipFill>
        <p:spPr bwMode="auto">
          <a:xfrm>
            <a:off x="5441950" y="2457450"/>
            <a:ext cx="635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2" name="図 166" descr="スクリーンショット（2012-06-20 21.19.27）.png"/>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6581775" y="2482850"/>
            <a:ext cx="7874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3" name="図 167" descr="スクリーンショット（2012-06-20 21.23.54）.png"/>
          <p:cNvPicPr>
            <a:picLocks noChangeAspect="1"/>
          </p:cNvPicPr>
          <p:nvPr/>
        </p:nvPicPr>
        <p:blipFill>
          <a:blip r:embed="rId52">
            <a:extLst>
              <a:ext uri="{28A0092B-C50C-407E-A947-70E740481C1C}">
                <a14:useLocalDpi xmlns:a14="http://schemas.microsoft.com/office/drawing/2010/main" val="0"/>
              </a:ext>
            </a:extLst>
          </a:blip>
          <a:srcRect/>
          <a:stretch>
            <a:fillRect/>
          </a:stretch>
        </p:blipFill>
        <p:spPr bwMode="auto">
          <a:xfrm>
            <a:off x="2460625" y="2560638"/>
            <a:ext cx="1979613"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4" name="図 169" descr="スクリーンショット（2012-06-20 21.39.39）.png"/>
          <p:cNvPicPr>
            <a:picLocks noChangeAspect="1"/>
          </p:cNvPicPr>
          <p:nvPr/>
        </p:nvPicPr>
        <p:blipFill>
          <a:blip r:embed="rId53">
            <a:extLst>
              <a:ext uri="{28A0092B-C50C-407E-A947-70E740481C1C}">
                <a14:useLocalDpi xmlns:a14="http://schemas.microsoft.com/office/drawing/2010/main" val="0"/>
              </a:ext>
            </a:extLst>
          </a:blip>
          <a:srcRect/>
          <a:stretch>
            <a:fillRect/>
          </a:stretch>
        </p:blipFill>
        <p:spPr bwMode="auto">
          <a:xfrm>
            <a:off x="2389188" y="6188075"/>
            <a:ext cx="898525"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5" name="図 170" descr="スクリーンショット（2012-06-20 21.41.27）.png"/>
          <p:cNvPicPr>
            <a:picLocks noChangeAspect="1"/>
          </p:cNvPicPr>
          <p:nvPr/>
        </p:nvPicPr>
        <p:blipFill>
          <a:blip r:embed="rId54">
            <a:extLst>
              <a:ext uri="{28A0092B-C50C-407E-A947-70E740481C1C}">
                <a14:useLocalDpi xmlns:a14="http://schemas.microsoft.com/office/drawing/2010/main" val="0"/>
              </a:ext>
            </a:extLst>
          </a:blip>
          <a:srcRect/>
          <a:stretch>
            <a:fillRect/>
          </a:stretch>
        </p:blipFill>
        <p:spPr bwMode="auto">
          <a:xfrm>
            <a:off x="7697788" y="5583238"/>
            <a:ext cx="723900" cy="23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6" name="図 171" descr="スクリーンショット（2012-06-20 21.42.52）.png"/>
          <p:cNvPicPr>
            <a:picLocks noChangeAspect="1"/>
          </p:cNvPicPr>
          <p:nvPr/>
        </p:nvPicPr>
        <p:blipFill>
          <a:blip r:embed="rId55">
            <a:extLst>
              <a:ext uri="{28A0092B-C50C-407E-A947-70E740481C1C}">
                <a14:useLocalDpi xmlns:a14="http://schemas.microsoft.com/office/drawing/2010/main" val="0"/>
              </a:ext>
            </a:extLst>
          </a:blip>
          <a:srcRect/>
          <a:stretch>
            <a:fillRect/>
          </a:stretch>
        </p:blipFill>
        <p:spPr bwMode="auto">
          <a:xfrm>
            <a:off x="7737475" y="6061075"/>
            <a:ext cx="7239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7" name="図 172" descr="スクリーンショット（2012-06-20 21.55.33）.png"/>
          <p:cNvPicPr>
            <a:picLocks noChangeAspect="1"/>
          </p:cNvPicPr>
          <p:nvPr/>
        </p:nvPicPr>
        <p:blipFill>
          <a:blip r:embed="rId56">
            <a:extLst>
              <a:ext uri="{28A0092B-C50C-407E-A947-70E740481C1C}">
                <a14:useLocalDpi xmlns:a14="http://schemas.microsoft.com/office/drawing/2010/main" val="0"/>
              </a:ext>
            </a:extLst>
          </a:blip>
          <a:srcRect/>
          <a:stretch>
            <a:fillRect/>
          </a:stretch>
        </p:blipFill>
        <p:spPr bwMode="auto">
          <a:xfrm>
            <a:off x="6594475" y="3860800"/>
            <a:ext cx="958850" cy="37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8" name="テキスト ボックス 166"/>
          <p:cNvSpPr txBox="1">
            <a:spLocks noChangeArrowheads="1"/>
          </p:cNvSpPr>
          <p:nvPr/>
        </p:nvSpPr>
        <p:spPr bwMode="auto">
          <a:xfrm>
            <a:off x="6650038" y="4251325"/>
            <a:ext cx="74136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株式会社リコー</a:t>
            </a:r>
            <a:r>
              <a:rPr lang="en-US" altLang="ja-JP" sz="600"/>
              <a:t>®</a:t>
            </a:r>
            <a:endParaRPr lang="ja-JP" altLang="en-US" sz="600"/>
          </a:p>
        </p:txBody>
      </p:sp>
      <p:sp>
        <p:nvSpPr>
          <p:cNvPr id="15379" name="テキスト ボックス 121"/>
          <p:cNvSpPr txBox="1">
            <a:spLocks noChangeArrowheads="1"/>
          </p:cNvSpPr>
          <p:nvPr/>
        </p:nvSpPr>
        <p:spPr bwMode="auto">
          <a:xfrm>
            <a:off x="6302375" y="6435725"/>
            <a:ext cx="11715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国土交通省九州地方整備局</a:t>
            </a:r>
            <a:r>
              <a:rPr lang="en-US" altLang="ja-JP" sz="600"/>
              <a:t>®</a:t>
            </a:r>
            <a:endParaRPr lang="ja-JP" altLang="en-US" sz="600"/>
          </a:p>
        </p:txBody>
      </p:sp>
      <p:pic>
        <p:nvPicPr>
          <p:cNvPr id="15380" name="図 175" descr="スクリーンショット（2012-06-20 22.05.43）.png"/>
          <p:cNvPicPr>
            <a:picLocks noChangeAspect="1"/>
          </p:cNvPicPr>
          <p:nvPr/>
        </p:nvPicPr>
        <p:blipFill>
          <a:blip r:embed="rId57">
            <a:extLst>
              <a:ext uri="{28A0092B-C50C-407E-A947-70E740481C1C}">
                <a14:useLocalDpi xmlns:a14="http://schemas.microsoft.com/office/drawing/2010/main" val="0"/>
              </a:ext>
            </a:extLst>
          </a:blip>
          <a:srcRect/>
          <a:stretch>
            <a:fillRect/>
          </a:stretch>
        </p:blipFill>
        <p:spPr bwMode="auto">
          <a:xfrm>
            <a:off x="6642100" y="6115050"/>
            <a:ext cx="32385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25</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33912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8229600" cy="625475"/>
          </a:xfrm>
        </p:spPr>
        <p:txBody>
          <a:bodyPr/>
          <a:lstStyle/>
          <a:p>
            <a:pPr eaLnBrk="1" hangingPunct="1"/>
            <a:r>
              <a:rPr lang="ja-JP" altLang="en-US" dirty="0">
                <a:latin typeface="Calibri" charset="0"/>
                <a:ea typeface="ＭＳ Ｐゴシック" charset="0"/>
                <a:cs typeface="ＭＳ Ｐゴシック" charset="0"/>
              </a:rPr>
              <a:t>化学生命系学科の</a:t>
            </a:r>
            <a:r>
              <a:rPr lang="ja-JP" altLang="en-US" dirty="0" smtClean="0">
                <a:latin typeface="Calibri" charset="0"/>
                <a:ea typeface="ＭＳ Ｐゴシック" charset="0"/>
                <a:cs typeface="ＭＳ Ｐゴシック" charset="0"/>
              </a:rPr>
              <a:t>就職先の例</a:t>
            </a:r>
            <a:endParaRPr lang="ja-JP" altLang="en-US" dirty="0">
              <a:latin typeface="Bookman Old Style" charset="0"/>
              <a:ea typeface="HG明朝E" charset="0"/>
            </a:endParaRPr>
          </a:p>
        </p:txBody>
      </p:sp>
      <p:pic>
        <p:nvPicPr>
          <p:cNvPr id="19459" name="Picture 2" descr="F:\Documents and Settings\沖原\デスクトップ\出光興産.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1238250"/>
            <a:ext cx="504825"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3" descr="F:\Documents and Settings\沖原\デスクトップ\宇部興産.gif"/>
          <p:cNvPicPr>
            <a:picLocks noChangeAspect="1" noChangeArrowheads="1"/>
          </p:cNvPicPr>
          <p:nvPr/>
        </p:nvPicPr>
        <p:blipFill>
          <a:blip r:embed="rId4">
            <a:extLst>
              <a:ext uri="{28A0092B-C50C-407E-A947-70E740481C1C}">
                <a14:useLocalDpi xmlns:a14="http://schemas.microsoft.com/office/drawing/2010/main" val="0"/>
              </a:ext>
            </a:extLst>
          </a:blip>
          <a:srcRect r="51456" b="10408"/>
          <a:stretch>
            <a:fillRect/>
          </a:stretch>
        </p:blipFill>
        <p:spPr bwMode="auto">
          <a:xfrm>
            <a:off x="1336675" y="1382713"/>
            <a:ext cx="841375"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4" descr="F:\Documents and Settings\沖原\デスクトップ\大塚化学.gif"/>
          <p:cNvPicPr>
            <a:picLocks noChangeAspect="1" noChangeArrowheads="1"/>
          </p:cNvPicPr>
          <p:nvPr/>
        </p:nvPicPr>
        <p:blipFill>
          <a:blip r:embed="rId5">
            <a:extLst>
              <a:ext uri="{28A0092B-C50C-407E-A947-70E740481C1C}">
                <a14:useLocalDpi xmlns:a14="http://schemas.microsoft.com/office/drawing/2010/main" val="0"/>
              </a:ext>
            </a:extLst>
          </a:blip>
          <a:srcRect r="56978" b="7912"/>
          <a:stretch>
            <a:fillRect/>
          </a:stretch>
        </p:blipFill>
        <p:spPr bwMode="auto">
          <a:xfrm>
            <a:off x="2387600" y="1346200"/>
            <a:ext cx="8350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Picture 6" descr="F:\Documents and Settings\沖原\デスクトップ\三井化学.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213" y="2360613"/>
            <a:ext cx="450850"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9" descr="F:\Documents and Settings\沖原\デスクトップ\内山工業.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1813" y="2462213"/>
            <a:ext cx="628650"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4" name="Picture 11" descr="F:\Documents and Settings\沖原\デスクトップ\グラクソ.gif"/>
          <p:cNvPicPr>
            <a:picLocks noChangeAspect="1" noChangeArrowheads="1"/>
          </p:cNvPicPr>
          <p:nvPr/>
        </p:nvPicPr>
        <p:blipFill>
          <a:blip r:embed="rId8">
            <a:extLst>
              <a:ext uri="{28A0092B-C50C-407E-A947-70E740481C1C}">
                <a14:useLocalDpi xmlns:a14="http://schemas.microsoft.com/office/drawing/2010/main" val="0"/>
              </a:ext>
            </a:extLst>
          </a:blip>
          <a:srcRect r="38380" b="4607"/>
          <a:stretch>
            <a:fillRect/>
          </a:stretch>
        </p:blipFill>
        <p:spPr bwMode="auto">
          <a:xfrm>
            <a:off x="6518275" y="3087688"/>
            <a:ext cx="420688"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5" name="Picture 12" descr="F:\Documents and Settings\沖原\デスクトップ\京セラ.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0000" y="4159250"/>
            <a:ext cx="381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6" name="Picture 18" descr="F:\Documents and Settings\沖原\デスクトップ\東ソー.gif"/>
          <p:cNvPicPr>
            <a:picLocks noChangeAspect="1" noChangeArrowheads="1"/>
          </p:cNvPicPr>
          <p:nvPr/>
        </p:nvPicPr>
        <p:blipFill>
          <a:blip r:embed="rId10">
            <a:extLst>
              <a:ext uri="{28A0092B-C50C-407E-A947-70E740481C1C}">
                <a14:useLocalDpi xmlns:a14="http://schemas.microsoft.com/office/drawing/2010/main" val="0"/>
              </a:ext>
            </a:extLst>
          </a:blip>
          <a:srcRect l="-5856" t="-19283" r="80623" b="-17851"/>
          <a:stretch>
            <a:fillRect/>
          </a:stretch>
        </p:blipFill>
        <p:spPr bwMode="auto">
          <a:xfrm>
            <a:off x="1706563" y="1871663"/>
            <a:ext cx="358775"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7" name="Picture 20" descr="F:\Documents and Settings\沖原\デスクトップ\カゴメ.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6825" y="4919663"/>
            <a:ext cx="798513"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8" name="Picture 22" descr="F:\Documents and Settings\沖原\デスクトップ\小野薬品.gif"/>
          <p:cNvPicPr>
            <a:picLocks noChangeAspect="1" noChangeArrowheads="1"/>
          </p:cNvPicPr>
          <p:nvPr/>
        </p:nvPicPr>
        <p:blipFill>
          <a:blip r:embed="rId12">
            <a:extLst>
              <a:ext uri="{28A0092B-C50C-407E-A947-70E740481C1C}">
                <a14:useLocalDpi xmlns:a14="http://schemas.microsoft.com/office/drawing/2010/main" val="0"/>
              </a:ext>
            </a:extLst>
          </a:blip>
          <a:srcRect l="-1761" r="83501" b="-20445"/>
          <a:stretch>
            <a:fillRect/>
          </a:stretch>
        </p:blipFill>
        <p:spPr bwMode="auto">
          <a:xfrm>
            <a:off x="5661025" y="3236913"/>
            <a:ext cx="2619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9" name="Picture 23" descr="F:\Documents and Settings\沖原\デスクトップ\中外製薬.gif"/>
          <p:cNvPicPr>
            <a:picLocks noChangeAspect="1" noChangeArrowheads="1"/>
          </p:cNvPicPr>
          <p:nvPr/>
        </p:nvPicPr>
        <p:blipFill>
          <a:blip r:embed="rId13">
            <a:extLst>
              <a:ext uri="{28A0092B-C50C-407E-A947-70E740481C1C}">
                <a14:useLocalDpi xmlns:a14="http://schemas.microsoft.com/office/drawing/2010/main" val="0"/>
              </a:ext>
            </a:extLst>
          </a:blip>
          <a:srcRect r="63329" b="34683"/>
          <a:stretch>
            <a:fillRect/>
          </a:stretch>
        </p:blipFill>
        <p:spPr bwMode="auto">
          <a:xfrm>
            <a:off x="754063" y="4175125"/>
            <a:ext cx="401637" cy="23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0" name="Picture 28" descr="F:\Documents and Settings\沖原\デスクトップ\クラレ.gif"/>
          <p:cNvPicPr>
            <a:picLocks noChangeAspect="1" noChangeArrowheads="1"/>
          </p:cNvPicPr>
          <p:nvPr/>
        </p:nvPicPr>
        <p:blipFill>
          <a:blip r:embed="rId14">
            <a:extLst>
              <a:ext uri="{28A0092B-C50C-407E-A947-70E740481C1C}">
                <a14:useLocalDpi xmlns:a14="http://schemas.microsoft.com/office/drawing/2010/main" val="0"/>
              </a:ext>
            </a:extLst>
          </a:blip>
          <a:srcRect r="40771" b="-2707"/>
          <a:stretch>
            <a:fillRect/>
          </a:stretch>
        </p:blipFill>
        <p:spPr bwMode="auto">
          <a:xfrm>
            <a:off x="4295775" y="1412875"/>
            <a:ext cx="788988" cy="22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1" name="Picture 37" descr="F:\Documents and Settings\沖原\デスクトップ\東洋紡.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41575" y="1931988"/>
            <a:ext cx="790575"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2" name="Picture 40" descr="F:\Documents and Settings\沖原\デスクトップ\バイエル薬品.gif"/>
          <p:cNvPicPr>
            <a:picLocks noChangeAspect="1" noChangeArrowheads="1"/>
          </p:cNvPicPr>
          <p:nvPr/>
        </p:nvPicPr>
        <p:blipFill>
          <a:blip r:embed="rId16">
            <a:extLst>
              <a:ext uri="{28A0092B-C50C-407E-A947-70E740481C1C}">
                <a14:useLocalDpi xmlns:a14="http://schemas.microsoft.com/office/drawing/2010/main" val="0"/>
              </a:ext>
            </a:extLst>
          </a:blip>
          <a:srcRect r="80026" b="-6058"/>
          <a:stretch>
            <a:fillRect/>
          </a:stretch>
        </p:blipFill>
        <p:spPr bwMode="auto">
          <a:xfrm>
            <a:off x="6245225" y="4146550"/>
            <a:ext cx="3000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3" name="Picture 45" descr="F:\Documents and Settings\沖原\デスクトップ\日本食研.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94163" y="5080000"/>
            <a:ext cx="827087"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4" name="Picture 46" descr="F:\Documents and Settings\沖原\デスクトップ\大日本住友製薬.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29563" y="3695700"/>
            <a:ext cx="4064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5" name="Picture 47" descr="F:\Documents and Settings\沖原\デスクトップ\テルモ.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36675" y="4159250"/>
            <a:ext cx="1062038"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6" name="Picture 54" descr="F:\Documents and Settings\沖原\デスクトップ\第一三共.gif"/>
          <p:cNvPicPr>
            <a:picLocks noChangeAspect="1" noChangeArrowheads="1"/>
          </p:cNvPicPr>
          <p:nvPr/>
        </p:nvPicPr>
        <p:blipFill>
          <a:blip r:embed="rId20">
            <a:extLst>
              <a:ext uri="{28A0092B-C50C-407E-A947-70E740481C1C}">
                <a14:useLocalDpi xmlns:a14="http://schemas.microsoft.com/office/drawing/2010/main" val="0"/>
              </a:ext>
            </a:extLst>
          </a:blip>
          <a:srcRect l="-3809" r="75850" b="555"/>
          <a:stretch>
            <a:fillRect/>
          </a:stretch>
        </p:blipFill>
        <p:spPr bwMode="auto">
          <a:xfrm>
            <a:off x="6911975" y="3465513"/>
            <a:ext cx="4810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7" name="Picture 55" descr="F:\Documents and Settings\沖原\デスクトップ\塩野義製薬.gif"/>
          <p:cNvPicPr>
            <a:picLocks noChangeAspect="1" noChangeArrowheads="1"/>
          </p:cNvPicPr>
          <p:nvPr/>
        </p:nvPicPr>
        <p:blipFill>
          <a:blip r:embed="rId21">
            <a:extLst>
              <a:ext uri="{28A0092B-C50C-407E-A947-70E740481C1C}">
                <a14:useLocalDpi xmlns:a14="http://schemas.microsoft.com/office/drawing/2010/main" val="0"/>
              </a:ext>
            </a:extLst>
          </a:blip>
          <a:srcRect r="78638" b="4225"/>
          <a:stretch>
            <a:fillRect/>
          </a:stretch>
        </p:blipFill>
        <p:spPr bwMode="auto">
          <a:xfrm>
            <a:off x="2544763" y="3562350"/>
            <a:ext cx="381000" cy="43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8" name="Picture 56" descr="F:\Documents and Settings\沖原\デスクトップ\参天製薬.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11300" y="3678238"/>
            <a:ext cx="6048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9" name="Picture 57" descr="F:\Documents and Settings\沖原\デスクトップ\沢井製薬.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1675" y="3752850"/>
            <a:ext cx="5238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0" name="Picture 58" descr="F:\Documents and Settings\沖原\デスクトップ\ＪＦＥスチール.gif"/>
          <p:cNvPicPr>
            <a:picLocks noChangeAspect="1" noChangeArrowheads="1"/>
          </p:cNvPicPr>
          <p:nvPr/>
        </p:nvPicPr>
        <p:blipFill>
          <a:blip r:embed="rId24">
            <a:extLst>
              <a:ext uri="{28A0092B-C50C-407E-A947-70E740481C1C}">
                <a14:useLocalDpi xmlns:a14="http://schemas.microsoft.com/office/drawing/2010/main" val="0"/>
              </a:ext>
            </a:extLst>
          </a:blip>
          <a:srcRect l="-3046" t="-5214" r="80901" b="-16013"/>
          <a:stretch>
            <a:fillRect/>
          </a:stretch>
        </p:blipFill>
        <p:spPr bwMode="auto">
          <a:xfrm>
            <a:off x="5124450" y="2427288"/>
            <a:ext cx="363538"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1" name="Picture 61" descr="F:\Documents and Settings\沖原\デスクトップ\日本特殊陶業.gif"/>
          <p:cNvPicPr>
            <a:picLocks noChangeAspect="1" noChangeArrowheads="1"/>
          </p:cNvPicPr>
          <p:nvPr/>
        </p:nvPicPr>
        <p:blipFill>
          <a:blip r:embed="rId25">
            <a:extLst>
              <a:ext uri="{28A0092B-C50C-407E-A947-70E740481C1C}">
                <a14:useLocalDpi xmlns:a14="http://schemas.microsoft.com/office/drawing/2010/main" val="0"/>
              </a:ext>
            </a:extLst>
          </a:blip>
          <a:srcRect r="65504" b="-3674"/>
          <a:stretch>
            <a:fillRect/>
          </a:stretch>
        </p:blipFill>
        <p:spPr bwMode="auto">
          <a:xfrm>
            <a:off x="2532063" y="2516188"/>
            <a:ext cx="51593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2" name="Picture 65" descr="F:\Documents and Settings\沖原\デスクトップ\ＮＴＴ西日本.g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18450" y="5978525"/>
            <a:ext cx="925513" cy="33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3" name="Picture 66" descr="F:\Documents and Settings\沖原\デスクトップ\両備システムズ.gi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042150" y="6037263"/>
            <a:ext cx="838200"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4" name="Picture 67" descr="F:\Documents and Settings\沖原\デスクトップ\松下.gif"/>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1488" y="5964238"/>
            <a:ext cx="10160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5" name="Picture 84" descr="F:\Documents and Settings\沖原\デスクトップ\日本ペイント.gif"/>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14713" y="2471738"/>
            <a:ext cx="44291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6" name="Picture 89" descr="F:\Documents and Settings\沖原\デスクトップ\同和ホールディングス.gif"/>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867400" y="2527300"/>
            <a:ext cx="660400" cy="10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7" name="Picture 90" descr="F:\Documents and Settings\沖原\デスクトップ\日亜化学工業.png"/>
          <p:cNvPicPr>
            <a:picLocks noChangeAspect="1" noChangeArrowheads="1"/>
          </p:cNvPicPr>
          <p:nvPr/>
        </p:nvPicPr>
        <p:blipFill>
          <a:blip r:embed="rId31">
            <a:extLst>
              <a:ext uri="{28A0092B-C50C-407E-A947-70E740481C1C}">
                <a14:useLocalDpi xmlns:a14="http://schemas.microsoft.com/office/drawing/2010/main" val="0"/>
              </a:ext>
            </a:extLst>
          </a:blip>
          <a:srcRect r="60300" b="10519"/>
          <a:stretch>
            <a:fillRect/>
          </a:stretch>
        </p:blipFill>
        <p:spPr bwMode="auto">
          <a:xfrm>
            <a:off x="4376738" y="1930400"/>
            <a:ext cx="738187" cy="15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8" name="Picture 92" descr="F:\Documents and Settings\沖原\デスクトップ\トクヤマ.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398838" y="1874838"/>
            <a:ext cx="798512" cy="23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90" name="テキスト ボックス 117"/>
          <p:cNvSpPr txBox="1">
            <a:spLocks noChangeArrowheads="1"/>
          </p:cNvSpPr>
          <p:nvPr/>
        </p:nvSpPr>
        <p:spPr bwMode="auto">
          <a:xfrm>
            <a:off x="228600" y="5608638"/>
            <a:ext cx="19796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電気・自動車・情報関連</a:t>
            </a:r>
          </a:p>
        </p:txBody>
      </p:sp>
      <p:sp>
        <p:nvSpPr>
          <p:cNvPr id="19491" name="テキスト ボックス 118"/>
          <p:cNvSpPr txBox="1">
            <a:spLocks noChangeArrowheads="1"/>
          </p:cNvSpPr>
          <p:nvPr/>
        </p:nvSpPr>
        <p:spPr bwMode="auto">
          <a:xfrm>
            <a:off x="163513" y="2917825"/>
            <a:ext cx="13065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メディカル関連</a:t>
            </a:r>
          </a:p>
        </p:txBody>
      </p:sp>
      <p:sp>
        <p:nvSpPr>
          <p:cNvPr id="19492" name="テキスト ボックス 119"/>
          <p:cNvSpPr txBox="1">
            <a:spLocks noChangeArrowheads="1"/>
          </p:cNvSpPr>
          <p:nvPr/>
        </p:nvSpPr>
        <p:spPr bwMode="auto">
          <a:xfrm>
            <a:off x="225425" y="4651375"/>
            <a:ext cx="13509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食品・生活関連</a:t>
            </a:r>
          </a:p>
        </p:txBody>
      </p:sp>
      <p:sp>
        <p:nvSpPr>
          <p:cNvPr id="19493" name="テキスト ボックス 120"/>
          <p:cNvSpPr txBox="1">
            <a:spLocks noChangeArrowheads="1"/>
          </p:cNvSpPr>
          <p:nvPr/>
        </p:nvSpPr>
        <p:spPr bwMode="auto">
          <a:xfrm>
            <a:off x="131763" y="884238"/>
            <a:ext cx="13509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化学・材料関連</a:t>
            </a:r>
          </a:p>
        </p:txBody>
      </p:sp>
      <p:sp>
        <p:nvSpPr>
          <p:cNvPr id="19494" name="テキスト ボックス 122"/>
          <p:cNvSpPr txBox="1">
            <a:spLocks noChangeArrowheads="1"/>
          </p:cNvSpPr>
          <p:nvPr/>
        </p:nvSpPr>
        <p:spPr bwMode="auto">
          <a:xfrm>
            <a:off x="2435225" y="2166938"/>
            <a:ext cx="838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東洋紡績株式会社</a:t>
            </a:r>
            <a:r>
              <a:rPr lang="en-US" altLang="ja-JP" sz="600" baseline="30000"/>
              <a:t>®</a:t>
            </a:r>
            <a:endParaRPr lang="ja-JP" altLang="en-US" sz="600" baseline="30000"/>
          </a:p>
        </p:txBody>
      </p:sp>
      <p:sp>
        <p:nvSpPr>
          <p:cNvPr id="19495" name="テキスト ボックス 123"/>
          <p:cNvSpPr txBox="1">
            <a:spLocks noChangeArrowheads="1"/>
          </p:cNvSpPr>
          <p:nvPr/>
        </p:nvSpPr>
        <p:spPr bwMode="auto">
          <a:xfrm>
            <a:off x="4076700" y="2736850"/>
            <a:ext cx="838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三井化学株式会社</a:t>
            </a:r>
            <a:r>
              <a:rPr lang="en-US" altLang="ja-JP" sz="600" baseline="30000"/>
              <a:t>®</a:t>
            </a:r>
            <a:endParaRPr lang="ja-JP" altLang="en-US" sz="600" baseline="30000"/>
          </a:p>
        </p:txBody>
      </p:sp>
      <p:sp>
        <p:nvSpPr>
          <p:cNvPr id="19496" name="テキスト ボックス 124"/>
          <p:cNvSpPr txBox="1">
            <a:spLocks noChangeArrowheads="1"/>
          </p:cNvSpPr>
          <p:nvPr/>
        </p:nvSpPr>
        <p:spPr bwMode="auto">
          <a:xfrm>
            <a:off x="1352550" y="1681163"/>
            <a:ext cx="838200"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宇部興産株式会社</a:t>
            </a:r>
            <a:r>
              <a:rPr lang="en-US" altLang="ja-JP" sz="600" baseline="30000"/>
              <a:t>®</a:t>
            </a:r>
            <a:endParaRPr lang="ja-JP" altLang="en-US" sz="600" baseline="30000"/>
          </a:p>
        </p:txBody>
      </p:sp>
      <p:sp>
        <p:nvSpPr>
          <p:cNvPr id="19497" name="テキスト ボックス 125"/>
          <p:cNvSpPr txBox="1">
            <a:spLocks noChangeArrowheads="1"/>
          </p:cNvSpPr>
          <p:nvPr/>
        </p:nvSpPr>
        <p:spPr bwMode="auto">
          <a:xfrm>
            <a:off x="415925" y="1685925"/>
            <a:ext cx="838200"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出光興産株式会社</a:t>
            </a:r>
            <a:r>
              <a:rPr lang="en-US" altLang="ja-JP" sz="600" baseline="30000"/>
              <a:t>®</a:t>
            </a:r>
            <a:endParaRPr lang="ja-JP" altLang="en-US" sz="600" baseline="30000"/>
          </a:p>
        </p:txBody>
      </p:sp>
      <p:sp>
        <p:nvSpPr>
          <p:cNvPr id="19498" name="テキスト ボックス 127"/>
          <p:cNvSpPr txBox="1">
            <a:spLocks noChangeArrowheads="1"/>
          </p:cNvSpPr>
          <p:nvPr/>
        </p:nvSpPr>
        <p:spPr bwMode="auto">
          <a:xfrm>
            <a:off x="2366963" y="1670050"/>
            <a:ext cx="838200"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大塚化学株式会社</a:t>
            </a:r>
            <a:r>
              <a:rPr lang="en-US" altLang="ja-JP" sz="600" baseline="30000"/>
              <a:t>®</a:t>
            </a:r>
            <a:endParaRPr lang="ja-JP" altLang="en-US" sz="600" baseline="30000"/>
          </a:p>
        </p:txBody>
      </p:sp>
      <p:sp>
        <p:nvSpPr>
          <p:cNvPr id="19499" name="テキスト ボックス 128"/>
          <p:cNvSpPr txBox="1">
            <a:spLocks noChangeArrowheads="1"/>
          </p:cNvSpPr>
          <p:nvPr/>
        </p:nvSpPr>
        <p:spPr bwMode="auto">
          <a:xfrm>
            <a:off x="4297363" y="1666875"/>
            <a:ext cx="72231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株式会社クラレ</a:t>
            </a:r>
            <a:r>
              <a:rPr lang="en-US" altLang="ja-JP" sz="600" baseline="30000"/>
              <a:t>®</a:t>
            </a:r>
            <a:endParaRPr lang="ja-JP" altLang="en-US" sz="600" baseline="30000"/>
          </a:p>
        </p:txBody>
      </p:sp>
      <p:sp>
        <p:nvSpPr>
          <p:cNvPr id="19500" name="テキスト ボックス 131"/>
          <p:cNvSpPr txBox="1">
            <a:spLocks noChangeArrowheads="1"/>
          </p:cNvSpPr>
          <p:nvPr/>
        </p:nvSpPr>
        <p:spPr bwMode="auto">
          <a:xfrm>
            <a:off x="3167063" y="2695575"/>
            <a:ext cx="936625"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日本ペイント株式会社</a:t>
            </a:r>
            <a:r>
              <a:rPr lang="en-US" altLang="ja-JP" sz="600" baseline="30000"/>
              <a:t>®</a:t>
            </a:r>
            <a:endParaRPr lang="ja-JP" altLang="en-US" sz="600" baseline="30000"/>
          </a:p>
        </p:txBody>
      </p:sp>
      <p:sp>
        <p:nvSpPr>
          <p:cNvPr id="19501" name="テキスト ボックス 138"/>
          <p:cNvSpPr txBox="1">
            <a:spLocks noChangeArrowheads="1"/>
          </p:cNvSpPr>
          <p:nvPr/>
        </p:nvSpPr>
        <p:spPr bwMode="auto">
          <a:xfrm>
            <a:off x="2289175" y="2692400"/>
            <a:ext cx="992188"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日本特殊陶業株式会社</a:t>
            </a:r>
            <a:r>
              <a:rPr lang="en-US" altLang="ja-JP" sz="600" baseline="30000"/>
              <a:t>®</a:t>
            </a:r>
            <a:endParaRPr lang="ja-JP" altLang="en-US" sz="600" baseline="30000"/>
          </a:p>
        </p:txBody>
      </p:sp>
      <p:sp>
        <p:nvSpPr>
          <p:cNvPr id="19502" name="テキスト ボックス 140"/>
          <p:cNvSpPr txBox="1">
            <a:spLocks noChangeArrowheads="1"/>
          </p:cNvSpPr>
          <p:nvPr/>
        </p:nvSpPr>
        <p:spPr bwMode="auto">
          <a:xfrm>
            <a:off x="4862513" y="2728913"/>
            <a:ext cx="94138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600"/>
              <a:t>JFE</a:t>
            </a:r>
            <a:r>
              <a:rPr lang="ja-JP" altLang="en-US" sz="600"/>
              <a:t>スチール株式会社</a:t>
            </a:r>
            <a:r>
              <a:rPr lang="en-US" altLang="ja-JP" sz="600" baseline="30000"/>
              <a:t>®</a:t>
            </a:r>
            <a:endParaRPr lang="ja-JP" altLang="en-US" sz="600" baseline="30000"/>
          </a:p>
        </p:txBody>
      </p:sp>
      <p:sp>
        <p:nvSpPr>
          <p:cNvPr id="19503" name="テキスト ボックス 143"/>
          <p:cNvSpPr txBox="1">
            <a:spLocks noChangeArrowheads="1"/>
          </p:cNvSpPr>
          <p:nvPr/>
        </p:nvSpPr>
        <p:spPr bwMode="auto">
          <a:xfrm>
            <a:off x="1533525" y="2200275"/>
            <a:ext cx="744538"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東ソー株式会社</a:t>
            </a:r>
            <a:r>
              <a:rPr lang="en-US" altLang="ja-JP" sz="600" baseline="30000"/>
              <a:t>®</a:t>
            </a:r>
            <a:endParaRPr lang="ja-JP" altLang="en-US" sz="600" baseline="30000"/>
          </a:p>
        </p:txBody>
      </p:sp>
      <p:sp>
        <p:nvSpPr>
          <p:cNvPr id="19504" name="テキスト ボックス 144"/>
          <p:cNvSpPr txBox="1">
            <a:spLocks noChangeArrowheads="1"/>
          </p:cNvSpPr>
          <p:nvPr/>
        </p:nvSpPr>
        <p:spPr bwMode="auto">
          <a:xfrm>
            <a:off x="3376613" y="2155825"/>
            <a:ext cx="7874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株式会社トクヤマ</a:t>
            </a:r>
            <a:r>
              <a:rPr lang="en-US" altLang="ja-JP" sz="600" baseline="30000"/>
              <a:t>®</a:t>
            </a:r>
            <a:endParaRPr lang="ja-JP" altLang="en-US" sz="600" baseline="30000"/>
          </a:p>
        </p:txBody>
      </p:sp>
      <p:sp>
        <p:nvSpPr>
          <p:cNvPr id="19505" name="テキスト ボックス 145"/>
          <p:cNvSpPr txBox="1">
            <a:spLocks noChangeArrowheads="1"/>
          </p:cNvSpPr>
          <p:nvPr/>
        </p:nvSpPr>
        <p:spPr bwMode="auto">
          <a:xfrm>
            <a:off x="1538288" y="4392613"/>
            <a:ext cx="7461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株式会社テルモ</a:t>
            </a:r>
            <a:r>
              <a:rPr lang="en-US" altLang="ja-JP" sz="600" baseline="30000"/>
              <a:t>®</a:t>
            </a:r>
            <a:endParaRPr lang="ja-JP" altLang="en-US" sz="600" baseline="30000"/>
          </a:p>
        </p:txBody>
      </p:sp>
      <p:sp>
        <p:nvSpPr>
          <p:cNvPr id="19506" name="テキスト ボックス 146"/>
          <p:cNvSpPr txBox="1">
            <a:spLocks noChangeArrowheads="1"/>
          </p:cNvSpPr>
          <p:nvPr/>
        </p:nvSpPr>
        <p:spPr bwMode="auto">
          <a:xfrm>
            <a:off x="6813550" y="2713038"/>
            <a:ext cx="838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内山工業株式会社</a:t>
            </a:r>
            <a:r>
              <a:rPr lang="en-US" altLang="ja-JP" sz="600" baseline="30000"/>
              <a:t>®</a:t>
            </a:r>
            <a:endParaRPr lang="ja-JP" altLang="en-US" sz="600" baseline="30000"/>
          </a:p>
        </p:txBody>
      </p:sp>
      <p:sp>
        <p:nvSpPr>
          <p:cNvPr id="19507" name="テキスト ボックス 147"/>
          <p:cNvSpPr txBox="1">
            <a:spLocks noChangeArrowheads="1"/>
          </p:cNvSpPr>
          <p:nvPr/>
        </p:nvSpPr>
        <p:spPr bwMode="auto">
          <a:xfrm>
            <a:off x="6759575" y="3914775"/>
            <a:ext cx="838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第一三共株式会社</a:t>
            </a:r>
            <a:r>
              <a:rPr lang="en-US" altLang="ja-JP" sz="600" baseline="30000"/>
              <a:t>®</a:t>
            </a:r>
            <a:endParaRPr lang="ja-JP" altLang="en-US" sz="600" baseline="30000"/>
          </a:p>
        </p:txBody>
      </p:sp>
      <p:sp>
        <p:nvSpPr>
          <p:cNvPr id="19508" name="テキスト ボックス 151"/>
          <p:cNvSpPr txBox="1">
            <a:spLocks noChangeArrowheads="1"/>
          </p:cNvSpPr>
          <p:nvPr/>
        </p:nvSpPr>
        <p:spPr bwMode="auto">
          <a:xfrm>
            <a:off x="5326063" y="3476625"/>
            <a:ext cx="993775"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小野薬品工業株式会社</a:t>
            </a:r>
            <a:r>
              <a:rPr lang="en-US" altLang="ja-JP" sz="600" baseline="30000"/>
              <a:t>®</a:t>
            </a:r>
            <a:endParaRPr lang="ja-JP" altLang="en-US" sz="600" baseline="30000"/>
          </a:p>
        </p:txBody>
      </p:sp>
      <p:sp>
        <p:nvSpPr>
          <p:cNvPr id="19509" name="テキスト ボックス 153"/>
          <p:cNvSpPr txBox="1">
            <a:spLocks noChangeArrowheads="1"/>
          </p:cNvSpPr>
          <p:nvPr/>
        </p:nvSpPr>
        <p:spPr bwMode="auto">
          <a:xfrm>
            <a:off x="6176963" y="3471863"/>
            <a:ext cx="1233487"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グラクソスミスクライン株式会社</a:t>
            </a:r>
            <a:r>
              <a:rPr lang="en-US" altLang="ja-JP" sz="600" baseline="30000"/>
              <a:t>®</a:t>
            </a:r>
            <a:endParaRPr lang="ja-JP" altLang="en-US" sz="600" baseline="30000"/>
          </a:p>
        </p:txBody>
      </p:sp>
      <p:sp>
        <p:nvSpPr>
          <p:cNvPr id="19510" name="テキスト ボックス 154"/>
          <p:cNvSpPr txBox="1">
            <a:spLocks noChangeArrowheads="1"/>
          </p:cNvSpPr>
          <p:nvPr/>
        </p:nvSpPr>
        <p:spPr bwMode="auto">
          <a:xfrm>
            <a:off x="5868988" y="4395788"/>
            <a:ext cx="973137"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バイエル薬品株式会社</a:t>
            </a:r>
            <a:r>
              <a:rPr lang="en-US" altLang="ja-JP" sz="600" baseline="30000"/>
              <a:t>®</a:t>
            </a:r>
            <a:endParaRPr lang="ja-JP" altLang="en-US" sz="600" baseline="30000"/>
          </a:p>
        </p:txBody>
      </p:sp>
      <p:sp>
        <p:nvSpPr>
          <p:cNvPr id="19511" name="テキスト ボックス 158"/>
          <p:cNvSpPr txBox="1">
            <a:spLocks noChangeArrowheads="1"/>
          </p:cNvSpPr>
          <p:nvPr/>
        </p:nvSpPr>
        <p:spPr bwMode="auto">
          <a:xfrm>
            <a:off x="550863" y="4410075"/>
            <a:ext cx="838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中外製薬株式会社</a:t>
            </a:r>
            <a:r>
              <a:rPr lang="en-US" altLang="ja-JP" sz="600" baseline="30000"/>
              <a:t>®</a:t>
            </a:r>
            <a:endParaRPr lang="ja-JP" altLang="en-US" sz="600" baseline="30000"/>
          </a:p>
        </p:txBody>
      </p:sp>
      <p:sp>
        <p:nvSpPr>
          <p:cNvPr id="19512" name="テキスト ボックス 159"/>
          <p:cNvSpPr txBox="1">
            <a:spLocks noChangeArrowheads="1"/>
          </p:cNvSpPr>
          <p:nvPr/>
        </p:nvSpPr>
        <p:spPr bwMode="auto">
          <a:xfrm>
            <a:off x="2303463" y="3908425"/>
            <a:ext cx="915987"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塩野義製薬株式会社</a:t>
            </a:r>
            <a:r>
              <a:rPr lang="en-US" altLang="ja-JP" sz="600" baseline="30000"/>
              <a:t>®</a:t>
            </a:r>
            <a:endParaRPr lang="ja-JP" altLang="en-US" sz="600" baseline="30000"/>
          </a:p>
        </p:txBody>
      </p:sp>
      <p:sp>
        <p:nvSpPr>
          <p:cNvPr id="19513" name="テキスト ボックス 162"/>
          <p:cNvSpPr txBox="1">
            <a:spLocks noChangeArrowheads="1"/>
          </p:cNvSpPr>
          <p:nvPr/>
        </p:nvSpPr>
        <p:spPr bwMode="auto">
          <a:xfrm>
            <a:off x="1390650" y="5349875"/>
            <a:ext cx="720725"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株式会社カゴメ</a:t>
            </a:r>
            <a:r>
              <a:rPr lang="en-US" altLang="ja-JP" sz="600" baseline="30000"/>
              <a:t>®</a:t>
            </a:r>
            <a:endParaRPr lang="ja-JP" altLang="en-US" sz="600" baseline="30000"/>
          </a:p>
        </p:txBody>
      </p:sp>
      <p:sp>
        <p:nvSpPr>
          <p:cNvPr id="19514" name="テキスト ボックス 168"/>
          <p:cNvSpPr txBox="1">
            <a:spLocks noChangeArrowheads="1"/>
          </p:cNvSpPr>
          <p:nvPr/>
        </p:nvSpPr>
        <p:spPr bwMode="auto">
          <a:xfrm>
            <a:off x="7632700" y="3913188"/>
            <a:ext cx="1068388"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大日本住友製薬株式会社</a:t>
            </a:r>
            <a:r>
              <a:rPr lang="en-US" altLang="ja-JP" sz="600" baseline="30000"/>
              <a:t>®</a:t>
            </a:r>
            <a:endParaRPr lang="ja-JP" altLang="en-US" sz="600" baseline="30000"/>
          </a:p>
        </p:txBody>
      </p:sp>
      <p:sp>
        <p:nvSpPr>
          <p:cNvPr id="19515" name="テキスト ボックス 170"/>
          <p:cNvSpPr txBox="1">
            <a:spLocks noChangeArrowheads="1"/>
          </p:cNvSpPr>
          <p:nvPr/>
        </p:nvSpPr>
        <p:spPr bwMode="auto">
          <a:xfrm>
            <a:off x="4089400" y="5367338"/>
            <a:ext cx="838200"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日本食研株式会社</a:t>
            </a:r>
            <a:r>
              <a:rPr lang="en-US" altLang="ja-JP" sz="600" baseline="30000"/>
              <a:t>®</a:t>
            </a:r>
            <a:endParaRPr lang="ja-JP" altLang="en-US" sz="600" baseline="30000"/>
          </a:p>
        </p:txBody>
      </p:sp>
      <p:sp>
        <p:nvSpPr>
          <p:cNvPr id="19516" name="テキスト ボックス 174"/>
          <p:cNvSpPr txBox="1">
            <a:spLocks noChangeArrowheads="1"/>
          </p:cNvSpPr>
          <p:nvPr/>
        </p:nvSpPr>
        <p:spPr bwMode="auto">
          <a:xfrm>
            <a:off x="2562225" y="6369050"/>
            <a:ext cx="736600"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　東芝</a:t>
            </a:r>
            <a:r>
              <a:rPr lang="en-US" altLang="ja-JP" sz="600" baseline="30000">
                <a:solidFill>
                  <a:srgbClr val="000000"/>
                </a:solidFill>
              </a:rPr>
              <a:t>®</a:t>
            </a:r>
            <a:endParaRPr lang="ja-JP" altLang="en-US" sz="600" baseline="30000"/>
          </a:p>
        </p:txBody>
      </p:sp>
      <p:sp>
        <p:nvSpPr>
          <p:cNvPr id="19517" name="テキスト ボックス 175"/>
          <p:cNvSpPr txBox="1">
            <a:spLocks noChangeArrowheads="1"/>
          </p:cNvSpPr>
          <p:nvPr/>
        </p:nvSpPr>
        <p:spPr bwMode="auto">
          <a:xfrm>
            <a:off x="7986713" y="6359525"/>
            <a:ext cx="788987"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500"/>
              <a:t>NTT</a:t>
            </a:r>
            <a:r>
              <a:rPr lang="ja-JP" altLang="en-US" sz="500"/>
              <a:t>西日本株式会社</a:t>
            </a:r>
            <a:r>
              <a:rPr lang="en-US" altLang="ja-JP" sz="500" baseline="30000"/>
              <a:t>®</a:t>
            </a:r>
            <a:endParaRPr lang="ja-JP" altLang="en-US" sz="500" baseline="30000"/>
          </a:p>
        </p:txBody>
      </p:sp>
      <p:sp>
        <p:nvSpPr>
          <p:cNvPr id="19518" name="テキスト ボックス 176"/>
          <p:cNvSpPr txBox="1">
            <a:spLocks noChangeArrowheads="1"/>
          </p:cNvSpPr>
          <p:nvPr/>
        </p:nvSpPr>
        <p:spPr bwMode="auto">
          <a:xfrm>
            <a:off x="576263" y="6356350"/>
            <a:ext cx="93186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パナソニック株式会社</a:t>
            </a:r>
            <a:r>
              <a:rPr lang="en-US" altLang="ja-JP" sz="600" baseline="30000"/>
              <a:t>®</a:t>
            </a:r>
            <a:endParaRPr lang="ja-JP" altLang="en-US" sz="600" baseline="30000"/>
          </a:p>
        </p:txBody>
      </p:sp>
      <p:sp>
        <p:nvSpPr>
          <p:cNvPr id="19519" name="テキスト ボックス 181"/>
          <p:cNvSpPr txBox="1">
            <a:spLocks noChangeArrowheads="1"/>
          </p:cNvSpPr>
          <p:nvPr/>
        </p:nvSpPr>
        <p:spPr bwMode="auto">
          <a:xfrm>
            <a:off x="558800" y="3906838"/>
            <a:ext cx="838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沢井製薬株式会社</a:t>
            </a:r>
            <a:r>
              <a:rPr lang="en-US" altLang="ja-JP" sz="600" baseline="30000"/>
              <a:t>®</a:t>
            </a:r>
            <a:endParaRPr lang="ja-JP" altLang="en-US" sz="600" baseline="30000"/>
          </a:p>
        </p:txBody>
      </p:sp>
      <p:sp>
        <p:nvSpPr>
          <p:cNvPr id="19520" name="テキスト ボックス 183"/>
          <p:cNvSpPr txBox="1">
            <a:spLocks noChangeArrowheads="1"/>
          </p:cNvSpPr>
          <p:nvPr/>
        </p:nvSpPr>
        <p:spPr bwMode="auto">
          <a:xfrm>
            <a:off x="1443038" y="3903663"/>
            <a:ext cx="838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参天製薬株式会社</a:t>
            </a:r>
            <a:r>
              <a:rPr lang="en-US" altLang="ja-JP" sz="600" baseline="30000"/>
              <a:t>®</a:t>
            </a:r>
            <a:endParaRPr lang="ja-JP" altLang="en-US" sz="600" baseline="30000"/>
          </a:p>
        </p:txBody>
      </p:sp>
      <p:sp>
        <p:nvSpPr>
          <p:cNvPr id="19521" name="テキスト ボックス 185"/>
          <p:cNvSpPr txBox="1">
            <a:spLocks noChangeArrowheads="1"/>
          </p:cNvSpPr>
          <p:nvPr/>
        </p:nvSpPr>
        <p:spPr bwMode="auto">
          <a:xfrm>
            <a:off x="7072313" y="6364288"/>
            <a:ext cx="898525" cy="16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500"/>
              <a:t>両備システムズ株式会社</a:t>
            </a:r>
            <a:r>
              <a:rPr lang="en-US" altLang="ja-JP" sz="500" baseline="30000"/>
              <a:t>®</a:t>
            </a:r>
            <a:endParaRPr lang="ja-JP" altLang="en-US" sz="500" baseline="30000"/>
          </a:p>
        </p:txBody>
      </p:sp>
      <p:sp>
        <p:nvSpPr>
          <p:cNvPr id="19522" name="テキスト ボックス 188"/>
          <p:cNvSpPr txBox="1">
            <a:spLocks noChangeArrowheads="1"/>
          </p:cNvSpPr>
          <p:nvPr/>
        </p:nvSpPr>
        <p:spPr bwMode="auto">
          <a:xfrm>
            <a:off x="5645150" y="2713038"/>
            <a:ext cx="13208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600"/>
              <a:t>DOWA</a:t>
            </a:r>
            <a:r>
              <a:rPr lang="ja-JP" altLang="en-US" sz="600"/>
              <a:t>ホールディングス株式会社</a:t>
            </a:r>
            <a:r>
              <a:rPr lang="en-US" altLang="ja-JP" sz="600" baseline="30000"/>
              <a:t>®</a:t>
            </a:r>
            <a:endParaRPr lang="ja-JP" altLang="en-US" sz="600" baseline="30000"/>
          </a:p>
        </p:txBody>
      </p:sp>
      <p:sp>
        <p:nvSpPr>
          <p:cNvPr id="19523" name="テキスト ボックス 189"/>
          <p:cNvSpPr txBox="1">
            <a:spLocks noChangeArrowheads="1"/>
          </p:cNvSpPr>
          <p:nvPr/>
        </p:nvSpPr>
        <p:spPr bwMode="auto">
          <a:xfrm>
            <a:off x="4310063" y="2168525"/>
            <a:ext cx="99218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日亜化学工業株式会社</a:t>
            </a:r>
            <a:r>
              <a:rPr lang="en-US" altLang="ja-JP" sz="600" baseline="30000"/>
              <a:t>®</a:t>
            </a:r>
            <a:endParaRPr lang="ja-JP" altLang="en-US" sz="600" baseline="30000"/>
          </a:p>
        </p:txBody>
      </p:sp>
      <p:sp>
        <p:nvSpPr>
          <p:cNvPr id="19524" name="テキスト ボックス 150"/>
          <p:cNvSpPr txBox="1">
            <a:spLocks noChangeArrowheads="1"/>
          </p:cNvSpPr>
          <p:nvPr/>
        </p:nvSpPr>
        <p:spPr bwMode="auto">
          <a:xfrm>
            <a:off x="1581150" y="6361113"/>
            <a:ext cx="8032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シャープ株式会社</a:t>
            </a:r>
            <a:r>
              <a:rPr lang="en-US" altLang="ja-JP" sz="600" baseline="30000"/>
              <a:t>®</a:t>
            </a:r>
            <a:endParaRPr lang="ja-JP" altLang="en-US" sz="600" baseline="30000"/>
          </a:p>
        </p:txBody>
      </p:sp>
      <p:pic>
        <p:nvPicPr>
          <p:cNvPr id="19525" name="図 1"/>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1522413" y="6061075"/>
            <a:ext cx="887412" cy="13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26" name="図 2"/>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2462213" y="5970588"/>
            <a:ext cx="1098550" cy="43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27" name="図 4"/>
          <p:cNvPicPr>
            <a:picLocks noChangeAspect="1"/>
          </p:cNvPicPr>
          <p:nvPr/>
        </p:nvPicPr>
        <p:blipFill>
          <a:blip r:embed="rId35">
            <a:extLst>
              <a:ext uri="{28A0092B-C50C-407E-A947-70E740481C1C}">
                <a14:useLocalDpi xmlns:a14="http://schemas.microsoft.com/office/drawing/2010/main" val="0"/>
              </a:ext>
            </a:extLst>
          </a:blip>
          <a:srcRect l="3011" t="4025" r="76898" b="92189"/>
          <a:stretch>
            <a:fillRect/>
          </a:stretch>
        </p:blipFill>
        <p:spPr bwMode="auto">
          <a:xfrm>
            <a:off x="3587750" y="6011863"/>
            <a:ext cx="1074738"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28" name="テキスト ボックス 150"/>
          <p:cNvSpPr txBox="1">
            <a:spLocks noChangeArrowheads="1"/>
          </p:cNvSpPr>
          <p:nvPr/>
        </p:nvSpPr>
        <p:spPr bwMode="auto">
          <a:xfrm>
            <a:off x="3708400" y="6361113"/>
            <a:ext cx="9271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トヨタ自動車株式会社</a:t>
            </a:r>
            <a:r>
              <a:rPr lang="en-US" altLang="ja-JP" sz="600" baseline="30000"/>
              <a:t>®</a:t>
            </a:r>
            <a:endParaRPr lang="ja-JP" altLang="en-US" sz="600" baseline="30000"/>
          </a:p>
        </p:txBody>
      </p:sp>
      <p:pic>
        <p:nvPicPr>
          <p:cNvPr id="19529" name="図 5"/>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4670425" y="5970588"/>
            <a:ext cx="1130300" cy="38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30" name="テキスト ボックス 152"/>
          <p:cNvSpPr txBox="1">
            <a:spLocks noChangeArrowheads="1"/>
          </p:cNvSpPr>
          <p:nvPr/>
        </p:nvSpPr>
        <p:spPr bwMode="auto">
          <a:xfrm>
            <a:off x="4749800" y="6361113"/>
            <a:ext cx="992188"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本田技研工業株式会社</a:t>
            </a:r>
            <a:r>
              <a:rPr lang="en-US" altLang="ja-JP" sz="600" baseline="30000"/>
              <a:t>®</a:t>
            </a:r>
            <a:endParaRPr lang="ja-JP" altLang="en-US" sz="600" baseline="30000"/>
          </a:p>
        </p:txBody>
      </p:sp>
      <p:pic>
        <p:nvPicPr>
          <p:cNvPr id="19531" name="図 6"/>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5892800" y="5889625"/>
            <a:ext cx="1125538"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32" name="テキスト ボックス 154"/>
          <p:cNvSpPr txBox="1">
            <a:spLocks noChangeArrowheads="1"/>
          </p:cNvSpPr>
          <p:nvPr/>
        </p:nvSpPr>
        <p:spPr bwMode="auto">
          <a:xfrm>
            <a:off x="5951538" y="6361113"/>
            <a:ext cx="10699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三菱自動車工業株式会社</a:t>
            </a:r>
            <a:r>
              <a:rPr lang="en-US" altLang="ja-JP" sz="600" baseline="30000"/>
              <a:t>®</a:t>
            </a:r>
            <a:endParaRPr lang="ja-JP" altLang="en-US" sz="600" baseline="30000"/>
          </a:p>
        </p:txBody>
      </p:sp>
      <p:pic>
        <p:nvPicPr>
          <p:cNvPr id="19533" name="図 7"/>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623888" y="5062538"/>
            <a:ext cx="512762" cy="20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34" name="テキスト ボックス 176"/>
          <p:cNvSpPr txBox="1">
            <a:spLocks noChangeArrowheads="1"/>
          </p:cNvSpPr>
          <p:nvPr/>
        </p:nvSpPr>
        <p:spPr bwMode="auto">
          <a:xfrm>
            <a:off x="433388" y="5345113"/>
            <a:ext cx="952500"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アサヒビール株式会社</a:t>
            </a:r>
            <a:r>
              <a:rPr lang="en-US" altLang="ja-JP" sz="600" baseline="30000"/>
              <a:t>®</a:t>
            </a:r>
            <a:endParaRPr lang="ja-JP" altLang="en-US" sz="600" baseline="30000"/>
          </a:p>
        </p:txBody>
      </p:sp>
      <p:pic>
        <p:nvPicPr>
          <p:cNvPr id="19535" name="図 8"/>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2297113" y="5024438"/>
            <a:ext cx="620712"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36" name="テキスト ボックス 176"/>
          <p:cNvSpPr txBox="1">
            <a:spLocks noChangeArrowheads="1"/>
          </p:cNvSpPr>
          <p:nvPr/>
        </p:nvSpPr>
        <p:spPr bwMode="auto">
          <a:xfrm>
            <a:off x="2079625" y="5351463"/>
            <a:ext cx="1100138" cy="16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500"/>
              <a:t>キリンホールディングス株式会社</a:t>
            </a:r>
            <a:r>
              <a:rPr lang="en-US" altLang="ja-JP" sz="500" baseline="30000"/>
              <a:t>®</a:t>
            </a:r>
            <a:endParaRPr lang="ja-JP" altLang="en-US" sz="500" baseline="30000"/>
          </a:p>
        </p:txBody>
      </p:sp>
      <p:pic>
        <p:nvPicPr>
          <p:cNvPr id="19537" name="図 9"/>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3090863" y="5138738"/>
            <a:ext cx="911225"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38" name="テキスト ボックス 170"/>
          <p:cNvSpPr txBox="1">
            <a:spLocks noChangeArrowheads="1"/>
          </p:cNvSpPr>
          <p:nvPr/>
        </p:nvSpPr>
        <p:spPr bwMode="auto">
          <a:xfrm>
            <a:off x="3165475" y="5356225"/>
            <a:ext cx="782638"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 資生堂</a:t>
            </a:r>
            <a:r>
              <a:rPr lang="en-US" altLang="ja-JP" sz="600" baseline="30000"/>
              <a:t>®</a:t>
            </a:r>
            <a:endParaRPr lang="ja-JP" altLang="en-US" sz="600" baseline="30000"/>
          </a:p>
        </p:txBody>
      </p:sp>
      <p:pic>
        <p:nvPicPr>
          <p:cNvPr id="19539" name="図 10"/>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5053013" y="5021263"/>
            <a:ext cx="693737"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40" name="テキスト ボックス 170"/>
          <p:cNvSpPr txBox="1">
            <a:spLocks noChangeArrowheads="1"/>
          </p:cNvSpPr>
          <p:nvPr/>
        </p:nvSpPr>
        <p:spPr bwMode="auto">
          <a:xfrm>
            <a:off x="4919663" y="5367338"/>
            <a:ext cx="10668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a:t>
            </a:r>
            <a:r>
              <a:rPr lang="en-US" altLang="ja-JP" sz="600"/>
              <a:t>t</a:t>
            </a:r>
            <a:r>
              <a:rPr lang="ja-JP" altLang="en-US" sz="600"/>
              <a:t>たばこ産業株式会社</a:t>
            </a:r>
            <a:r>
              <a:rPr lang="en-US" altLang="ja-JP" sz="600" baseline="30000"/>
              <a:t>®</a:t>
            </a:r>
            <a:endParaRPr lang="ja-JP" altLang="en-US" sz="600" baseline="30000"/>
          </a:p>
        </p:txBody>
      </p:sp>
      <p:pic>
        <p:nvPicPr>
          <p:cNvPr id="19541" name="図 11"/>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5954713" y="5060950"/>
            <a:ext cx="109378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42" name="テキスト ボックス 170"/>
          <p:cNvSpPr txBox="1">
            <a:spLocks noChangeArrowheads="1"/>
          </p:cNvSpPr>
          <p:nvPr/>
        </p:nvSpPr>
        <p:spPr bwMode="auto">
          <a:xfrm>
            <a:off x="6069013" y="5367338"/>
            <a:ext cx="838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森永乳業株式会社</a:t>
            </a:r>
            <a:r>
              <a:rPr lang="en-US" altLang="ja-JP" sz="600" baseline="30000"/>
              <a:t>®</a:t>
            </a:r>
            <a:endParaRPr lang="ja-JP" altLang="en-US" sz="600" baseline="30000"/>
          </a:p>
        </p:txBody>
      </p:sp>
      <p:pic>
        <p:nvPicPr>
          <p:cNvPr id="19543" name="図 12"/>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7081838" y="5126038"/>
            <a:ext cx="777875"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44" name="テキスト ボックス 170"/>
          <p:cNvSpPr txBox="1">
            <a:spLocks noChangeArrowheads="1"/>
          </p:cNvSpPr>
          <p:nvPr/>
        </p:nvSpPr>
        <p:spPr bwMode="auto">
          <a:xfrm>
            <a:off x="7053263" y="5367338"/>
            <a:ext cx="90328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山崎製パン株式会社</a:t>
            </a:r>
            <a:r>
              <a:rPr lang="en-US" altLang="ja-JP" sz="600" baseline="30000"/>
              <a:t>®</a:t>
            </a:r>
            <a:endParaRPr lang="ja-JP" altLang="en-US" sz="600" baseline="30000"/>
          </a:p>
        </p:txBody>
      </p:sp>
      <p:pic>
        <p:nvPicPr>
          <p:cNvPr id="19545" name="図 13"/>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8042275" y="4960938"/>
            <a:ext cx="620713"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46" name="テキスト ボックス 170"/>
          <p:cNvSpPr txBox="1">
            <a:spLocks noChangeArrowheads="1"/>
          </p:cNvSpPr>
          <p:nvPr/>
        </p:nvSpPr>
        <p:spPr bwMode="auto">
          <a:xfrm>
            <a:off x="7975600" y="5367338"/>
            <a:ext cx="795338"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ライオン株式会社</a:t>
            </a:r>
            <a:r>
              <a:rPr lang="en-US" altLang="ja-JP" sz="600" baseline="30000"/>
              <a:t>®</a:t>
            </a:r>
            <a:endParaRPr lang="ja-JP" altLang="en-US" sz="600" baseline="30000"/>
          </a:p>
        </p:txBody>
      </p:sp>
      <p:pic>
        <p:nvPicPr>
          <p:cNvPr id="19547" name="図 14"/>
          <p:cNvPicPr>
            <a:picLocks noChangeAspect="1"/>
          </p:cNvPicPr>
          <p:nvPr/>
        </p:nvPicPr>
        <p:blipFill>
          <a:blip r:embed="rId45">
            <a:extLst>
              <a:ext uri="{28A0092B-C50C-407E-A947-70E740481C1C}">
                <a14:useLocalDpi xmlns:a14="http://schemas.microsoft.com/office/drawing/2010/main" val="0"/>
              </a:ext>
            </a:extLst>
          </a:blip>
          <a:srcRect l="62144"/>
          <a:stretch>
            <a:fillRect/>
          </a:stretch>
        </p:blipFill>
        <p:spPr bwMode="auto">
          <a:xfrm>
            <a:off x="3405188" y="1289050"/>
            <a:ext cx="762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48" name="テキスト ボックス 127"/>
          <p:cNvSpPr txBox="1">
            <a:spLocks noChangeArrowheads="1"/>
          </p:cNvSpPr>
          <p:nvPr/>
        </p:nvSpPr>
        <p:spPr bwMode="auto">
          <a:xfrm>
            <a:off x="3395663" y="1670050"/>
            <a:ext cx="741362"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京セラ株式会社</a:t>
            </a:r>
            <a:r>
              <a:rPr lang="en-US" altLang="ja-JP" sz="600" baseline="30000"/>
              <a:t>®</a:t>
            </a:r>
            <a:endParaRPr lang="ja-JP" altLang="en-US" sz="600" baseline="30000"/>
          </a:p>
        </p:txBody>
      </p:sp>
      <p:pic>
        <p:nvPicPr>
          <p:cNvPr id="19549" name="図 15"/>
          <p:cNvPicPr>
            <a:picLocks noChangeAspect="1"/>
          </p:cNvPicPr>
          <p:nvPr/>
        </p:nvPicPr>
        <p:blipFill>
          <a:blip r:embed="rId46">
            <a:extLst>
              <a:ext uri="{28A0092B-C50C-407E-A947-70E740481C1C}">
                <a14:useLocalDpi xmlns:a14="http://schemas.microsoft.com/office/drawing/2010/main" val="0"/>
              </a:ext>
            </a:extLst>
          </a:blip>
          <a:srcRect r="52184" b="-14673"/>
          <a:stretch>
            <a:fillRect/>
          </a:stretch>
        </p:blipFill>
        <p:spPr bwMode="auto">
          <a:xfrm>
            <a:off x="5168900" y="1438275"/>
            <a:ext cx="1122363"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0" name="テキスト ボックス 128"/>
          <p:cNvSpPr txBox="1">
            <a:spLocks noChangeArrowheads="1"/>
          </p:cNvSpPr>
          <p:nvPr/>
        </p:nvSpPr>
        <p:spPr bwMode="auto">
          <a:xfrm>
            <a:off x="5246688" y="1666875"/>
            <a:ext cx="9144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新日本製鐵株式会社</a:t>
            </a:r>
            <a:r>
              <a:rPr lang="en-US" altLang="ja-JP" sz="600" baseline="30000"/>
              <a:t>®</a:t>
            </a:r>
            <a:endParaRPr lang="ja-JP" altLang="en-US" sz="600" baseline="30000"/>
          </a:p>
        </p:txBody>
      </p:sp>
      <p:pic>
        <p:nvPicPr>
          <p:cNvPr id="19551" name="図 16"/>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6351588" y="1423988"/>
            <a:ext cx="976312"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2" name="テキスト ボックス 128"/>
          <p:cNvSpPr txBox="1">
            <a:spLocks noChangeArrowheads="1"/>
          </p:cNvSpPr>
          <p:nvPr/>
        </p:nvSpPr>
        <p:spPr bwMode="auto">
          <a:xfrm>
            <a:off x="6446838" y="1666875"/>
            <a:ext cx="83978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住友化学株式会社</a:t>
            </a:r>
            <a:r>
              <a:rPr lang="en-US" altLang="ja-JP" sz="600" baseline="30000"/>
              <a:t>®</a:t>
            </a:r>
            <a:endParaRPr lang="ja-JP" altLang="en-US" sz="600" baseline="30000"/>
          </a:p>
        </p:txBody>
      </p:sp>
      <p:pic>
        <p:nvPicPr>
          <p:cNvPr id="19553" name="Picture 147"/>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458075" y="1311275"/>
            <a:ext cx="1304925"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4" name="テキスト ボックス 128"/>
          <p:cNvSpPr txBox="1">
            <a:spLocks noChangeArrowheads="1"/>
          </p:cNvSpPr>
          <p:nvPr/>
        </p:nvSpPr>
        <p:spPr bwMode="auto">
          <a:xfrm>
            <a:off x="7632700" y="1666875"/>
            <a:ext cx="838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大王製紙株式会社</a:t>
            </a:r>
            <a:r>
              <a:rPr lang="en-US" altLang="ja-JP" sz="600" baseline="30000"/>
              <a:t>®</a:t>
            </a:r>
            <a:endParaRPr lang="ja-JP" altLang="en-US" sz="600" baseline="30000"/>
          </a:p>
        </p:txBody>
      </p:sp>
      <p:pic>
        <p:nvPicPr>
          <p:cNvPr id="19555" name="Picture 148"/>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84175" y="1990725"/>
            <a:ext cx="1195388" cy="14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6" name="テキスト ボックス 128"/>
          <p:cNvSpPr txBox="1">
            <a:spLocks noChangeArrowheads="1"/>
          </p:cNvSpPr>
          <p:nvPr/>
        </p:nvSpPr>
        <p:spPr bwMode="auto">
          <a:xfrm>
            <a:off x="454025" y="2184400"/>
            <a:ext cx="915988"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大日本塗料株式会社</a:t>
            </a:r>
            <a:r>
              <a:rPr lang="en-US" altLang="ja-JP" sz="600" baseline="30000"/>
              <a:t>®</a:t>
            </a:r>
            <a:endParaRPr lang="ja-JP" altLang="en-US" sz="600" baseline="30000"/>
          </a:p>
        </p:txBody>
      </p:sp>
      <p:pic>
        <p:nvPicPr>
          <p:cNvPr id="19557" name="図 17"/>
          <p:cNvPicPr>
            <a:picLocks noChangeAspect="1"/>
          </p:cNvPicPr>
          <p:nvPr/>
        </p:nvPicPr>
        <p:blipFill>
          <a:blip r:embed="rId50">
            <a:extLst>
              <a:ext uri="{28A0092B-C50C-407E-A947-70E740481C1C}">
                <a14:useLocalDpi xmlns:a14="http://schemas.microsoft.com/office/drawing/2010/main" val="0"/>
              </a:ext>
            </a:extLst>
          </a:blip>
          <a:srcRect r="82597"/>
          <a:stretch>
            <a:fillRect/>
          </a:stretch>
        </p:blipFill>
        <p:spPr bwMode="auto">
          <a:xfrm>
            <a:off x="7773988" y="1828800"/>
            <a:ext cx="712787" cy="49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 name="テキスト ボックス 189"/>
          <p:cNvSpPr txBox="1">
            <a:spLocks noChangeArrowheads="1"/>
          </p:cNvSpPr>
          <p:nvPr/>
        </p:nvSpPr>
        <p:spPr bwMode="auto">
          <a:xfrm>
            <a:off x="7648575" y="2195513"/>
            <a:ext cx="8223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日本ゴア株式会社</a:t>
            </a:r>
            <a:r>
              <a:rPr lang="en-US" altLang="ja-JP" sz="600" baseline="30000"/>
              <a:t>®</a:t>
            </a:r>
            <a:endParaRPr lang="ja-JP" altLang="en-US" sz="600" baseline="30000"/>
          </a:p>
        </p:txBody>
      </p:sp>
      <p:pic>
        <p:nvPicPr>
          <p:cNvPr id="19559" name="Picture 15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47663" y="2452688"/>
            <a:ext cx="904875" cy="23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60" name="テキスト ボックス 189"/>
          <p:cNvSpPr txBox="1">
            <a:spLocks noChangeArrowheads="1"/>
          </p:cNvSpPr>
          <p:nvPr/>
        </p:nvSpPr>
        <p:spPr bwMode="auto">
          <a:xfrm>
            <a:off x="376238" y="2697163"/>
            <a:ext cx="838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株式会社日本触媒</a:t>
            </a:r>
            <a:r>
              <a:rPr lang="en-US" altLang="ja-JP" sz="600" baseline="30000"/>
              <a:t>®</a:t>
            </a:r>
            <a:endParaRPr lang="ja-JP" altLang="en-US" sz="600" baseline="30000"/>
          </a:p>
        </p:txBody>
      </p:sp>
      <p:pic>
        <p:nvPicPr>
          <p:cNvPr id="19561" name="Picture 15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312863" y="2454275"/>
            <a:ext cx="1020762"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62" name="テキスト ボックス 189"/>
          <p:cNvSpPr txBox="1">
            <a:spLocks noChangeArrowheads="1"/>
          </p:cNvSpPr>
          <p:nvPr/>
        </p:nvSpPr>
        <p:spPr bwMode="auto">
          <a:xfrm>
            <a:off x="1336675" y="2700338"/>
            <a:ext cx="9937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dirty="0"/>
              <a:t>日本電気硝子株式会社</a:t>
            </a:r>
            <a:r>
              <a:rPr lang="en-US" altLang="ja-JP" sz="600" baseline="30000" dirty="0"/>
              <a:t>®</a:t>
            </a:r>
            <a:endParaRPr lang="ja-JP" altLang="en-US" sz="600" baseline="30000" dirty="0"/>
          </a:p>
        </p:txBody>
      </p:sp>
      <p:pic>
        <p:nvPicPr>
          <p:cNvPr id="19563" name="Picture 15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651625" y="1947863"/>
            <a:ext cx="854075"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64" name="テキスト ボックス 131"/>
          <p:cNvSpPr txBox="1">
            <a:spLocks noChangeArrowheads="1"/>
          </p:cNvSpPr>
          <p:nvPr/>
        </p:nvSpPr>
        <p:spPr bwMode="auto">
          <a:xfrm>
            <a:off x="5438775" y="2181225"/>
            <a:ext cx="993775"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日産化学工業株式会社</a:t>
            </a:r>
            <a:r>
              <a:rPr lang="en-US" altLang="ja-JP" sz="600" baseline="30000"/>
              <a:t>®</a:t>
            </a:r>
            <a:endParaRPr lang="ja-JP" altLang="en-US" sz="600" baseline="30000"/>
          </a:p>
        </p:txBody>
      </p:sp>
      <p:pic>
        <p:nvPicPr>
          <p:cNvPr id="19565" name="Picture 153"/>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311775" y="1939925"/>
            <a:ext cx="1193800"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66" name="テキスト ボックス 131"/>
          <p:cNvSpPr txBox="1">
            <a:spLocks noChangeArrowheads="1"/>
          </p:cNvSpPr>
          <p:nvPr/>
        </p:nvSpPr>
        <p:spPr bwMode="auto">
          <a:xfrm>
            <a:off x="6632575" y="2187575"/>
            <a:ext cx="8890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日本ガイシ株式会社</a:t>
            </a:r>
            <a:r>
              <a:rPr lang="en-US" altLang="ja-JP" sz="600" baseline="30000"/>
              <a:t>®</a:t>
            </a:r>
            <a:endParaRPr lang="ja-JP" altLang="en-US" sz="600" baseline="30000"/>
          </a:p>
        </p:txBody>
      </p:sp>
      <p:pic>
        <p:nvPicPr>
          <p:cNvPr id="19567" name="Picture 154"/>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589838" y="2509838"/>
            <a:ext cx="1111250" cy="13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68" name="テキスト ボックス 131"/>
          <p:cNvSpPr txBox="1">
            <a:spLocks noChangeArrowheads="1"/>
          </p:cNvSpPr>
          <p:nvPr/>
        </p:nvSpPr>
        <p:spPr bwMode="auto">
          <a:xfrm>
            <a:off x="7670800" y="2689225"/>
            <a:ext cx="1071563"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ナカシマプロペラ株式会社</a:t>
            </a:r>
            <a:r>
              <a:rPr lang="en-US" altLang="ja-JP" sz="600" baseline="30000"/>
              <a:t>®</a:t>
            </a:r>
            <a:endParaRPr lang="ja-JP" altLang="en-US" sz="600" baseline="30000"/>
          </a:p>
        </p:txBody>
      </p:sp>
      <p:pic>
        <p:nvPicPr>
          <p:cNvPr id="19569" name="Picture 15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23863" y="3187700"/>
            <a:ext cx="928687" cy="31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70" name="テキスト ボックス 189"/>
          <p:cNvSpPr txBox="1">
            <a:spLocks noChangeArrowheads="1"/>
          </p:cNvSpPr>
          <p:nvPr/>
        </p:nvSpPr>
        <p:spPr bwMode="auto">
          <a:xfrm>
            <a:off x="473075" y="3475038"/>
            <a:ext cx="1023938"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アステラス製薬株式会社</a:t>
            </a:r>
            <a:r>
              <a:rPr lang="en-US" altLang="ja-JP" sz="600" baseline="30000"/>
              <a:t>®</a:t>
            </a:r>
            <a:endParaRPr lang="ja-JP" altLang="en-US" sz="600" baseline="30000"/>
          </a:p>
        </p:txBody>
      </p:sp>
      <p:pic>
        <p:nvPicPr>
          <p:cNvPr id="19571" name="Picture 156"/>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576388" y="3136900"/>
            <a:ext cx="1166812" cy="29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72" name="テキスト ボックス 189"/>
          <p:cNvSpPr txBox="1">
            <a:spLocks noChangeArrowheads="1"/>
          </p:cNvSpPr>
          <p:nvPr/>
        </p:nvSpPr>
        <p:spPr bwMode="auto">
          <a:xfrm>
            <a:off x="1598613" y="3475038"/>
            <a:ext cx="9937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アストラゼネカ株式会社</a:t>
            </a:r>
            <a:r>
              <a:rPr lang="en-US" altLang="ja-JP" sz="600" baseline="30000"/>
              <a:t>®</a:t>
            </a:r>
            <a:endParaRPr lang="ja-JP" altLang="en-US" sz="600" baseline="30000"/>
          </a:p>
        </p:txBody>
      </p:sp>
      <p:pic>
        <p:nvPicPr>
          <p:cNvPr id="19573" name="Picture 157"/>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781300" y="3248025"/>
            <a:ext cx="1273175" cy="23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74" name="テキスト ボックス 189"/>
          <p:cNvSpPr txBox="1">
            <a:spLocks noChangeArrowheads="1"/>
          </p:cNvSpPr>
          <p:nvPr/>
        </p:nvSpPr>
        <p:spPr bwMode="auto">
          <a:xfrm>
            <a:off x="3019425" y="3475038"/>
            <a:ext cx="814388"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エーザイ株式会社</a:t>
            </a:r>
            <a:r>
              <a:rPr lang="en-US" altLang="ja-JP" sz="600" baseline="30000"/>
              <a:t>®</a:t>
            </a:r>
            <a:endParaRPr lang="ja-JP" altLang="en-US" sz="600" baseline="30000"/>
          </a:p>
        </p:txBody>
      </p:sp>
      <p:pic>
        <p:nvPicPr>
          <p:cNvPr id="19575" name="Picture 158"/>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4132263" y="3168650"/>
            <a:ext cx="116522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76" name="テキスト ボックス 189"/>
          <p:cNvSpPr txBox="1">
            <a:spLocks noChangeArrowheads="1"/>
          </p:cNvSpPr>
          <p:nvPr/>
        </p:nvSpPr>
        <p:spPr bwMode="auto">
          <a:xfrm>
            <a:off x="4370388" y="3475038"/>
            <a:ext cx="839787"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大塚製薬株式会社</a:t>
            </a:r>
            <a:r>
              <a:rPr lang="en-US" altLang="ja-JP" sz="600" baseline="30000"/>
              <a:t>®</a:t>
            </a:r>
            <a:endParaRPr lang="ja-JP" altLang="en-US" sz="600" baseline="30000"/>
          </a:p>
        </p:txBody>
      </p:sp>
      <p:pic>
        <p:nvPicPr>
          <p:cNvPr id="19577" name="Picture 159"/>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348538" y="3219450"/>
            <a:ext cx="14462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78" name="テキスト ボックス 151"/>
          <p:cNvSpPr txBox="1">
            <a:spLocks noChangeArrowheads="1"/>
          </p:cNvSpPr>
          <p:nvPr/>
        </p:nvSpPr>
        <p:spPr bwMode="auto">
          <a:xfrm>
            <a:off x="7673975" y="3476625"/>
            <a:ext cx="839788"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小林製薬株式会社</a:t>
            </a:r>
            <a:r>
              <a:rPr lang="en-US" altLang="ja-JP" sz="600" baseline="30000"/>
              <a:t>®</a:t>
            </a:r>
            <a:endParaRPr lang="ja-JP" altLang="en-US" sz="600" baseline="30000"/>
          </a:p>
        </p:txBody>
      </p:sp>
      <p:pic>
        <p:nvPicPr>
          <p:cNvPr id="19579" name="Picture 16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371850" y="3686175"/>
            <a:ext cx="9017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80" name="テキスト ボックス 159"/>
          <p:cNvSpPr txBox="1">
            <a:spLocks noChangeArrowheads="1"/>
          </p:cNvSpPr>
          <p:nvPr/>
        </p:nvSpPr>
        <p:spPr bwMode="auto">
          <a:xfrm>
            <a:off x="3436938" y="3908425"/>
            <a:ext cx="838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大正製薬株式会社</a:t>
            </a:r>
            <a:r>
              <a:rPr lang="en-US" altLang="ja-JP" sz="600" baseline="30000"/>
              <a:t>®</a:t>
            </a:r>
            <a:endParaRPr lang="ja-JP" altLang="en-US" sz="600" baseline="30000"/>
          </a:p>
        </p:txBody>
      </p:sp>
      <p:pic>
        <p:nvPicPr>
          <p:cNvPr id="19581" name="Picture 161"/>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668838" y="3686175"/>
            <a:ext cx="858837"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82" name="テキスト ボックス 159"/>
          <p:cNvSpPr txBox="1">
            <a:spLocks noChangeArrowheads="1"/>
          </p:cNvSpPr>
          <p:nvPr/>
        </p:nvSpPr>
        <p:spPr bwMode="auto">
          <a:xfrm>
            <a:off x="4679950" y="3908425"/>
            <a:ext cx="9937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大鵬薬品工業株式会社</a:t>
            </a:r>
            <a:r>
              <a:rPr lang="en-US" altLang="ja-JP" sz="600" baseline="30000"/>
              <a:t>®</a:t>
            </a:r>
            <a:endParaRPr lang="ja-JP" altLang="en-US" sz="600" baseline="30000"/>
          </a:p>
        </p:txBody>
      </p:sp>
      <p:pic>
        <p:nvPicPr>
          <p:cNvPr id="19583" name="Picture 162"/>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940425" y="3702050"/>
            <a:ext cx="5715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84" name="テキスト ボックス 159"/>
          <p:cNvSpPr txBox="1">
            <a:spLocks noChangeArrowheads="1"/>
          </p:cNvSpPr>
          <p:nvPr/>
        </p:nvSpPr>
        <p:spPr bwMode="auto">
          <a:xfrm>
            <a:off x="5773738" y="3908425"/>
            <a:ext cx="9302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タカラバイオ株式会社</a:t>
            </a:r>
            <a:r>
              <a:rPr lang="en-US" altLang="ja-JP" sz="600" baseline="30000"/>
              <a:t>®</a:t>
            </a:r>
            <a:endParaRPr lang="ja-JP" altLang="en-US" sz="600" baseline="30000"/>
          </a:p>
        </p:txBody>
      </p:sp>
      <p:pic>
        <p:nvPicPr>
          <p:cNvPr id="19585" name="Picture 163"/>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530475" y="4198938"/>
            <a:ext cx="1643063"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86" name="テキスト ボックス 159"/>
          <p:cNvSpPr txBox="1">
            <a:spLocks noChangeArrowheads="1"/>
          </p:cNvSpPr>
          <p:nvPr/>
        </p:nvSpPr>
        <p:spPr bwMode="auto">
          <a:xfrm>
            <a:off x="2743200" y="4394200"/>
            <a:ext cx="1125538"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ナカシマメディカル株式会社</a:t>
            </a:r>
            <a:r>
              <a:rPr lang="en-US" altLang="ja-JP" sz="600" baseline="30000"/>
              <a:t>®</a:t>
            </a:r>
            <a:endParaRPr lang="ja-JP" altLang="en-US" sz="600" baseline="30000"/>
          </a:p>
        </p:txBody>
      </p:sp>
      <p:pic>
        <p:nvPicPr>
          <p:cNvPr id="19587" name="Picture 170"/>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4332288" y="4191000"/>
            <a:ext cx="1671637" cy="1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88" name="テキスト ボックス 159"/>
          <p:cNvSpPr txBox="1">
            <a:spLocks noChangeArrowheads="1"/>
          </p:cNvSpPr>
          <p:nvPr/>
        </p:nvSpPr>
        <p:spPr bwMode="auto">
          <a:xfrm>
            <a:off x="4603750" y="4394200"/>
            <a:ext cx="1190625"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ノバルティスファーマ株式会社</a:t>
            </a:r>
            <a:r>
              <a:rPr lang="en-US" altLang="ja-JP" sz="600" baseline="30000"/>
              <a:t>®</a:t>
            </a:r>
            <a:endParaRPr lang="ja-JP" altLang="en-US" sz="600" baseline="30000"/>
          </a:p>
        </p:txBody>
      </p:sp>
      <p:pic>
        <p:nvPicPr>
          <p:cNvPr id="19589" name="Picture 172"/>
          <p:cNvPicPr>
            <a:picLocks noChangeAspect="1" noChangeArrowheads="1"/>
          </p:cNvPicPr>
          <p:nvPr/>
        </p:nvPicPr>
        <p:blipFill>
          <a:blip r:embed="rId6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23075" y="4146550"/>
            <a:ext cx="9366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90" name="テキスト ボックス 154"/>
          <p:cNvSpPr txBox="1">
            <a:spLocks noChangeArrowheads="1"/>
          </p:cNvSpPr>
          <p:nvPr/>
        </p:nvSpPr>
        <p:spPr bwMode="auto">
          <a:xfrm>
            <a:off x="6753225" y="4395788"/>
            <a:ext cx="874713"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ロート製薬株式会社</a:t>
            </a:r>
            <a:r>
              <a:rPr lang="en-US" altLang="ja-JP" sz="600" baseline="30000"/>
              <a:t>®</a:t>
            </a:r>
            <a:endParaRPr lang="ja-JP" altLang="en-US" sz="600" baseline="30000"/>
          </a:p>
        </p:txBody>
      </p:sp>
      <p:pic>
        <p:nvPicPr>
          <p:cNvPr id="19591" name="Picture 173"/>
          <p:cNvPicPr>
            <a:picLocks noChangeAspect="1" noChangeArrowheads="1"/>
          </p:cNvPicPr>
          <p:nvPr/>
        </p:nvPicPr>
        <p:blipFill>
          <a:blip r:embed="rId67">
            <a:extLst>
              <a:ext uri="{28A0092B-C50C-407E-A947-70E740481C1C}">
                <a14:useLocalDpi xmlns:a14="http://schemas.microsoft.com/office/drawing/2010/main" val="0"/>
              </a:ext>
            </a:extLst>
          </a:blip>
          <a:srcRect r="25212"/>
          <a:stretch>
            <a:fillRect/>
          </a:stretch>
        </p:blipFill>
        <p:spPr bwMode="auto">
          <a:xfrm>
            <a:off x="7727950" y="4149725"/>
            <a:ext cx="785813"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92" name="テキスト ボックス 154"/>
          <p:cNvSpPr txBox="1">
            <a:spLocks noChangeArrowheads="1"/>
          </p:cNvSpPr>
          <p:nvPr/>
        </p:nvSpPr>
        <p:spPr bwMode="auto">
          <a:xfrm>
            <a:off x="7751763" y="4395788"/>
            <a:ext cx="70326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600"/>
              <a:t>MSD</a:t>
            </a:r>
            <a:r>
              <a:rPr lang="ja-JP" altLang="en-US" sz="600"/>
              <a:t>株式会社</a:t>
            </a:r>
            <a:r>
              <a:rPr lang="en-US" altLang="ja-JP" sz="600" baseline="30000"/>
              <a:t>®</a:t>
            </a:r>
            <a:endParaRPr lang="ja-JP" altLang="en-US" sz="600" baseline="30000"/>
          </a:p>
        </p:txBody>
      </p:sp>
      <p:sp>
        <p:nvSpPr>
          <p:cNvPr id="137"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26</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84732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岡山大学工学部を体験しよう</a:t>
            </a:r>
          </a:p>
        </p:txBody>
      </p:sp>
      <p:sp>
        <p:nvSpPr>
          <p:cNvPr id="51202" name="コンテンツ プレースホルダ 4"/>
          <p:cNvSpPr>
            <a:spLocks noGrp="1"/>
          </p:cNvSpPr>
          <p:nvPr>
            <p:ph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800" dirty="0">
                <a:solidFill>
                  <a:srgbClr val="404040"/>
                </a:solidFill>
                <a:latin typeface="Calibri" charset="0"/>
                <a:ea typeface="ＭＳ Ｐゴシック" charset="0"/>
                <a:cs typeface="ＭＳ Ｐゴシック" charset="0"/>
              </a:rPr>
              <a:t>オープンキャンパス</a:t>
            </a:r>
          </a:p>
          <a:p>
            <a:pPr marL="358775" lvl="1" eaLnBrk="1" hangingPunct="1"/>
            <a:r>
              <a:rPr lang="ja-JP" altLang="en-US" sz="2000" dirty="0">
                <a:solidFill>
                  <a:srgbClr val="404040"/>
                </a:solidFill>
                <a:latin typeface="Calibri" charset="0"/>
                <a:ea typeface="ＭＳ Ｐゴシック" charset="0"/>
              </a:rPr>
              <a:t>模擬講義や実験見学など「見て」「触れて」「知る」をコンセプトにした「体験入学」です </a:t>
            </a:r>
          </a:p>
          <a:p>
            <a:pPr lvl="2" eaLnBrk="1" hangingPunct="1">
              <a:spcAft>
                <a:spcPts val="1800"/>
              </a:spcAft>
              <a:buFont typeface="Wingdings" charset="0"/>
              <a:buNone/>
            </a:pPr>
            <a:r>
              <a:rPr lang="ja-JP" altLang="en-US" sz="1800" dirty="0">
                <a:solidFill>
                  <a:srgbClr val="0066FF"/>
                </a:solidFill>
                <a:latin typeface="Calibri" charset="0"/>
                <a:ea typeface="ＭＳ Ｐゴシック" charset="0"/>
              </a:rPr>
              <a:t>例年</a:t>
            </a:r>
            <a:r>
              <a:rPr lang="ja-JP" altLang="en-US" sz="1800" dirty="0" smtClean="0">
                <a:solidFill>
                  <a:srgbClr val="0066FF"/>
                </a:solidFill>
                <a:latin typeface="Calibri" charset="0"/>
                <a:ea typeface="ＭＳ Ｐゴシック" charset="0"/>
              </a:rPr>
              <a:t>８月上旬に</a:t>
            </a:r>
            <a:r>
              <a:rPr lang="ja-JP" altLang="en-US" sz="1800" dirty="0">
                <a:solidFill>
                  <a:srgbClr val="0066FF"/>
                </a:solidFill>
                <a:latin typeface="Calibri" charset="0"/>
                <a:ea typeface="ＭＳ Ｐゴシック" charset="0"/>
              </a:rPr>
              <a:t>実施</a:t>
            </a:r>
            <a:r>
              <a:rPr lang="ja-JP" altLang="en-US" sz="2800" dirty="0">
                <a:solidFill>
                  <a:srgbClr val="FF0000"/>
                </a:solidFill>
                <a:latin typeface="ＭＳ Ｐゴシック" charset="0"/>
                <a:ea typeface="ＭＳ Ｐゴシック" charset="0"/>
              </a:rPr>
              <a:t>（</a:t>
            </a:r>
            <a:r>
              <a:rPr lang="en-US" altLang="ja-JP" sz="4400" dirty="0" smtClean="0">
                <a:solidFill>
                  <a:srgbClr val="FF0000"/>
                </a:solidFill>
                <a:latin typeface="ＭＳ Ｐゴシック" charset="0"/>
                <a:ea typeface="ＭＳ Ｐゴシック" charset="0"/>
              </a:rPr>
              <a:t>2017</a:t>
            </a:r>
            <a:r>
              <a:rPr lang="ja-JP" altLang="en-US" sz="4400" dirty="0" smtClean="0">
                <a:solidFill>
                  <a:srgbClr val="FF0000"/>
                </a:solidFill>
                <a:latin typeface="ＭＳ Ｐゴシック" charset="0"/>
                <a:ea typeface="ＭＳ Ｐゴシック" charset="0"/>
              </a:rPr>
              <a:t>年</a:t>
            </a:r>
            <a:r>
              <a:rPr lang="en-US" altLang="ja-JP" sz="4400" dirty="0">
                <a:solidFill>
                  <a:srgbClr val="FF0000"/>
                </a:solidFill>
                <a:latin typeface="ＭＳ Ｐゴシック" charset="0"/>
                <a:ea typeface="ＭＳ Ｐゴシック" charset="0"/>
              </a:rPr>
              <a:t>8</a:t>
            </a:r>
            <a:r>
              <a:rPr lang="ja-JP" altLang="en-US" sz="4400" dirty="0" smtClean="0">
                <a:solidFill>
                  <a:srgbClr val="FF0000"/>
                </a:solidFill>
                <a:latin typeface="ＭＳ Ｐゴシック" charset="0"/>
                <a:ea typeface="ＭＳ Ｐゴシック" charset="0"/>
              </a:rPr>
              <a:t>月</a:t>
            </a:r>
            <a:r>
              <a:rPr lang="en-US" altLang="ja-JP" sz="4400" dirty="0">
                <a:solidFill>
                  <a:srgbClr val="FF0000"/>
                </a:solidFill>
                <a:latin typeface="ＭＳ Ｐゴシック" charset="0"/>
                <a:ea typeface="ＭＳ Ｐゴシック" charset="0"/>
              </a:rPr>
              <a:t>5</a:t>
            </a:r>
            <a:r>
              <a:rPr lang="ja-JP" altLang="en-US" sz="4400" dirty="0" smtClean="0">
                <a:solidFill>
                  <a:srgbClr val="FF0000"/>
                </a:solidFill>
                <a:latin typeface="ＭＳ Ｐゴシック" charset="0"/>
                <a:ea typeface="ＭＳ Ｐゴシック" charset="0"/>
              </a:rPr>
              <a:t>日，</a:t>
            </a:r>
            <a:r>
              <a:rPr lang="en-US" altLang="ja-JP" sz="4400" dirty="0">
                <a:solidFill>
                  <a:srgbClr val="FF0000"/>
                </a:solidFill>
                <a:latin typeface="ＭＳ Ｐゴシック" charset="0"/>
                <a:ea typeface="ＭＳ Ｐゴシック" charset="0"/>
              </a:rPr>
              <a:t>6</a:t>
            </a:r>
            <a:r>
              <a:rPr lang="ja-JP" altLang="en-US" sz="4400" dirty="0" smtClean="0">
                <a:solidFill>
                  <a:srgbClr val="FF0000"/>
                </a:solidFill>
                <a:latin typeface="ＭＳ Ｐゴシック" charset="0"/>
                <a:ea typeface="ＭＳ Ｐゴシック" charset="0"/>
              </a:rPr>
              <a:t>日</a:t>
            </a:r>
            <a:r>
              <a:rPr lang="ja-JP" altLang="en-US" sz="2800" dirty="0">
                <a:solidFill>
                  <a:srgbClr val="FF0000"/>
                </a:solidFill>
                <a:latin typeface="ＭＳ Ｐゴシック" charset="0"/>
                <a:ea typeface="ＭＳ Ｐゴシック" charset="0"/>
              </a:rPr>
              <a:t>）</a:t>
            </a:r>
          </a:p>
          <a:p>
            <a:pPr eaLnBrk="1" hangingPunct="1">
              <a:buFont typeface="Wingdings" charset="0"/>
              <a:buChar char="n"/>
            </a:pPr>
            <a:r>
              <a:rPr lang="ja-JP" altLang="en-US" sz="2800" dirty="0">
                <a:solidFill>
                  <a:srgbClr val="404040"/>
                </a:solidFill>
                <a:latin typeface="Calibri" charset="0"/>
                <a:ea typeface="ＭＳ Ｐゴシック" charset="0"/>
                <a:cs typeface="ＭＳ Ｐゴシック" charset="0"/>
              </a:rPr>
              <a:t>岡山大学工学部ウェブサイト</a:t>
            </a:r>
          </a:p>
          <a:p>
            <a:pPr marL="358775" lvl="1" eaLnBrk="1" hangingPunct="1"/>
            <a:r>
              <a:rPr lang="en-US" altLang="ja-JP" sz="2000" dirty="0">
                <a:solidFill>
                  <a:srgbClr val="0066FF"/>
                </a:solidFill>
                <a:latin typeface="Calibri" charset="0"/>
                <a:ea typeface="ＭＳ Ｐゴシック" charset="0"/>
              </a:rPr>
              <a:t>http://</a:t>
            </a:r>
            <a:r>
              <a:rPr lang="en-US" altLang="ja-JP" sz="2000" dirty="0" err="1">
                <a:solidFill>
                  <a:srgbClr val="0066FF"/>
                </a:solidFill>
                <a:latin typeface="Calibri" charset="0"/>
                <a:ea typeface="ＭＳ Ｐゴシック" charset="0"/>
              </a:rPr>
              <a:t>www.eng.okayama-u.ac.jp</a:t>
            </a:r>
            <a:r>
              <a:rPr lang="en-US" altLang="ja-JP" sz="2000" dirty="0">
                <a:solidFill>
                  <a:srgbClr val="0066FF"/>
                </a:solidFill>
                <a:latin typeface="Calibri" charset="0"/>
                <a:ea typeface="ＭＳ Ｐゴシック" charset="0"/>
              </a:rPr>
              <a:t>/</a:t>
            </a:r>
          </a:p>
          <a:p>
            <a:pPr marL="358775" lvl="1" eaLnBrk="1" hangingPunct="1">
              <a:buFont typeface="Wingdings" charset="0"/>
              <a:buNone/>
            </a:pPr>
            <a:r>
              <a:rPr lang="ja-JP" altLang="en-US" sz="2000" dirty="0">
                <a:solidFill>
                  <a:srgbClr val="404040"/>
                </a:solidFill>
                <a:latin typeface="Calibri" charset="0"/>
                <a:ea typeface="ＭＳ Ｐゴシック" charset="0"/>
              </a:rPr>
              <a:t>　　各学科へのリンク</a:t>
            </a:r>
          </a:p>
          <a:p>
            <a:pPr marL="358775" lvl="1" eaLnBrk="1" hangingPunct="1">
              <a:buFont typeface="Wingdings" charset="0"/>
              <a:buNone/>
            </a:pPr>
            <a:r>
              <a:rPr lang="ja-JP" altLang="en-US" sz="2000" dirty="0">
                <a:solidFill>
                  <a:srgbClr val="404040"/>
                </a:solidFill>
                <a:latin typeface="Calibri" charset="0"/>
                <a:ea typeface="ＭＳ Ｐゴシック" charset="0"/>
              </a:rPr>
              <a:t>　　工学部紹介映像など</a:t>
            </a:r>
          </a:p>
          <a:p>
            <a:pPr eaLnBrk="1" hangingPunct="1">
              <a:buFont typeface="Wingdings" charset="0"/>
              <a:buNone/>
            </a:pPr>
            <a:endParaRPr lang="ja-JP" altLang="en-US" dirty="0">
              <a:solidFill>
                <a:srgbClr val="000000"/>
              </a:solidFill>
              <a:latin typeface="Calibri" charset="0"/>
              <a:ea typeface="ＭＳ Ｐゴシック" charset="0"/>
              <a:cs typeface="ＭＳ Ｐゴシック" charset="0"/>
            </a:endParaRPr>
          </a:p>
        </p:txBody>
      </p:sp>
      <p:sp>
        <p:nvSpPr>
          <p:cNvPr id="5"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27</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3" name="図 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299" y="3639163"/>
            <a:ext cx="4268501" cy="3093424"/>
          </a:xfrm>
          <a:prstGeom prst="rect">
            <a:avLst/>
          </a:prstGeom>
        </p:spPr>
      </p:pic>
    </p:spTree>
    <p:extLst>
      <p:ext uri="{BB962C8B-B14F-4D97-AF65-F5344CB8AC3E}">
        <p14:creationId xmlns:p14="http://schemas.microsoft.com/office/powerpoint/2010/main" val="3580404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参考資料</a:t>
            </a:r>
          </a:p>
        </p:txBody>
      </p:sp>
    </p:spTree>
    <p:extLst>
      <p:ext uri="{BB962C8B-B14F-4D97-AF65-F5344CB8AC3E}">
        <p14:creationId xmlns:p14="http://schemas.microsoft.com/office/powerpoint/2010/main" val="1197064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工学部卒業生の就職先</a:t>
            </a:r>
          </a:p>
        </p:txBody>
      </p:sp>
      <p:sp>
        <p:nvSpPr>
          <p:cNvPr id="5123"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spcAft>
                <a:spcPct val="50000"/>
              </a:spcAft>
              <a:defRPr/>
            </a:pPr>
            <a:r>
              <a:rPr lang="ja-JP" altLang="en-US" sz="2800" smtClean="0"/>
              <a:t>就職先の業種に対して学科の専門性は多少関係</a:t>
            </a:r>
          </a:p>
          <a:p>
            <a:pPr eaLnBrk="1" hangingPunct="1">
              <a:defRPr/>
            </a:pPr>
            <a:r>
              <a:rPr lang="ja-JP" altLang="en-US" sz="2800" smtClean="0"/>
              <a:t>学科を問わずあらゆる業種の企業に就職</a:t>
            </a:r>
          </a:p>
          <a:p>
            <a:pPr lvl="1" eaLnBrk="1" hangingPunct="1">
              <a:defRPr/>
            </a:pPr>
            <a:r>
              <a:rPr lang="ja-JP" altLang="en-US" sz="2000" smtClean="0"/>
              <a:t>新技術の研究開発には，さまざまな分野の英知が必要</a:t>
            </a:r>
          </a:p>
          <a:p>
            <a:pPr lvl="1" eaLnBrk="1" hangingPunct="1">
              <a:defRPr/>
            </a:pPr>
            <a:r>
              <a:rPr lang="ja-JP" altLang="en-US" sz="2000" smtClean="0"/>
              <a:t>仕事ではチームワークが重要</a:t>
            </a:r>
          </a:p>
        </p:txBody>
      </p:sp>
      <p:pic>
        <p:nvPicPr>
          <p:cNvPr id="49155" name="Picture 6" descr="MCj039852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25" y="4405313"/>
            <a:ext cx="2414588"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9156" name="Object 8"/>
          <p:cNvGraphicFramePr>
            <a:graphicFrameLocks noChangeAspect="1"/>
          </p:cNvGraphicFramePr>
          <p:nvPr/>
        </p:nvGraphicFramePr>
        <p:xfrm>
          <a:off x="5003800" y="3930650"/>
          <a:ext cx="1878013" cy="2073275"/>
        </p:xfrm>
        <a:graphic>
          <a:graphicData uri="http://schemas.openxmlformats.org/presentationml/2006/ole">
            <mc:AlternateContent xmlns:mc="http://schemas.openxmlformats.org/markup-compatibility/2006">
              <mc:Choice xmlns:v="urn:schemas-microsoft-com:vml" Requires="v">
                <p:oleObj spid="_x0000_s71818" name="Visio" r:id="rId5" imgW="1006450" imgH="1111606" progId="">
                  <p:embed/>
                </p:oleObj>
              </mc:Choice>
              <mc:Fallback>
                <p:oleObj name="Visio" r:id="rId5" imgW="1006450" imgH="111160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3930650"/>
                        <a:ext cx="1878013" cy="207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7"/>
                                </a:schemeClr>
                              </a:outerShdw>
                            </a:effectLst>
                          </a14:hiddenEffects>
                        </a:ext>
                      </a:extLst>
                    </p:spPr>
                  </p:pic>
                </p:oleObj>
              </mc:Fallback>
            </mc:AlternateContent>
          </a:graphicData>
        </a:graphic>
      </p:graphicFrame>
      <p:sp>
        <p:nvSpPr>
          <p:cNvPr id="49157" name="AutoShape 9"/>
          <p:cNvSpPr>
            <a:spLocks/>
          </p:cNvSpPr>
          <p:nvPr/>
        </p:nvSpPr>
        <p:spPr bwMode="auto">
          <a:xfrm>
            <a:off x="1824038" y="5815013"/>
            <a:ext cx="914400" cy="381000"/>
          </a:xfrm>
          <a:prstGeom prst="borderCallout2">
            <a:avLst>
              <a:gd name="adj1" fmla="val 30000"/>
              <a:gd name="adj2" fmla="val -8333"/>
              <a:gd name="adj3" fmla="val 30000"/>
              <a:gd name="adj4" fmla="val -21528"/>
              <a:gd name="adj5" fmla="val -52500"/>
              <a:gd name="adj6" fmla="val -34898"/>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タイヤ</a:t>
            </a:r>
          </a:p>
        </p:txBody>
      </p:sp>
      <p:sp>
        <p:nvSpPr>
          <p:cNvPr id="49158" name="AutoShape 10"/>
          <p:cNvSpPr>
            <a:spLocks/>
          </p:cNvSpPr>
          <p:nvPr/>
        </p:nvSpPr>
        <p:spPr bwMode="auto">
          <a:xfrm>
            <a:off x="3789363" y="4416425"/>
            <a:ext cx="1028700" cy="638175"/>
          </a:xfrm>
          <a:prstGeom prst="borderCallout2">
            <a:avLst>
              <a:gd name="adj1" fmla="val 17912"/>
              <a:gd name="adj2" fmla="val -7407"/>
              <a:gd name="adj3" fmla="val 17912"/>
              <a:gd name="adj4" fmla="val -38426"/>
              <a:gd name="adj5" fmla="val 35819"/>
              <a:gd name="adj6" fmla="val -76079"/>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カーナビ　（ＧＰＳ） </a:t>
            </a:r>
          </a:p>
        </p:txBody>
      </p:sp>
      <p:sp>
        <p:nvSpPr>
          <p:cNvPr id="49159" name="AutoShape 11"/>
          <p:cNvSpPr>
            <a:spLocks/>
          </p:cNvSpPr>
          <p:nvPr/>
        </p:nvSpPr>
        <p:spPr bwMode="auto">
          <a:xfrm>
            <a:off x="3132138" y="5759450"/>
            <a:ext cx="630237" cy="381000"/>
          </a:xfrm>
          <a:prstGeom prst="borderCallout2">
            <a:avLst>
              <a:gd name="adj1" fmla="val 30000"/>
              <a:gd name="adj2" fmla="val -12093"/>
              <a:gd name="adj3" fmla="val 30000"/>
              <a:gd name="adj4" fmla="val -39546"/>
              <a:gd name="adj5" fmla="val -67500"/>
              <a:gd name="adj6" fmla="val -67505"/>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ＡＴ</a:t>
            </a:r>
          </a:p>
        </p:txBody>
      </p:sp>
      <p:sp>
        <p:nvSpPr>
          <p:cNvPr id="49160" name="AutoShape 12"/>
          <p:cNvSpPr>
            <a:spLocks/>
          </p:cNvSpPr>
          <p:nvPr/>
        </p:nvSpPr>
        <p:spPr bwMode="auto">
          <a:xfrm>
            <a:off x="2305050" y="3775075"/>
            <a:ext cx="1385888" cy="638175"/>
          </a:xfrm>
          <a:prstGeom prst="borderCallout2">
            <a:avLst>
              <a:gd name="adj1" fmla="val 17912"/>
              <a:gd name="adj2" fmla="val -5500"/>
              <a:gd name="adj3" fmla="val 17912"/>
              <a:gd name="adj4" fmla="val -21995"/>
              <a:gd name="adj5" fmla="val 96269"/>
              <a:gd name="adj6" fmla="val -38944"/>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バイオ燃料・燃料電池</a:t>
            </a:r>
          </a:p>
        </p:txBody>
      </p:sp>
      <p:sp>
        <p:nvSpPr>
          <p:cNvPr id="49161" name="AutoShape 13"/>
          <p:cNvSpPr>
            <a:spLocks/>
          </p:cNvSpPr>
          <p:nvPr/>
        </p:nvSpPr>
        <p:spPr bwMode="auto">
          <a:xfrm>
            <a:off x="3903663" y="5818188"/>
            <a:ext cx="1343025" cy="381000"/>
          </a:xfrm>
          <a:prstGeom prst="borderCallout2">
            <a:avLst>
              <a:gd name="adj1" fmla="val 30000"/>
              <a:gd name="adj2" fmla="val 105676"/>
              <a:gd name="adj3" fmla="val 30000"/>
              <a:gd name="adj4" fmla="val 117023"/>
              <a:gd name="adj5" fmla="val -75000"/>
              <a:gd name="adj6" fmla="val 131204"/>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軽量ボディ</a:t>
            </a:r>
          </a:p>
        </p:txBody>
      </p:sp>
      <p:sp>
        <p:nvSpPr>
          <p:cNvPr id="49162" name="AutoShape 14"/>
          <p:cNvSpPr>
            <a:spLocks/>
          </p:cNvSpPr>
          <p:nvPr/>
        </p:nvSpPr>
        <p:spPr bwMode="auto">
          <a:xfrm>
            <a:off x="6527800" y="5776913"/>
            <a:ext cx="800100" cy="381000"/>
          </a:xfrm>
          <a:prstGeom prst="borderCallout2">
            <a:avLst>
              <a:gd name="adj1" fmla="val 30000"/>
              <a:gd name="adj2" fmla="val -9523"/>
              <a:gd name="adj3" fmla="val 30000"/>
              <a:gd name="adj4" fmla="val -26389"/>
              <a:gd name="adj5" fmla="val -78750"/>
              <a:gd name="adj6" fmla="val -48611"/>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ＣＰＵ</a:t>
            </a:r>
          </a:p>
        </p:txBody>
      </p:sp>
      <p:sp>
        <p:nvSpPr>
          <p:cNvPr id="49163" name="AutoShape 15"/>
          <p:cNvSpPr>
            <a:spLocks/>
          </p:cNvSpPr>
          <p:nvPr/>
        </p:nvSpPr>
        <p:spPr bwMode="auto">
          <a:xfrm>
            <a:off x="4076700" y="3849688"/>
            <a:ext cx="1357313" cy="381000"/>
          </a:xfrm>
          <a:prstGeom prst="borderCallout2">
            <a:avLst>
              <a:gd name="adj1" fmla="val 30000"/>
              <a:gd name="adj2" fmla="val 105616"/>
              <a:gd name="adj3" fmla="val 30000"/>
              <a:gd name="adj4" fmla="val 122690"/>
              <a:gd name="adj5" fmla="val 180000"/>
              <a:gd name="adj6" fmla="val 145731"/>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液晶モニタ</a:t>
            </a:r>
          </a:p>
        </p:txBody>
      </p:sp>
    </p:spTree>
    <p:extLst>
      <p:ext uri="{BB962C8B-B14F-4D97-AF65-F5344CB8AC3E}">
        <p14:creationId xmlns:p14="http://schemas.microsoft.com/office/powerpoint/2010/main" val="37032443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岡山大学工学部の特長</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638" y="4503738"/>
            <a:ext cx="3476625" cy="228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コンテンツ プレースホルダ 4"/>
          <p:cNvSpPr>
            <a:spLocks noGrp="1"/>
          </p:cNvSpPr>
          <p:nvPr>
            <p:ph idx="10"/>
          </p:nvPr>
        </p:nvSpPr>
        <p:spPr bwMode="auto">
          <a:xfrm>
            <a:off x="295275" y="898525"/>
            <a:ext cx="8547100" cy="55499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sz="2800" dirty="0" smtClean="0"/>
              <a:t>立地</a:t>
            </a:r>
            <a:endParaRPr lang="en-US" altLang="ja-JP" sz="2800" dirty="0" smtClean="0"/>
          </a:p>
          <a:p>
            <a:pPr marL="342900" lvl="1" indent="-342900" eaLnBrk="1" hangingPunct="1">
              <a:buClr>
                <a:srgbClr val="4C2327"/>
              </a:buClr>
              <a:buFont typeface="Arial" charset="0"/>
              <a:buNone/>
              <a:defRPr/>
            </a:pPr>
            <a:r>
              <a:rPr lang="ja-JP" altLang="en-US" sz="2400" dirty="0" smtClean="0"/>
              <a:t>　　</a:t>
            </a:r>
            <a:r>
              <a:rPr lang="ja-JP" altLang="en-US" sz="2400" dirty="0" err="1" smtClean="0"/>
              <a:t>ｰ</a:t>
            </a:r>
            <a:r>
              <a:rPr lang="ja-JP" altLang="en-US" sz="2000" dirty="0" smtClean="0"/>
              <a:t>市街地に位置し，広大なキャンパスを持つ総合大学</a:t>
            </a:r>
          </a:p>
          <a:p>
            <a:pPr eaLnBrk="1" hangingPunct="1">
              <a:buFont typeface="Wingdings" charset="2"/>
              <a:buNone/>
              <a:defRPr/>
            </a:pPr>
            <a:endParaRPr lang="ja-JP" altLang="en-US" dirty="0" smtClean="0"/>
          </a:p>
        </p:txBody>
      </p:sp>
      <p:sp>
        <p:nvSpPr>
          <p:cNvPr id="7" name="スライド番号プレースホルダ 5"/>
          <p:cNvSpPr txBox="1">
            <a:spLocks/>
          </p:cNvSpPr>
          <p:nvPr/>
        </p:nvSpPr>
        <p:spPr>
          <a:xfrm>
            <a:off x="8829675" y="6607175"/>
            <a:ext cx="314325"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 name="図 1"/>
          <p:cNvPicPr>
            <a:picLocks noChangeAspect="1"/>
          </p:cNvPicPr>
          <p:nvPr/>
        </p:nvPicPr>
        <p:blipFill rotWithShape="1">
          <a:blip r:embed="rId4"/>
          <a:srcRect l="1134" t="-319" r="3229"/>
          <a:stretch/>
        </p:blipFill>
        <p:spPr>
          <a:xfrm>
            <a:off x="355644" y="1809922"/>
            <a:ext cx="4946563" cy="4981403"/>
          </a:xfrm>
          <a:prstGeom prst="rect">
            <a:avLst/>
          </a:prstGeom>
        </p:spPr>
      </p:pic>
      <p:pic>
        <p:nvPicPr>
          <p:cNvPr id="72706" name="Picture 2" descr="C:\Users\maeyama\H27works\学科や院のお仕事H27\高大連携作業部会\共通資料\IMG_5850.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354639" y="1828972"/>
            <a:ext cx="3479800" cy="25808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77619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844550"/>
            <a:ext cx="7620000"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6"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進路構成</a:t>
            </a:r>
          </a:p>
        </p:txBody>
      </p:sp>
    </p:spTree>
    <p:extLst>
      <p:ext uri="{BB962C8B-B14F-4D97-AF65-F5344CB8AC3E}">
        <p14:creationId xmlns:p14="http://schemas.microsoft.com/office/powerpoint/2010/main" val="2856370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タイトル 3"/>
          <p:cNvSpPr>
            <a:spLocks noGrp="1"/>
          </p:cNvSpPr>
          <p:nvPr>
            <p:ph type="title"/>
          </p:nvPr>
        </p:nvSpPr>
        <p:spPr bwMode="auto">
          <a:xfrm>
            <a:off x="304800" y="79375"/>
            <a:ext cx="6680200" cy="5461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柔軟性のある専門分野の選択</a:t>
            </a:r>
          </a:p>
        </p:txBody>
      </p:sp>
      <p:pic>
        <p:nvPicPr>
          <p:cNvPr id="593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881063"/>
            <a:ext cx="6681787" cy="597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43856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タイトル 3"/>
          <p:cNvSpPr>
            <a:spLocks noGrp="1"/>
          </p:cNvSpPr>
          <p:nvPr>
            <p:ph type="title"/>
          </p:nvPr>
        </p:nvSpPr>
        <p:spPr bwMode="auto">
          <a:xfrm>
            <a:off x="304800" y="79375"/>
            <a:ext cx="6680200" cy="5461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教育課程</a:t>
            </a:r>
          </a:p>
        </p:txBody>
      </p:sp>
      <p:pic>
        <p:nvPicPr>
          <p:cNvPr id="614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895350"/>
            <a:ext cx="6646863" cy="596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27199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テキスト ボックス 6"/>
          <p:cNvSpPr txBox="1">
            <a:spLocks noChangeArrowheads="1"/>
          </p:cNvSpPr>
          <p:nvPr/>
        </p:nvSpPr>
        <p:spPr bwMode="auto">
          <a:xfrm>
            <a:off x="1835150" y="1017588"/>
            <a:ext cx="5441950" cy="461665"/>
          </a:xfrm>
          <a:prstGeom prst="rect">
            <a:avLst/>
          </a:prstGeom>
          <a:noFill/>
          <a:ln w="9525">
            <a:noFill/>
            <a:miter lim="800000"/>
            <a:headEnd/>
            <a:tailEnd/>
          </a:ln>
        </p:spPr>
        <p:txBody>
          <a:bodyPr wrap="square">
            <a:spAutoFit/>
          </a:bodyPr>
          <a:lstStyle/>
          <a:p>
            <a:pPr algn="ctr">
              <a:defRPr/>
            </a:pPr>
            <a:r>
              <a:rPr lang="ja-JP" altLang="en-US" sz="2400" b="1" dirty="0">
                <a:latin typeface="+mj-ea"/>
                <a:ea typeface="+mj-ea"/>
                <a:cs typeface="+mn-cs"/>
              </a:rPr>
              <a:t>平成</a:t>
            </a:r>
            <a:r>
              <a:rPr lang="ja-JP" altLang="en-US" sz="2400" b="1" dirty="0" smtClean="0">
                <a:latin typeface="+mj-ea"/>
                <a:ea typeface="+mj-ea"/>
                <a:cs typeface="+mn-cs"/>
              </a:rPr>
              <a:t>２５年度　運営費</a:t>
            </a:r>
            <a:r>
              <a:rPr lang="ja-JP" altLang="en-US" sz="2400" b="1" dirty="0">
                <a:latin typeface="+mj-ea"/>
                <a:ea typeface="+mj-ea"/>
                <a:cs typeface="+mn-cs"/>
              </a:rPr>
              <a:t>交付金ランキング</a:t>
            </a:r>
          </a:p>
        </p:txBody>
      </p:sp>
      <p:graphicFrame>
        <p:nvGraphicFramePr>
          <p:cNvPr id="5" name="表 4"/>
          <p:cNvGraphicFramePr>
            <a:graphicFrameLocks noGrp="1"/>
          </p:cNvGraphicFramePr>
          <p:nvPr/>
        </p:nvGraphicFramePr>
        <p:xfrm>
          <a:off x="2938463" y="1504949"/>
          <a:ext cx="2890838" cy="4937780"/>
        </p:xfrm>
        <a:graphic>
          <a:graphicData uri="http://schemas.openxmlformats.org/drawingml/2006/table">
            <a:tbl>
              <a:tblPr firstRow="1">
                <a:tableStyleId>{D7AC3CCA-C797-4891-BE02-D94E43425B78}</a:tableStyleId>
              </a:tblPr>
              <a:tblGrid>
                <a:gridCol w="798084"/>
                <a:gridCol w="2092754"/>
              </a:tblGrid>
              <a:tr h="405608">
                <a:tc>
                  <a:txBody>
                    <a:bodyPr/>
                    <a:lstStyle/>
                    <a:p>
                      <a:pPr algn="ctr"/>
                      <a:r>
                        <a:rPr kumimoji="1" lang="ja-JP" altLang="en-US" sz="2400" b="1" dirty="0" smtClean="0">
                          <a:solidFill>
                            <a:schemeClr val="tx1"/>
                          </a:solidFill>
                          <a:latin typeface="+mj-ea"/>
                          <a:ea typeface="+mj-ea"/>
                        </a:rPr>
                        <a:t>順位</a:t>
                      </a:r>
                      <a:endParaRPr kumimoji="1" lang="ja-JP" altLang="en-US" sz="2400" b="1" dirty="0">
                        <a:solidFill>
                          <a:schemeClr val="tx1"/>
                        </a:solidFill>
                        <a:latin typeface="+mj-ea"/>
                        <a:ea typeface="+mj-ea"/>
                      </a:endParaRPr>
                    </a:p>
                  </a:txBody>
                  <a:tcPr marL="91419" marR="91419" marT="45721" marB="45721">
                    <a:solidFill>
                      <a:schemeClr val="accent1">
                        <a:lumMod val="20000"/>
                        <a:lumOff val="80000"/>
                      </a:schemeClr>
                    </a:solidFill>
                  </a:tcPr>
                </a:tc>
                <a:tc>
                  <a:txBody>
                    <a:bodyPr/>
                    <a:lstStyle/>
                    <a:p>
                      <a:pPr algn="ctr"/>
                      <a:r>
                        <a:rPr kumimoji="1" lang="ja-JP" altLang="en-US" sz="2400" b="1" dirty="0" smtClean="0">
                          <a:solidFill>
                            <a:schemeClr val="tx1"/>
                          </a:solidFill>
                          <a:latin typeface="+mj-ea"/>
                          <a:ea typeface="+mj-ea"/>
                        </a:rPr>
                        <a:t>大学名</a:t>
                      </a:r>
                      <a:endParaRPr kumimoji="1" lang="ja-JP" altLang="en-US" sz="2400" b="1" dirty="0">
                        <a:solidFill>
                          <a:schemeClr val="tx1"/>
                        </a:solidFill>
                        <a:latin typeface="+mj-ea"/>
                        <a:ea typeface="+mj-ea"/>
                      </a:endParaRPr>
                    </a:p>
                  </a:txBody>
                  <a:tcPr marL="91419" marR="91419" marT="45721" marB="45721">
                    <a:solidFill>
                      <a:schemeClr val="accent1">
                        <a:lumMod val="20000"/>
                        <a:lumOff val="80000"/>
                      </a:schemeClr>
                    </a:solidFill>
                  </a:tcPr>
                </a:tc>
              </a:tr>
              <a:tr h="405608">
                <a:tc>
                  <a:txBody>
                    <a:bodyPr/>
                    <a:lstStyle/>
                    <a:p>
                      <a:pPr algn="r"/>
                      <a:r>
                        <a:rPr kumimoji="1" lang="ja-JP" altLang="en-US" sz="2400" b="1" dirty="0" smtClean="0">
                          <a:solidFill>
                            <a:schemeClr val="tx1"/>
                          </a:solidFill>
                          <a:latin typeface="+mj-ea"/>
                          <a:ea typeface="+mj-ea"/>
                        </a:rPr>
                        <a:t>１</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東京大学</a:t>
                      </a:r>
                      <a:endParaRPr kumimoji="1" lang="ja-JP" altLang="en-US" sz="2400" b="1" dirty="0">
                        <a:solidFill>
                          <a:schemeClr val="tx1"/>
                        </a:solidFill>
                        <a:latin typeface="+mj-ea"/>
                        <a:ea typeface="+mj-ea"/>
                      </a:endParaRPr>
                    </a:p>
                  </a:txBody>
                  <a:tcPr marL="91419" marR="91419" marT="45721" marB="45721">
                    <a:solidFill>
                      <a:schemeClr val="bg1"/>
                    </a:solidFill>
                  </a:tcPr>
                </a:tc>
              </a:tr>
              <a:tr h="405608">
                <a:tc>
                  <a:txBody>
                    <a:bodyPr/>
                    <a:lstStyle/>
                    <a:p>
                      <a:pPr algn="r"/>
                      <a:r>
                        <a:rPr kumimoji="1" lang="ja-JP" altLang="en-US" sz="2400" b="1" dirty="0" smtClean="0">
                          <a:solidFill>
                            <a:schemeClr val="tx1"/>
                          </a:solidFill>
                          <a:latin typeface="+mj-ea"/>
                          <a:ea typeface="+mj-ea"/>
                        </a:rPr>
                        <a:t>２</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京都大学</a:t>
                      </a:r>
                      <a:endParaRPr kumimoji="1" lang="ja-JP" altLang="en-US" sz="2400" b="1" dirty="0">
                        <a:solidFill>
                          <a:schemeClr val="tx1"/>
                        </a:solidFill>
                        <a:latin typeface="+mj-ea"/>
                        <a:ea typeface="+mj-ea"/>
                      </a:endParaRPr>
                    </a:p>
                  </a:txBody>
                  <a:tcPr marL="91419" marR="91419" marT="45721" marB="45721">
                    <a:solidFill>
                      <a:schemeClr val="bg1"/>
                    </a:solidFill>
                  </a:tcPr>
                </a:tc>
              </a:tr>
              <a:tr h="405608">
                <a:tc>
                  <a:txBody>
                    <a:bodyPr/>
                    <a:lstStyle/>
                    <a:p>
                      <a:pPr algn="r"/>
                      <a:r>
                        <a:rPr kumimoji="1" lang="ja-JP" altLang="en-US" sz="2400" b="1" dirty="0" smtClean="0">
                          <a:solidFill>
                            <a:schemeClr val="tx1"/>
                          </a:solidFill>
                          <a:latin typeface="+mj-ea"/>
                          <a:ea typeface="+mj-ea"/>
                        </a:rPr>
                        <a:t>３</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東北大学</a:t>
                      </a:r>
                      <a:endParaRPr kumimoji="1" lang="ja-JP" altLang="en-US" sz="2400" b="1" dirty="0">
                        <a:solidFill>
                          <a:schemeClr val="tx1"/>
                        </a:solidFill>
                        <a:latin typeface="+mj-ea"/>
                        <a:ea typeface="+mj-ea"/>
                      </a:endParaRPr>
                    </a:p>
                  </a:txBody>
                  <a:tcPr marL="91419" marR="91419" marT="45721" marB="45721">
                    <a:solidFill>
                      <a:schemeClr val="bg1"/>
                    </a:solidFill>
                  </a:tcPr>
                </a:tc>
              </a:tr>
              <a:tr h="405608">
                <a:tc>
                  <a:txBody>
                    <a:bodyPr/>
                    <a:lstStyle/>
                    <a:p>
                      <a:pPr algn="r"/>
                      <a:r>
                        <a:rPr kumimoji="1" lang="ja-JP" altLang="en-US" sz="2400" b="1" dirty="0" smtClean="0">
                          <a:solidFill>
                            <a:schemeClr val="tx1"/>
                          </a:solidFill>
                          <a:latin typeface="+mj-ea"/>
                          <a:ea typeface="+mj-ea"/>
                        </a:rPr>
                        <a:t>４</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大阪大学</a:t>
                      </a:r>
                      <a:endParaRPr kumimoji="1" lang="ja-JP" altLang="en-US" sz="2400" b="1" dirty="0">
                        <a:solidFill>
                          <a:schemeClr val="tx1"/>
                        </a:solidFill>
                        <a:latin typeface="+mj-ea"/>
                        <a:ea typeface="+mj-ea"/>
                      </a:endParaRPr>
                    </a:p>
                  </a:txBody>
                  <a:tcPr marL="91419" marR="91419" marT="45721" marB="45721">
                    <a:solidFill>
                      <a:schemeClr val="bg1"/>
                    </a:solidFill>
                  </a:tcPr>
                </a:tc>
              </a:tr>
              <a:tr h="405608">
                <a:tc>
                  <a:txBody>
                    <a:bodyPr/>
                    <a:lstStyle/>
                    <a:p>
                      <a:pPr algn="r"/>
                      <a:r>
                        <a:rPr kumimoji="1" lang="ja-JP" altLang="en-US" sz="2400" b="1" dirty="0" smtClean="0">
                          <a:solidFill>
                            <a:schemeClr val="tx1"/>
                          </a:solidFill>
                          <a:latin typeface="+mj-ea"/>
                          <a:ea typeface="+mj-ea"/>
                        </a:rPr>
                        <a:t>５</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筑波大学</a:t>
                      </a:r>
                      <a:endParaRPr kumimoji="1" lang="ja-JP" altLang="en-US" sz="2400" b="1" dirty="0">
                        <a:solidFill>
                          <a:schemeClr val="tx1"/>
                        </a:solidFill>
                        <a:latin typeface="+mj-ea"/>
                        <a:ea typeface="+mj-ea"/>
                      </a:endParaRPr>
                    </a:p>
                  </a:txBody>
                  <a:tcPr marL="91419" marR="91419" marT="45721" marB="45721">
                    <a:solidFill>
                      <a:schemeClr val="bg1"/>
                    </a:solidFill>
                  </a:tcPr>
                </a:tc>
              </a:tr>
              <a:tr h="730094">
                <a:tc gridSpan="2">
                  <a:txBody>
                    <a:bodyPr/>
                    <a:lstStyle/>
                    <a:p>
                      <a:pPr algn="ctr"/>
                      <a:r>
                        <a:rPr kumimoji="1" lang="ja-JP" altLang="en-US" sz="2400" b="1" dirty="0" smtClean="0">
                          <a:solidFill>
                            <a:schemeClr val="tx1"/>
                          </a:solidFill>
                          <a:latin typeface="+mj-ea"/>
                          <a:ea typeface="+mj-ea"/>
                        </a:rPr>
                        <a:t>・</a:t>
                      </a:r>
                      <a:endParaRPr kumimoji="1" lang="en-US" altLang="ja-JP" sz="2400" b="1" dirty="0" smtClean="0">
                        <a:solidFill>
                          <a:schemeClr val="tx1"/>
                        </a:solidFill>
                        <a:latin typeface="+mj-ea"/>
                        <a:ea typeface="+mj-ea"/>
                      </a:endParaRPr>
                    </a:p>
                    <a:p>
                      <a:pPr algn="ctr"/>
                      <a:r>
                        <a:rPr kumimoji="1" lang="ja-JP" altLang="en-US" sz="2400" b="1" dirty="0" smtClean="0">
                          <a:solidFill>
                            <a:schemeClr val="tx1"/>
                          </a:solidFill>
                          <a:latin typeface="+mj-ea"/>
                          <a:ea typeface="+mj-ea"/>
                        </a:rPr>
                        <a:t>・</a:t>
                      </a:r>
                      <a:endParaRPr kumimoji="1" lang="en-US" altLang="ja-JP" sz="2400" b="1" dirty="0" smtClean="0">
                        <a:solidFill>
                          <a:schemeClr val="tx1"/>
                        </a:solidFill>
                        <a:latin typeface="+mj-ea"/>
                        <a:ea typeface="+mj-ea"/>
                      </a:endParaRPr>
                    </a:p>
                  </a:txBody>
                  <a:tcPr marL="91419" marR="91419" marT="45721" marB="45721">
                    <a:solidFill>
                      <a:schemeClr val="bg1"/>
                    </a:solidFill>
                  </a:tcPr>
                </a:tc>
                <a:tc hMerge="1">
                  <a:txBody>
                    <a:bodyPr/>
                    <a:lstStyle/>
                    <a:p>
                      <a:endParaRPr kumimoji="1" lang="ja-JP" altLang="en-US" dirty="0">
                        <a:latin typeface="HGP創英角ｺﾞｼｯｸUB" pitchFamily="50" charset="-128"/>
                        <a:ea typeface="HGP創英角ｺﾞｼｯｸUB" pitchFamily="50" charset="-128"/>
                      </a:endParaRPr>
                    </a:p>
                  </a:txBody>
                  <a:tcPr>
                    <a:solidFill>
                      <a:schemeClr val="bg1"/>
                    </a:solidFill>
                  </a:tcPr>
                </a:tc>
              </a:tr>
              <a:tr h="405608">
                <a:tc>
                  <a:txBody>
                    <a:bodyPr/>
                    <a:lstStyle/>
                    <a:p>
                      <a:pPr algn="r"/>
                      <a:r>
                        <a:rPr kumimoji="1" lang="ja-JP" altLang="en-US" sz="2400" b="1" dirty="0" smtClean="0">
                          <a:solidFill>
                            <a:srgbClr val="FF0000"/>
                          </a:solidFill>
                          <a:latin typeface="+mj-ea"/>
                          <a:ea typeface="+mj-ea"/>
                        </a:rPr>
                        <a:t>１３</a:t>
                      </a:r>
                      <a:endParaRPr kumimoji="1" lang="ja-JP" altLang="en-US" sz="2400" b="1" dirty="0">
                        <a:solidFill>
                          <a:srgbClr val="FF0000"/>
                        </a:solidFill>
                        <a:latin typeface="+mj-ea"/>
                        <a:ea typeface="+mj-ea"/>
                      </a:endParaRPr>
                    </a:p>
                  </a:txBody>
                  <a:tcPr marL="91419" marR="91419" marT="45721" marB="45721">
                    <a:solidFill>
                      <a:srgbClr val="FFCCFF"/>
                    </a:solidFill>
                  </a:tcPr>
                </a:tc>
                <a:tc>
                  <a:txBody>
                    <a:bodyPr/>
                    <a:lstStyle/>
                    <a:p>
                      <a:r>
                        <a:rPr kumimoji="1" lang="ja-JP" altLang="en-US" sz="2400" b="1" dirty="0" smtClean="0">
                          <a:solidFill>
                            <a:srgbClr val="FF0000"/>
                          </a:solidFill>
                          <a:latin typeface="+mj-ea"/>
                          <a:ea typeface="+mj-ea"/>
                        </a:rPr>
                        <a:t>　岡山大学</a:t>
                      </a:r>
                      <a:endParaRPr kumimoji="1" lang="ja-JP" altLang="en-US" sz="2400" b="1" dirty="0">
                        <a:solidFill>
                          <a:srgbClr val="FF0000"/>
                        </a:solidFill>
                        <a:latin typeface="+mj-ea"/>
                        <a:ea typeface="+mj-ea"/>
                      </a:endParaRPr>
                    </a:p>
                  </a:txBody>
                  <a:tcPr marL="91419" marR="91419" marT="45721" marB="45721">
                    <a:solidFill>
                      <a:srgbClr val="FFCCFF"/>
                    </a:solidFill>
                  </a:tcPr>
                </a:tc>
              </a:tr>
              <a:tr h="405608">
                <a:tc>
                  <a:txBody>
                    <a:bodyPr/>
                    <a:lstStyle/>
                    <a:p>
                      <a:pPr algn="r"/>
                      <a:r>
                        <a:rPr kumimoji="1" lang="ja-JP" altLang="en-US" sz="2400" b="1" dirty="0" smtClean="0">
                          <a:solidFill>
                            <a:schemeClr val="tx1"/>
                          </a:solidFill>
                          <a:latin typeface="+mj-ea"/>
                          <a:ea typeface="+mj-ea"/>
                        </a:rPr>
                        <a:t>１４</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金沢大学</a:t>
                      </a:r>
                      <a:endParaRPr kumimoji="1" lang="ja-JP" altLang="en-US" sz="2400" b="1" dirty="0">
                        <a:solidFill>
                          <a:schemeClr val="tx1"/>
                        </a:solidFill>
                        <a:latin typeface="+mj-ea"/>
                        <a:ea typeface="+mj-ea"/>
                      </a:endParaRPr>
                    </a:p>
                  </a:txBody>
                  <a:tcPr marL="91419" marR="91419" marT="45721" marB="45721">
                    <a:solidFill>
                      <a:schemeClr val="bg1"/>
                    </a:solidFill>
                  </a:tcPr>
                </a:tc>
              </a:tr>
              <a:tr h="405608">
                <a:tc>
                  <a:txBody>
                    <a:bodyPr/>
                    <a:lstStyle/>
                    <a:p>
                      <a:pPr algn="r"/>
                      <a:r>
                        <a:rPr kumimoji="1" lang="ja-JP" altLang="en-US" sz="2400" b="1" dirty="0" smtClean="0">
                          <a:solidFill>
                            <a:schemeClr val="tx1"/>
                          </a:solidFill>
                          <a:latin typeface="+mj-ea"/>
                          <a:ea typeface="+mj-ea"/>
                        </a:rPr>
                        <a:t>１５</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a:t>
                      </a:r>
                      <a:r>
                        <a:rPr kumimoji="1" lang="ja-JP" altLang="en-US" sz="2400" b="1" kern="1200" dirty="0" smtClean="0">
                          <a:solidFill>
                            <a:schemeClr val="tx1"/>
                          </a:solidFill>
                          <a:latin typeface="+mj-ea"/>
                          <a:ea typeface="+mn-ea"/>
                          <a:cs typeface="+mn-cs"/>
                        </a:rPr>
                        <a:t>新潟大学</a:t>
                      </a:r>
                      <a:endParaRPr kumimoji="1" lang="ja-JP" altLang="en-US" sz="2400" b="1" kern="1200" dirty="0">
                        <a:solidFill>
                          <a:schemeClr val="tx1"/>
                        </a:solidFill>
                        <a:latin typeface="+mj-ea"/>
                        <a:ea typeface="+mn-ea"/>
                        <a:cs typeface="+mn-cs"/>
                      </a:endParaRPr>
                    </a:p>
                  </a:txBody>
                  <a:tcPr marL="91419" marR="91419" marT="45721" marB="45721">
                    <a:solidFill>
                      <a:schemeClr val="bg1"/>
                    </a:solidFill>
                  </a:tcPr>
                </a:tc>
              </a:tr>
            </a:tbl>
          </a:graphicData>
        </a:graphic>
      </p:graphicFrame>
      <p:sp>
        <p:nvSpPr>
          <p:cNvPr id="8" name="Rectangle 26"/>
          <p:cNvSpPr>
            <a:spLocks noChangeArrowheads="1"/>
          </p:cNvSpPr>
          <p:nvPr/>
        </p:nvSpPr>
        <p:spPr bwMode="auto">
          <a:xfrm>
            <a:off x="142875" y="0"/>
            <a:ext cx="7669213"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我が国屈指の国立総合大学</a:t>
            </a:r>
          </a:p>
        </p:txBody>
      </p:sp>
      <p:cxnSp>
        <p:nvCxnSpPr>
          <p:cNvPr id="6" name="直線コネクタ 5"/>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 6"/>
          <p:cNvSpPr>
            <a:spLocks noGrp="1"/>
          </p:cNvSpPr>
          <p:nvPr>
            <p:ph type="sldNum" sz="quarter" idx="4294967295"/>
          </p:nvPr>
        </p:nvSpPr>
        <p:spPr>
          <a:xfrm>
            <a:off x="8362950" y="6365875"/>
            <a:ext cx="609600" cy="365125"/>
          </a:xfrm>
          <a:prstGeom prst="rect">
            <a:avLst/>
          </a:prstGeom>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1B42EC7E-4ED2-CB41-B758-C1256D5CF2CF}" type="slidenum">
              <a:rPr lang="ja-JP" altLang="en-US">
                <a:solidFill>
                  <a:srgbClr val="898989"/>
                </a:solidFill>
              </a:rPr>
              <a:pPr eaLnBrk="1" hangingPunct="1"/>
              <a:t>33</a:t>
            </a:fld>
            <a:endParaRPr lang="ja-JP" altLang="en-US" dirty="0">
              <a:solidFill>
                <a:srgbClr val="898989"/>
              </a:solidFill>
            </a:endParaRPr>
          </a:p>
        </p:txBody>
      </p:sp>
      <p:sp>
        <p:nvSpPr>
          <p:cNvPr id="10" name="正方形/長方形 9"/>
          <p:cNvSpPr/>
          <p:nvPr/>
        </p:nvSpPr>
        <p:spPr>
          <a:xfrm>
            <a:off x="2805924" y="6393418"/>
            <a:ext cx="3246402" cy="369332"/>
          </a:xfrm>
          <a:prstGeom prst="rect">
            <a:avLst/>
          </a:prstGeom>
        </p:spPr>
        <p:txBody>
          <a:bodyPr wrap="none">
            <a:spAutoFit/>
          </a:bodyPr>
          <a:lstStyle/>
          <a:p>
            <a:r>
              <a:rPr lang="ja-JP" altLang="en-US" dirty="0" smtClean="0"/>
              <a:t>（文部科学省ホームページより）</a:t>
            </a:r>
            <a:endParaRPr lang="ja-JP" altLang="en-US" dirty="0"/>
          </a:p>
        </p:txBody>
      </p:sp>
    </p:spTree>
    <p:extLst>
      <p:ext uri="{BB962C8B-B14F-4D97-AF65-F5344CB8AC3E}">
        <p14:creationId xmlns:p14="http://schemas.microsoft.com/office/powerpoint/2010/main" val="20943074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9"/>
          <p:cNvSpPr>
            <a:spLocks noGrp="1"/>
          </p:cNvSpPr>
          <p:nvPr>
            <p:ph type="sldNum" sz="quarter" idx="4294967295"/>
          </p:nvPr>
        </p:nvSpPr>
        <p:spPr>
          <a:xfrm>
            <a:off x="8582025" y="6375400"/>
            <a:ext cx="438150" cy="365125"/>
          </a:xfrm>
          <a:prstGeom prst="rect">
            <a:avLst/>
          </a:prstGeom>
        </p:spPr>
        <p:txBody>
          <a:bodyPr/>
          <a:lstStyle/>
          <a:p>
            <a:pPr>
              <a:defRPr/>
            </a:pPr>
            <a:fld id="{2F7A97AB-4926-40EA-AB7B-8244790BCFDD}" type="slidenum">
              <a:rPr lang="ja-JP" altLang="en-US" smtClean="0"/>
              <a:pPr>
                <a:defRPr/>
              </a:pPr>
              <a:t>34</a:t>
            </a:fld>
            <a:endParaRPr lang="ja-JP" altLang="en-US" dirty="0"/>
          </a:p>
        </p:txBody>
      </p:sp>
      <p:sp>
        <p:nvSpPr>
          <p:cNvPr id="11" name="正方形/長方形 8"/>
          <p:cNvSpPr>
            <a:spLocks noChangeArrowheads="1"/>
          </p:cNvSpPr>
          <p:nvPr/>
        </p:nvSpPr>
        <p:spPr bwMode="auto">
          <a:xfrm>
            <a:off x="179388" y="36513"/>
            <a:ext cx="8964612" cy="584200"/>
          </a:xfrm>
          <a:prstGeom prst="rect">
            <a:avLst/>
          </a:prstGeom>
          <a:noFill/>
          <a:ln w="9525">
            <a:noFill/>
            <a:miter lim="800000"/>
            <a:headEnd/>
            <a:tailEnd/>
          </a:ln>
        </p:spPr>
        <p:txBody>
          <a:bodyPr>
            <a:spAutoFit/>
          </a:bodyPr>
          <a:lstStyle/>
          <a:p>
            <a:pPr>
              <a:defRPr/>
            </a:pPr>
            <a:r>
              <a:rPr lang="ja-JP" altLang="en-US" sz="3200" dirty="0" smtClean="0">
                <a:latin typeface="+mj-ea"/>
              </a:rPr>
              <a:t>科学研究費助成事業（科研費）</a:t>
            </a:r>
            <a:endParaRPr lang="en-US" altLang="ja-JP" sz="3200" dirty="0">
              <a:latin typeface="+mj-ea"/>
            </a:endParaRPr>
          </a:p>
        </p:txBody>
      </p:sp>
      <p:sp>
        <p:nvSpPr>
          <p:cNvPr id="13" name="正方形/長方形 12"/>
          <p:cNvSpPr/>
          <p:nvPr/>
        </p:nvSpPr>
        <p:spPr>
          <a:xfrm>
            <a:off x="2203450" y="981075"/>
            <a:ext cx="5113338"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5" name="図 14"/>
          <p:cNvPicPr/>
          <p:nvPr/>
        </p:nvPicPr>
        <p:blipFill>
          <a:blip r:embed="rId2"/>
          <a:srcRect/>
          <a:stretch>
            <a:fillRect/>
          </a:stretch>
        </p:blipFill>
        <p:spPr bwMode="auto">
          <a:xfrm>
            <a:off x="2743200" y="1562100"/>
            <a:ext cx="3829050" cy="4648200"/>
          </a:xfrm>
          <a:prstGeom prst="rect">
            <a:avLst/>
          </a:prstGeom>
          <a:noFill/>
          <a:ln w="9525">
            <a:noFill/>
            <a:miter lim="800000"/>
            <a:headEnd/>
            <a:tailEnd/>
          </a:ln>
        </p:spPr>
      </p:pic>
      <p:sp>
        <p:nvSpPr>
          <p:cNvPr id="16" name="テキスト ボックス 15"/>
          <p:cNvSpPr txBox="1"/>
          <p:nvPr/>
        </p:nvSpPr>
        <p:spPr>
          <a:xfrm>
            <a:off x="2114550" y="1047750"/>
            <a:ext cx="5314950" cy="461665"/>
          </a:xfrm>
          <a:prstGeom prst="rect">
            <a:avLst/>
          </a:prstGeom>
          <a:noFill/>
        </p:spPr>
        <p:txBody>
          <a:bodyPr wrap="square" rtlCol="0">
            <a:spAutoFit/>
          </a:bodyPr>
          <a:lstStyle/>
          <a:p>
            <a:pPr algn="ctr"/>
            <a:r>
              <a:rPr kumimoji="1" lang="ja-JP" altLang="en-US" sz="2400" dirty="0" smtClean="0"/>
              <a:t>平成</a:t>
            </a:r>
            <a:r>
              <a:rPr kumimoji="1" lang="en-US" altLang="ja-JP" sz="2400" dirty="0" smtClean="0"/>
              <a:t>25</a:t>
            </a:r>
            <a:r>
              <a:rPr kumimoji="1" lang="ja-JP" altLang="en-US" sz="2400" dirty="0" smtClean="0"/>
              <a:t>年度　科研費採択ランキング</a:t>
            </a:r>
            <a:endParaRPr kumimoji="1" lang="ja-JP" altLang="en-US" sz="2400" dirty="0"/>
          </a:p>
        </p:txBody>
      </p:sp>
      <p:sp>
        <p:nvSpPr>
          <p:cNvPr id="19" name="テキスト ボックス 18"/>
          <p:cNvSpPr txBox="1"/>
          <p:nvPr/>
        </p:nvSpPr>
        <p:spPr>
          <a:xfrm>
            <a:off x="2571750" y="6276975"/>
            <a:ext cx="4019550" cy="338554"/>
          </a:xfrm>
          <a:prstGeom prst="rect">
            <a:avLst/>
          </a:prstGeom>
          <a:noFill/>
        </p:spPr>
        <p:txBody>
          <a:bodyPr wrap="square" rtlCol="0">
            <a:spAutoFit/>
          </a:bodyPr>
          <a:lstStyle/>
          <a:p>
            <a:r>
              <a:rPr kumimoji="1" lang="ja-JP" altLang="en-US" sz="1600" dirty="0" smtClean="0"/>
              <a:t>（文部科学省ホームページより）</a:t>
            </a:r>
            <a:endParaRPr kumimoji="1" lang="ja-JP" altLang="en-US" sz="1600" dirty="0"/>
          </a:p>
        </p:txBody>
      </p:sp>
    </p:spTree>
    <p:extLst>
      <p:ext uri="{BB962C8B-B14F-4D97-AF65-F5344CB8AC3E}">
        <p14:creationId xmlns:p14="http://schemas.microsoft.com/office/powerpoint/2010/main" val="3790288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137"/>
          <p:cNvSpPr>
            <a:spLocks noChangeShapeType="1"/>
          </p:cNvSpPr>
          <p:nvPr/>
        </p:nvSpPr>
        <p:spPr bwMode="auto">
          <a:xfrm>
            <a:off x="611188" y="1196975"/>
            <a:ext cx="0" cy="527685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8435" name="Line 138"/>
          <p:cNvSpPr>
            <a:spLocks noChangeShapeType="1"/>
          </p:cNvSpPr>
          <p:nvPr/>
        </p:nvSpPr>
        <p:spPr bwMode="auto">
          <a:xfrm>
            <a:off x="8386763" y="1196975"/>
            <a:ext cx="0" cy="527685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30724" name="Rectangle 139"/>
          <p:cNvSpPr>
            <a:spLocks noChangeArrowheads="1"/>
          </p:cNvSpPr>
          <p:nvPr/>
        </p:nvSpPr>
        <p:spPr bwMode="auto">
          <a:xfrm>
            <a:off x="107950" y="0"/>
            <a:ext cx="8821738" cy="615950"/>
          </a:xfrm>
          <a:prstGeom prst="rect">
            <a:avLst/>
          </a:prstGeom>
          <a:noFill/>
          <a:ln w="9525">
            <a:noFill/>
            <a:miter lim="800000"/>
            <a:headEnd/>
            <a:tailEnd/>
          </a:ln>
        </p:spPr>
        <p:txBody>
          <a:bodyPr>
            <a:spAutoFit/>
          </a:bodyPr>
          <a:lstStyle/>
          <a:p>
            <a:pPr>
              <a:defRPr/>
            </a:pPr>
            <a:r>
              <a:rPr lang="ja-JP" altLang="en-US" sz="3400" dirty="0">
                <a:latin typeface="+mj-ea"/>
                <a:ea typeface="+mj-ea"/>
                <a:cs typeface="+mn-cs"/>
              </a:rPr>
              <a:t>本学の教育力：</a:t>
            </a:r>
            <a:r>
              <a:rPr lang="ja-JP" altLang="en-US" sz="3400" dirty="0">
                <a:solidFill>
                  <a:srgbClr val="FF0000"/>
                </a:solidFill>
                <a:latin typeface="+mj-ea"/>
                <a:ea typeface="+mj-ea"/>
                <a:cs typeface="+mn-cs"/>
              </a:rPr>
              <a:t>全国の大学の学長からの評価</a:t>
            </a:r>
            <a:endParaRPr lang="en-US" altLang="ja-JP" sz="3400" dirty="0">
              <a:solidFill>
                <a:srgbClr val="FF0000"/>
              </a:solidFill>
              <a:latin typeface="+mj-ea"/>
              <a:ea typeface="+mj-ea"/>
              <a:cs typeface="+mn-cs"/>
            </a:endParaRPr>
          </a:p>
        </p:txBody>
      </p:sp>
      <p:sp>
        <p:nvSpPr>
          <p:cNvPr id="18437" name="Line 141"/>
          <p:cNvSpPr>
            <a:spLocks noChangeShapeType="1"/>
          </p:cNvSpPr>
          <p:nvPr/>
        </p:nvSpPr>
        <p:spPr bwMode="auto">
          <a:xfrm>
            <a:off x="-323850" y="2205038"/>
            <a:ext cx="7775575"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8438" name="テキスト ボックス 16"/>
          <p:cNvSpPr txBox="1">
            <a:spLocks noChangeArrowheads="1"/>
          </p:cNvSpPr>
          <p:nvPr/>
        </p:nvSpPr>
        <p:spPr bwMode="auto">
          <a:xfrm>
            <a:off x="-107950" y="6381750"/>
            <a:ext cx="46069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r>
              <a:rPr lang="ja-JP" altLang="en-US" sz="1400"/>
              <a:t>朝日新聞社「大学ランキング２００８」</a:t>
            </a:r>
          </a:p>
        </p:txBody>
      </p:sp>
      <p:graphicFrame>
        <p:nvGraphicFramePr>
          <p:cNvPr id="9" name="表 8"/>
          <p:cNvGraphicFramePr>
            <a:graphicFrameLocks noGrp="1"/>
          </p:cNvGraphicFramePr>
          <p:nvPr/>
        </p:nvGraphicFramePr>
        <p:xfrm>
          <a:off x="468313" y="1341438"/>
          <a:ext cx="3960812" cy="5018096"/>
        </p:xfrm>
        <a:graphic>
          <a:graphicData uri="http://schemas.openxmlformats.org/drawingml/2006/table">
            <a:tbl>
              <a:tblPr firstRow="1">
                <a:tableStyleId>{5940675A-B579-460E-94D1-54222C63F5DA}</a:tableStyleId>
              </a:tblPr>
              <a:tblGrid>
                <a:gridCol w="754540"/>
                <a:gridCol w="3206272"/>
              </a:tblGrid>
              <a:tr h="396238">
                <a:tc>
                  <a:txBody>
                    <a:bodyPr/>
                    <a:lstStyle/>
                    <a:p>
                      <a:pPr algn="ctr"/>
                      <a:r>
                        <a:rPr kumimoji="1" lang="ja-JP" altLang="en-US" sz="2000" b="1" dirty="0" smtClean="0">
                          <a:solidFill>
                            <a:schemeClr val="tx1"/>
                          </a:solidFill>
                          <a:latin typeface="+mj-ea"/>
                          <a:ea typeface="+mj-ea"/>
                        </a:rPr>
                        <a:t>順位</a:t>
                      </a:r>
                      <a:endParaRPr kumimoji="1" lang="ja-JP" altLang="en-US" sz="2000" b="1" dirty="0">
                        <a:solidFill>
                          <a:schemeClr val="tx1"/>
                        </a:solidFill>
                        <a:latin typeface="+mj-ea"/>
                        <a:ea typeface="+mj-ea"/>
                      </a:endParaRPr>
                    </a:p>
                  </a:txBody>
                  <a:tcPr marL="91449" marR="91449">
                    <a:solidFill>
                      <a:schemeClr val="accent5">
                        <a:lumMod val="20000"/>
                        <a:lumOff val="80000"/>
                      </a:schemeClr>
                    </a:solidFill>
                  </a:tcPr>
                </a:tc>
                <a:tc>
                  <a:txBody>
                    <a:bodyPr/>
                    <a:lstStyle/>
                    <a:p>
                      <a:pPr algn="ctr"/>
                      <a:r>
                        <a:rPr kumimoji="1" lang="ja-JP" altLang="en-US" sz="2000" b="1" dirty="0" smtClean="0">
                          <a:solidFill>
                            <a:schemeClr val="tx1"/>
                          </a:solidFill>
                          <a:latin typeface="+mj-ea"/>
                          <a:ea typeface="+mj-ea"/>
                        </a:rPr>
                        <a:t>大　学</a:t>
                      </a:r>
                      <a:endParaRPr kumimoji="1" lang="ja-JP" altLang="en-US" sz="2000" b="1" dirty="0">
                        <a:solidFill>
                          <a:schemeClr val="tx1"/>
                        </a:solidFill>
                        <a:latin typeface="+mj-ea"/>
                        <a:ea typeface="+mj-ea"/>
                      </a:endParaRPr>
                    </a:p>
                  </a:txBody>
                  <a:tcPr marL="91449" marR="91449">
                    <a:solidFill>
                      <a:schemeClr val="accent5">
                        <a:lumMod val="20000"/>
                        <a:lumOff val="80000"/>
                      </a:schemeClr>
                    </a:solidFill>
                  </a:tcPr>
                </a:tc>
              </a:tr>
              <a:tr h="396238">
                <a:tc>
                  <a:txBody>
                    <a:bodyPr/>
                    <a:lstStyle/>
                    <a:p>
                      <a:pPr algn="r"/>
                      <a:r>
                        <a:rPr kumimoji="1" lang="ja-JP" altLang="en-US" sz="2000" b="1" dirty="0" smtClean="0">
                          <a:solidFill>
                            <a:schemeClr val="tx1"/>
                          </a:solidFill>
                          <a:latin typeface="+mj-ea"/>
                          <a:ea typeface="+mj-ea"/>
                        </a:rPr>
                        <a:t>１</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金沢工業大</a:t>
                      </a:r>
                      <a:endParaRPr kumimoji="1" lang="ja-JP" altLang="en-US" sz="2000" b="1" dirty="0">
                        <a:solidFill>
                          <a:schemeClr val="tx1"/>
                        </a:solidFill>
                        <a:latin typeface="+mj-ea"/>
                        <a:ea typeface="+mj-ea"/>
                      </a:endParaRPr>
                    </a:p>
                  </a:txBody>
                  <a:tcPr marL="91449" marR="91449"/>
                </a:tc>
              </a:tr>
              <a:tr h="396238">
                <a:tc>
                  <a:txBody>
                    <a:bodyPr/>
                    <a:lstStyle/>
                    <a:p>
                      <a:pPr algn="r"/>
                      <a:r>
                        <a:rPr kumimoji="1" lang="ja-JP" altLang="en-US" sz="2000" b="1" dirty="0" smtClean="0">
                          <a:solidFill>
                            <a:schemeClr val="tx1"/>
                          </a:solidFill>
                          <a:latin typeface="+mj-ea"/>
                          <a:ea typeface="+mj-ea"/>
                        </a:rPr>
                        <a:t>２</a:t>
                      </a:r>
                      <a:endParaRPr kumimoji="1" lang="ja-JP" altLang="en-US" sz="2000" b="1" dirty="0">
                        <a:solidFill>
                          <a:schemeClr val="tx1"/>
                        </a:solidFill>
                        <a:latin typeface="+mj-ea"/>
                        <a:ea typeface="+mj-ea"/>
                      </a:endParaRPr>
                    </a:p>
                  </a:txBody>
                  <a:tcPr marL="91449" marR="91449">
                    <a:solidFill>
                      <a:schemeClr val="bg1"/>
                    </a:solidFill>
                  </a:tcPr>
                </a:tc>
                <a:tc>
                  <a:txBody>
                    <a:bodyPr/>
                    <a:lstStyle/>
                    <a:p>
                      <a:r>
                        <a:rPr kumimoji="1" lang="ja-JP" altLang="en-US" sz="2000" b="1" dirty="0" smtClean="0">
                          <a:solidFill>
                            <a:schemeClr val="tx1"/>
                          </a:solidFill>
                          <a:latin typeface="+mj-ea"/>
                          <a:ea typeface="+mj-ea"/>
                        </a:rPr>
                        <a:t>　国際基督教大</a:t>
                      </a:r>
                      <a:endParaRPr kumimoji="1" lang="ja-JP" altLang="en-US" sz="2000" b="1" dirty="0">
                        <a:solidFill>
                          <a:schemeClr val="tx1"/>
                        </a:solidFill>
                        <a:latin typeface="+mj-ea"/>
                        <a:ea typeface="+mj-ea"/>
                      </a:endParaRPr>
                    </a:p>
                  </a:txBody>
                  <a:tcPr marL="91449" marR="91449">
                    <a:solidFill>
                      <a:schemeClr val="bg1"/>
                    </a:solidFill>
                  </a:tcPr>
                </a:tc>
              </a:tr>
              <a:tr h="478672">
                <a:tc>
                  <a:txBody>
                    <a:bodyPr/>
                    <a:lstStyle/>
                    <a:p>
                      <a:pPr algn="r"/>
                      <a:r>
                        <a:rPr kumimoji="1" lang="ja-JP" altLang="en-US" sz="2000" b="1" dirty="0" smtClean="0">
                          <a:solidFill>
                            <a:schemeClr val="tx1"/>
                          </a:solidFill>
                          <a:latin typeface="+mj-ea"/>
                          <a:ea typeface="+mj-ea"/>
                        </a:rPr>
                        <a:t>３</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立命館大</a:t>
                      </a:r>
                      <a:endParaRPr kumimoji="1" lang="ja-JP" altLang="en-US" sz="2000" b="1" dirty="0">
                        <a:solidFill>
                          <a:schemeClr val="tx1"/>
                        </a:solidFill>
                        <a:latin typeface="+mj-ea"/>
                        <a:ea typeface="+mj-ea"/>
                      </a:endParaRPr>
                    </a:p>
                  </a:txBody>
                  <a:tcPr marL="91449" marR="91449"/>
                </a:tc>
              </a:tr>
              <a:tr h="478672">
                <a:tc>
                  <a:txBody>
                    <a:bodyPr/>
                    <a:lstStyle/>
                    <a:p>
                      <a:pPr algn="r"/>
                      <a:r>
                        <a:rPr kumimoji="1" lang="ja-JP" altLang="en-US" sz="2000" b="1" dirty="0" smtClean="0">
                          <a:solidFill>
                            <a:schemeClr val="tx1"/>
                          </a:solidFill>
                          <a:latin typeface="+mj-ea"/>
                          <a:ea typeface="+mj-ea"/>
                        </a:rPr>
                        <a:t>４</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桜美林大</a:t>
                      </a:r>
                      <a:endParaRPr kumimoji="1" lang="ja-JP" altLang="en-US" sz="2000" b="1" dirty="0">
                        <a:solidFill>
                          <a:schemeClr val="tx1"/>
                        </a:solidFill>
                        <a:latin typeface="+mj-ea"/>
                        <a:ea typeface="+mj-ea"/>
                      </a:endParaRPr>
                    </a:p>
                  </a:txBody>
                  <a:tcPr marL="91449" marR="91449"/>
                </a:tc>
              </a:tr>
              <a:tr h="478672">
                <a:tc>
                  <a:txBody>
                    <a:bodyPr/>
                    <a:lstStyle/>
                    <a:p>
                      <a:pPr algn="r"/>
                      <a:r>
                        <a:rPr kumimoji="1" lang="ja-JP" altLang="en-US" sz="2000" b="1" dirty="0" smtClean="0">
                          <a:solidFill>
                            <a:schemeClr val="tx1"/>
                          </a:solidFill>
                          <a:latin typeface="+mj-ea"/>
                          <a:ea typeface="+mj-ea"/>
                        </a:rPr>
                        <a:t>５</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慶應義塾大</a:t>
                      </a:r>
                      <a:endParaRPr kumimoji="1" lang="ja-JP" altLang="en-US" sz="2000" b="1" dirty="0">
                        <a:solidFill>
                          <a:schemeClr val="tx1"/>
                        </a:solidFill>
                        <a:latin typeface="+mj-ea"/>
                        <a:ea typeface="+mj-ea"/>
                      </a:endParaRPr>
                    </a:p>
                  </a:txBody>
                  <a:tcPr marL="91449" marR="91449"/>
                </a:tc>
              </a:tr>
              <a:tr h="478672">
                <a:tc>
                  <a:txBody>
                    <a:bodyPr/>
                    <a:lstStyle/>
                    <a:p>
                      <a:pPr algn="r"/>
                      <a:r>
                        <a:rPr kumimoji="1" lang="ja-JP" altLang="en-US" sz="2000" b="1" dirty="0" smtClean="0">
                          <a:solidFill>
                            <a:schemeClr val="tx1"/>
                          </a:solidFill>
                          <a:latin typeface="+mj-ea"/>
                          <a:ea typeface="+mj-ea"/>
                        </a:rPr>
                        <a:t>６</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立教大</a:t>
                      </a:r>
                      <a:endParaRPr kumimoji="1" lang="ja-JP" altLang="en-US" sz="2000" b="1" dirty="0">
                        <a:solidFill>
                          <a:schemeClr val="tx1"/>
                        </a:solidFill>
                        <a:latin typeface="+mj-ea"/>
                        <a:ea typeface="+mj-ea"/>
                      </a:endParaRPr>
                    </a:p>
                  </a:txBody>
                  <a:tcPr marL="91449" marR="91449"/>
                </a:tc>
              </a:tr>
              <a:tr h="478672">
                <a:tc>
                  <a:txBody>
                    <a:bodyPr/>
                    <a:lstStyle/>
                    <a:p>
                      <a:pPr algn="r"/>
                      <a:r>
                        <a:rPr kumimoji="1" lang="ja-JP" altLang="en-US" sz="2000" b="1" dirty="0" smtClean="0">
                          <a:solidFill>
                            <a:schemeClr val="tx1"/>
                          </a:solidFill>
                          <a:latin typeface="+mj-ea"/>
                          <a:ea typeface="+mj-ea"/>
                        </a:rPr>
                        <a:t>７</a:t>
                      </a:r>
                      <a:endParaRPr kumimoji="1" lang="ja-JP" altLang="en-US" sz="2000" b="1" dirty="0">
                        <a:solidFill>
                          <a:schemeClr val="tx1"/>
                        </a:solidFill>
                        <a:latin typeface="+mj-ea"/>
                        <a:ea typeface="+mj-ea"/>
                      </a:endParaRPr>
                    </a:p>
                  </a:txBody>
                  <a:tcPr marL="91449" marR="91449">
                    <a:solidFill>
                      <a:schemeClr val="bg1"/>
                    </a:solidFill>
                  </a:tcPr>
                </a:tc>
                <a:tc>
                  <a:txBody>
                    <a:bodyPr/>
                    <a:lstStyle/>
                    <a:p>
                      <a:r>
                        <a:rPr kumimoji="1" lang="ja-JP" altLang="en-US" sz="2000" b="1" dirty="0" smtClean="0">
                          <a:solidFill>
                            <a:schemeClr val="tx1"/>
                          </a:solidFill>
                          <a:latin typeface="+mj-ea"/>
                          <a:ea typeface="+mj-ea"/>
                        </a:rPr>
                        <a:t>　立命館アジア太平洋大</a:t>
                      </a:r>
                      <a:endParaRPr kumimoji="1" lang="ja-JP" altLang="en-US" sz="2000" b="1" dirty="0">
                        <a:solidFill>
                          <a:schemeClr val="tx1"/>
                        </a:solidFill>
                        <a:latin typeface="+mj-ea"/>
                        <a:ea typeface="+mj-ea"/>
                      </a:endParaRPr>
                    </a:p>
                  </a:txBody>
                  <a:tcPr marL="91449" marR="91449">
                    <a:solidFill>
                      <a:schemeClr val="bg1"/>
                    </a:solidFill>
                  </a:tcPr>
                </a:tc>
              </a:tr>
              <a:tr h="478672">
                <a:tc>
                  <a:txBody>
                    <a:bodyPr/>
                    <a:lstStyle/>
                    <a:p>
                      <a:pPr algn="r"/>
                      <a:r>
                        <a:rPr kumimoji="1" lang="ja-JP" altLang="en-US" sz="2000" b="1" dirty="0" smtClean="0">
                          <a:solidFill>
                            <a:srgbClr val="FF0000"/>
                          </a:solidFill>
                          <a:latin typeface="+mj-ea"/>
                          <a:ea typeface="+mj-ea"/>
                        </a:rPr>
                        <a:t>８</a:t>
                      </a:r>
                      <a:endParaRPr kumimoji="1" lang="ja-JP" altLang="en-US" sz="2000" b="1" dirty="0">
                        <a:solidFill>
                          <a:srgbClr val="FF0000"/>
                        </a:solidFill>
                        <a:latin typeface="+mj-ea"/>
                        <a:ea typeface="+mj-ea"/>
                      </a:endParaRPr>
                    </a:p>
                  </a:txBody>
                  <a:tcPr marL="91449" marR="91449">
                    <a:solidFill>
                      <a:srgbClr val="FFCCFF"/>
                    </a:solidFill>
                  </a:tcPr>
                </a:tc>
                <a:tc>
                  <a:txBody>
                    <a:bodyPr/>
                    <a:lstStyle/>
                    <a:p>
                      <a:r>
                        <a:rPr kumimoji="1" lang="ja-JP" altLang="en-US" sz="2000" b="1" dirty="0" smtClean="0">
                          <a:solidFill>
                            <a:srgbClr val="FF0000"/>
                          </a:solidFill>
                          <a:latin typeface="+mj-ea"/>
                          <a:ea typeface="+mj-ea"/>
                        </a:rPr>
                        <a:t>　岡山大</a:t>
                      </a:r>
                      <a:endParaRPr kumimoji="1" lang="ja-JP" altLang="en-US" sz="2000" b="1" dirty="0">
                        <a:solidFill>
                          <a:srgbClr val="FF0000"/>
                        </a:solidFill>
                        <a:latin typeface="+mj-ea"/>
                        <a:ea typeface="+mj-ea"/>
                      </a:endParaRPr>
                    </a:p>
                  </a:txBody>
                  <a:tcPr marL="91449" marR="91449">
                    <a:solidFill>
                      <a:srgbClr val="FFCCFF"/>
                    </a:solidFill>
                  </a:tcPr>
                </a:tc>
              </a:tr>
              <a:tr h="478672">
                <a:tc>
                  <a:txBody>
                    <a:bodyPr/>
                    <a:lstStyle/>
                    <a:p>
                      <a:pPr algn="r"/>
                      <a:r>
                        <a:rPr kumimoji="1" lang="ja-JP" altLang="en-US" sz="2000" b="1" dirty="0" smtClean="0">
                          <a:solidFill>
                            <a:schemeClr val="tx1"/>
                          </a:solidFill>
                          <a:latin typeface="+mj-ea"/>
                          <a:ea typeface="+mj-ea"/>
                        </a:rPr>
                        <a:t>９</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東京大</a:t>
                      </a:r>
                      <a:endParaRPr kumimoji="1" lang="ja-JP" altLang="en-US" sz="2000" b="1" dirty="0">
                        <a:solidFill>
                          <a:schemeClr val="tx1"/>
                        </a:solidFill>
                        <a:latin typeface="+mj-ea"/>
                        <a:ea typeface="+mj-ea"/>
                      </a:endParaRPr>
                    </a:p>
                  </a:txBody>
                  <a:tcPr marL="91449" marR="91449"/>
                </a:tc>
              </a:tr>
              <a:tr h="478672">
                <a:tc>
                  <a:txBody>
                    <a:bodyPr/>
                    <a:lstStyle/>
                    <a:p>
                      <a:pPr algn="r"/>
                      <a:r>
                        <a:rPr kumimoji="1" lang="ja-JP" altLang="en-US" sz="2000" b="1" dirty="0" smtClean="0">
                          <a:solidFill>
                            <a:schemeClr val="tx1"/>
                          </a:solidFill>
                          <a:latin typeface="+mj-ea"/>
                          <a:ea typeface="+mj-ea"/>
                        </a:rPr>
                        <a:t>１０</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早稲田大</a:t>
                      </a:r>
                      <a:endParaRPr kumimoji="1" lang="ja-JP" altLang="en-US" sz="2000" b="1" dirty="0">
                        <a:solidFill>
                          <a:schemeClr val="tx1"/>
                        </a:solidFill>
                        <a:latin typeface="+mj-ea"/>
                        <a:ea typeface="+mj-ea"/>
                      </a:endParaRPr>
                    </a:p>
                  </a:txBody>
                  <a:tcPr marL="91449" marR="91449"/>
                </a:tc>
              </a:tr>
            </a:tbl>
          </a:graphicData>
        </a:graphic>
      </p:graphicFrame>
      <p:graphicFrame>
        <p:nvGraphicFramePr>
          <p:cNvPr id="11" name="表 10"/>
          <p:cNvGraphicFramePr>
            <a:graphicFrameLocks noGrp="1"/>
          </p:cNvGraphicFramePr>
          <p:nvPr/>
        </p:nvGraphicFramePr>
        <p:xfrm>
          <a:off x="5435600" y="1341438"/>
          <a:ext cx="2630488" cy="2516187"/>
        </p:xfrm>
        <a:graphic>
          <a:graphicData uri="http://schemas.openxmlformats.org/drawingml/2006/table">
            <a:tbl>
              <a:tblPr firstRow="1" bandRow="1">
                <a:tableStyleId>{D7AC3CCA-C797-4891-BE02-D94E43425B78}</a:tableStyleId>
              </a:tblPr>
              <a:tblGrid>
                <a:gridCol w="705253"/>
                <a:gridCol w="1925235"/>
              </a:tblGrid>
              <a:tr h="488192">
                <a:tc>
                  <a:txBody>
                    <a:bodyPr/>
                    <a:lstStyle/>
                    <a:p>
                      <a:pPr algn="ctr"/>
                      <a:r>
                        <a:rPr kumimoji="1" lang="ja-JP" altLang="en-US" sz="2000" b="1" dirty="0" smtClean="0">
                          <a:solidFill>
                            <a:schemeClr val="tx1"/>
                          </a:solidFill>
                          <a:latin typeface="+mj-ea"/>
                          <a:ea typeface="+mj-ea"/>
                        </a:rPr>
                        <a:t>順位</a:t>
                      </a:r>
                      <a:endParaRPr kumimoji="1" lang="ja-JP" altLang="en-US" sz="2000" b="1" dirty="0">
                        <a:solidFill>
                          <a:schemeClr val="tx1"/>
                        </a:solidFill>
                        <a:latin typeface="+mj-ea"/>
                        <a:ea typeface="+mj-ea"/>
                      </a:endParaRPr>
                    </a:p>
                  </a:txBody>
                  <a:tcPr marL="91416" marR="91416" marT="45722" marB="45722">
                    <a:solidFill>
                      <a:schemeClr val="accent5">
                        <a:lumMod val="20000"/>
                        <a:lumOff val="80000"/>
                      </a:schemeClr>
                    </a:solidFill>
                  </a:tcPr>
                </a:tc>
                <a:tc>
                  <a:txBody>
                    <a:bodyPr/>
                    <a:lstStyle/>
                    <a:p>
                      <a:pPr algn="ctr"/>
                      <a:r>
                        <a:rPr kumimoji="1" lang="ja-JP" altLang="en-US" sz="2000" b="1" dirty="0" smtClean="0">
                          <a:solidFill>
                            <a:schemeClr val="tx1"/>
                          </a:solidFill>
                          <a:latin typeface="+mj-ea"/>
                          <a:ea typeface="+mj-ea"/>
                        </a:rPr>
                        <a:t>大　学</a:t>
                      </a:r>
                      <a:endParaRPr kumimoji="1" lang="ja-JP" altLang="en-US" sz="2000" b="1" dirty="0">
                        <a:solidFill>
                          <a:schemeClr val="tx1"/>
                        </a:solidFill>
                        <a:latin typeface="+mj-ea"/>
                        <a:ea typeface="+mj-ea"/>
                      </a:endParaRPr>
                    </a:p>
                  </a:txBody>
                  <a:tcPr marL="91416" marR="91416" marT="45722" marB="45722">
                    <a:solidFill>
                      <a:schemeClr val="accent5">
                        <a:lumMod val="20000"/>
                        <a:lumOff val="80000"/>
                      </a:schemeClr>
                    </a:solidFill>
                  </a:tcPr>
                </a:tc>
              </a:tr>
              <a:tr h="396254">
                <a:tc>
                  <a:txBody>
                    <a:bodyPr/>
                    <a:lstStyle/>
                    <a:p>
                      <a:pPr algn="r"/>
                      <a:r>
                        <a:rPr kumimoji="1" lang="ja-JP" altLang="en-US" sz="2000" b="1" dirty="0" smtClean="0">
                          <a:solidFill>
                            <a:schemeClr val="tx1"/>
                          </a:solidFill>
                          <a:latin typeface="+mj-ea"/>
                          <a:ea typeface="+mj-ea"/>
                        </a:rPr>
                        <a:t>１</a:t>
                      </a:r>
                      <a:endParaRPr kumimoji="1" lang="ja-JP" altLang="en-US" sz="2000" b="1" dirty="0">
                        <a:solidFill>
                          <a:schemeClr val="tx1"/>
                        </a:solidFill>
                        <a:latin typeface="+mj-ea"/>
                        <a:ea typeface="+mj-ea"/>
                      </a:endParaRPr>
                    </a:p>
                  </a:txBody>
                  <a:tcPr marL="91416" marR="91416" marT="45722" marB="45722">
                    <a:solidFill>
                      <a:schemeClr val="bg1"/>
                    </a:solidFill>
                  </a:tcPr>
                </a:tc>
                <a:tc>
                  <a:txBody>
                    <a:bodyPr/>
                    <a:lstStyle/>
                    <a:p>
                      <a:r>
                        <a:rPr kumimoji="1" lang="ja-JP" altLang="en-US" sz="2000" b="1" dirty="0" smtClean="0">
                          <a:solidFill>
                            <a:schemeClr val="tx1"/>
                          </a:solidFill>
                          <a:latin typeface="+mj-ea"/>
                          <a:ea typeface="+mj-ea"/>
                        </a:rPr>
                        <a:t>東京大</a:t>
                      </a:r>
                      <a:endParaRPr kumimoji="1" lang="ja-JP" altLang="en-US" sz="2000" b="1" dirty="0">
                        <a:solidFill>
                          <a:schemeClr val="tx1"/>
                        </a:solidFill>
                        <a:latin typeface="+mj-ea"/>
                        <a:ea typeface="+mj-ea"/>
                      </a:endParaRPr>
                    </a:p>
                  </a:txBody>
                  <a:tcPr marL="91416" marR="91416" marT="45722" marB="45722">
                    <a:solidFill>
                      <a:schemeClr val="bg1"/>
                    </a:solidFill>
                  </a:tcPr>
                </a:tc>
              </a:tr>
              <a:tr h="396254">
                <a:tc>
                  <a:txBody>
                    <a:bodyPr/>
                    <a:lstStyle/>
                    <a:p>
                      <a:pPr algn="r"/>
                      <a:r>
                        <a:rPr kumimoji="1" lang="ja-JP" altLang="en-US" sz="2000" b="1" dirty="0" smtClean="0">
                          <a:solidFill>
                            <a:schemeClr val="tx1"/>
                          </a:solidFill>
                          <a:latin typeface="+mj-ea"/>
                          <a:ea typeface="+mj-ea"/>
                        </a:rPr>
                        <a:t>２</a:t>
                      </a:r>
                      <a:endParaRPr kumimoji="1" lang="ja-JP" altLang="en-US" sz="2000" b="1" dirty="0">
                        <a:solidFill>
                          <a:schemeClr val="tx1"/>
                        </a:solidFill>
                        <a:latin typeface="+mj-ea"/>
                        <a:ea typeface="+mj-ea"/>
                      </a:endParaRPr>
                    </a:p>
                  </a:txBody>
                  <a:tcPr marL="91416" marR="91416" marT="45722" marB="45722">
                    <a:solidFill>
                      <a:schemeClr val="bg1"/>
                    </a:solidFill>
                  </a:tcPr>
                </a:tc>
                <a:tc>
                  <a:txBody>
                    <a:bodyPr/>
                    <a:lstStyle/>
                    <a:p>
                      <a:r>
                        <a:rPr kumimoji="1" lang="ja-JP" altLang="en-US" sz="2000" b="1" dirty="0" smtClean="0">
                          <a:solidFill>
                            <a:schemeClr val="tx1"/>
                          </a:solidFill>
                          <a:latin typeface="+mj-ea"/>
                          <a:ea typeface="+mj-ea"/>
                        </a:rPr>
                        <a:t>京都大</a:t>
                      </a:r>
                      <a:endParaRPr kumimoji="1" lang="ja-JP" altLang="en-US" sz="2000" b="1" dirty="0">
                        <a:solidFill>
                          <a:schemeClr val="tx1"/>
                        </a:solidFill>
                        <a:latin typeface="+mj-ea"/>
                        <a:ea typeface="+mj-ea"/>
                      </a:endParaRPr>
                    </a:p>
                  </a:txBody>
                  <a:tcPr marL="91416" marR="91416" marT="45722" marB="45722">
                    <a:solidFill>
                      <a:schemeClr val="bg1"/>
                    </a:solidFill>
                  </a:tcPr>
                </a:tc>
              </a:tr>
              <a:tr h="396254">
                <a:tc>
                  <a:txBody>
                    <a:bodyPr/>
                    <a:lstStyle/>
                    <a:p>
                      <a:pPr algn="r"/>
                      <a:r>
                        <a:rPr kumimoji="1" lang="ja-JP" altLang="en-US" sz="2000" b="1" dirty="0" smtClean="0">
                          <a:solidFill>
                            <a:schemeClr val="tx1"/>
                          </a:solidFill>
                          <a:latin typeface="+mj-ea"/>
                          <a:ea typeface="+mj-ea"/>
                        </a:rPr>
                        <a:t>３</a:t>
                      </a:r>
                      <a:endParaRPr kumimoji="1" lang="ja-JP" altLang="en-US" sz="2000" b="1" dirty="0">
                        <a:solidFill>
                          <a:schemeClr val="tx1"/>
                        </a:solidFill>
                        <a:latin typeface="+mj-ea"/>
                        <a:ea typeface="+mj-ea"/>
                      </a:endParaRPr>
                    </a:p>
                  </a:txBody>
                  <a:tcPr marL="91416" marR="91416" marT="45722" marB="45722">
                    <a:solidFill>
                      <a:schemeClr val="bg1"/>
                    </a:solidFill>
                  </a:tcPr>
                </a:tc>
                <a:tc>
                  <a:txBody>
                    <a:bodyPr/>
                    <a:lstStyle/>
                    <a:p>
                      <a:r>
                        <a:rPr kumimoji="1" lang="ja-JP" altLang="en-US" sz="2000" b="1" dirty="0" smtClean="0">
                          <a:solidFill>
                            <a:schemeClr val="tx1"/>
                          </a:solidFill>
                          <a:latin typeface="+mj-ea"/>
                          <a:ea typeface="+mj-ea"/>
                        </a:rPr>
                        <a:t>九州大</a:t>
                      </a:r>
                      <a:endParaRPr kumimoji="1" lang="ja-JP" altLang="en-US" sz="2000" b="1" dirty="0">
                        <a:solidFill>
                          <a:schemeClr val="tx1"/>
                        </a:solidFill>
                        <a:latin typeface="+mj-ea"/>
                        <a:ea typeface="+mj-ea"/>
                      </a:endParaRPr>
                    </a:p>
                  </a:txBody>
                  <a:tcPr marL="91416" marR="91416" marT="45722" marB="45722">
                    <a:solidFill>
                      <a:schemeClr val="bg1"/>
                    </a:solidFill>
                  </a:tcPr>
                </a:tc>
              </a:tr>
              <a:tr h="410130">
                <a:tc>
                  <a:txBody>
                    <a:bodyPr/>
                    <a:lstStyle/>
                    <a:p>
                      <a:pPr algn="r"/>
                      <a:r>
                        <a:rPr kumimoji="1" lang="ja-JP" altLang="en-US" sz="2000" b="1" dirty="0" smtClean="0">
                          <a:solidFill>
                            <a:srgbClr val="FF0000"/>
                          </a:solidFill>
                          <a:latin typeface="+mj-ea"/>
                          <a:ea typeface="+mj-ea"/>
                        </a:rPr>
                        <a:t>４</a:t>
                      </a:r>
                      <a:endParaRPr kumimoji="1" lang="ja-JP" altLang="en-US" sz="2000" b="1" dirty="0">
                        <a:solidFill>
                          <a:srgbClr val="FF0000"/>
                        </a:solidFill>
                        <a:latin typeface="+mj-ea"/>
                        <a:ea typeface="+mj-ea"/>
                      </a:endParaRPr>
                    </a:p>
                  </a:txBody>
                  <a:tcPr marL="91416" marR="91416" marT="45722" marB="45722">
                    <a:solidFill>
                      <a:srgbClr val="FFCCFF"/>
                    </a:solidFill>
                  </a:tcPr>
                </a:tc>
                <a:tc>
                  <a:txBody>
                    <a:bodyPr/>
                    <a:lstStyle/>
                    <a:p>
                      <a:r>
                        <a:rPr kumimoji="1" lang="ja-JP" altLang="en-US" sz="2000" b="1" dirty="0" smtClean="0">
                          <a:solidFill>
                            <a:srgbClr val="FF0000"/>
                          </a:solidFill>
                          <a:latin typeface="+mj-ea"/>
                          <a:ea typeface="+mj-ea"/>
                        </a:rPr>
                        <a:t>岡山大</a:t>
                      </a:r>
                      <a:endParaRPr kumimoji="1" lang="ja-JP" altLang="en-US" sz="2000" b="1" dirty="0">
                        <a:solidFill>
                          <a:srgbClr val="FF0000"/>
                        </a:solidFill>
                        <a:latin typeface="+mj-ea"/>
                        <a:ea typeface="+mj-ea"/>
                      </a:endParaRPr>
                    </a:p>
                  </a:txBody>
                  <a:tcPr marL="91416" marR="91416" marT="45722" marB="45722">
                    <a:solidFill>
                      <a:srgbClr val="FFCCFF"/>
                    </a:solidFill>
                  </a:tcPr>
                </a:tc>
              </a:tr>
              <a:tr h="429103">
                <a:tc>
                  <a:txBody>
                    <a:bodyPr/>
                    <a:lstStyle/>
                    <a:p>
                      <a:pPr algn="r"/>
                      <a:r>
                        <a:rPr kumimoji="1" lang="ja-JP" altLang="en-US" sz="2000" b="1" dirty="0" smtClean="0">
                          <a:solidFill>
                            <a:schemeClr val="tx1"/>
                          </a:solidFill>
                          <a:latin typeface="+mj-ea"/>
                          <a:ea typeface="+mj-ea"/>
                        </a:rPr>
                        <a:t>５</a:t>
                      </a:r>
                      <a:endParaRPr kumimoji="1" lang="ja-JP" altLang="en-US" sz="2000" b="1" dirty="0">
                        <a:solidFill>
                          <a:schemeClr val="tx1"/>
                        </a:solidFill>
                        <a:latin typeface="+mj-ea"/>
                        <a:ea typeface="+mj-ea"/>
                      </a:endParaRPr>
                    </a:p>
                  </a:txBody>
                  <a:tcPr marL="91416" marR="91416" marT="45722" marB="45722">
                    <a:solidFill>
                      <a:schemeClr val="bg1"/>
                    </a:solidFill>
                  </a:tcPr>
                </a:tc>
                <a:tc>
                  <a:txBody>
                    <a:bodyPr/>
                    <a:lstStyle/>
                    <a:p>
                      <a:r>
                        <a:rPr kumimoji="1" lang="ja-JP" altLang="en-US" sz="2000" b="1" dirty="0" smtClean="0">
                          <a:solidFill>
                            <a:schemeClr val="tx1"/>
                          </a:solidFill>
                          <a:latin typeface="+mj-ea"/>
                          <a:ea typeface="+mj-ea"/>
                        </a:rPr>
                        <a:t>山形大</a:t>
                      </a:r>
                      <a:endParaRPr kumimoji="1" lang="ja-JP" altLang="en-US" sz="2000" b="1" dirty="0">
                        <a:solidFill>
                          <a:schemeClr val="tx1"/>
                        </a:solidFill>
                        <a:latin typeface="+mj-ea"/>
                        <a:ea typeface="+mj-ea"/>
                      </a:endParaRPr>
                    </a:p>
                  </a:txBody>
                  <a:tcPr marL="91416" marR="91416" marT="45722" marB="45722">
                    <a:solidFill>
                      <a:schemeClr val="bg1"/>
                    </a:solidFill>
                  </a:tcPr>
                </a:tc>
              </a:tr>
            </a:tbl>
          </a:graphicData>
        </a:graphic>
      </p:graphicFrame>
      <p:sp>
        <p:nvSpPr>
          <p:cNvPr id="18500" name="テキスト ボックス 16"/>
          <p:cNvSpPr txBox="1">
            <a:spLocks noChangeArrowheads="1"/>
          </p:cNvSpPr>
          <p:nvPr/>
        </p:nvSpPr>
        <p:spPr bwMode="auto">
          <a:xfrm>
            <a:off x="4932363" y="3933825"/>
            <a:ext cx="32400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r>
              <a:rPr lang="ja-JP" altLang="en-US" sz="1400"/>
              <a:t>朝日新聞社「大学ランキング２０１１」</a:t>
            </a:r>
            <a:endParaRPr lang="en-US" altLang="ja-JP" sz="1400"/>
          </a:p>
        </p:txBody>
      </p:sp>
      <p:sp>
        <p:nvSpPr>
          <p:cNvPr id="13" name="テキスト ボックス 12"/>
          <p:cNvSpPr txBox="1"/>
          <p:nvPr/>
        </p:nvSpPr>
        <p:spPr>
          <a:xfrm>
            <a:off x="468313" y="836613"/>
            <a:ext cx="3959225" cy="461962"/>
          </a:xfrm>
          <a:prstGeom prst="rect">
            <a:avLst/>
          </a:prstGeom>
          <a:noFill/>
        </p:spPr>
        <p:txBody>
          <a:bodyPr>
            <a:spAutoFit/>
          </a:bodyPr>
          <a:lstStyle/>
          <a:p>
            <a:pPr>
              <a:defRPr/>
            </a:pPr>
            <a:r>
              <a:rPr lang="ja-JP" altLang="en-US" sz="2400" b="1" dirty="0">
                <a:latin typeface="+mj-ea"/>
                <a:ea typeface="+mj-ea"/>
                <a:cs typeface="+mn-cs"/>
              </a:rPr>
              <a:t>教育面</a:t>
            </a:r>
          </a:p>
        </p:txBody>
      </p:sp>
      <p:sp>
        <p:nvSpPr>
          <p:cNvPr id="14" name="テキスト ボックス 13"/>
          <p:cNvSpPr txBox="1"/>
          <p:nvPr/>
        </p:nvSpPr>
        <p:spPr>
          <a:xfrm>
            <a:off x="5435600" y="836613"/>
            <a:ext cx="3351213" cy="461962"/>
          </a:xfrm>
          <a:prstGeom prst="rect">
            <a:avLst/>
          </a:prstGeom>
          <a:noFill/>
        </p:spPr>
        <p:txBody>
          <a:bodyPr>
            <a:spAutoFit/>
          </a:bodyPr>
          <a:lstStyle/>
          <a:p>
            <a:pPr>
              <a:defRPr/>
            </a:pPr>
            <a:r>
              <a:rPr lang="ja-JP" altLang="en-US" sz="2400" b="1" dirty="0">
                <a:latin typeface="+mj-ea"/>
                <a:ea typeface="+mj-ea"/>
                <a:cs typeface="+mn-cs"/>
              </a:rPr>
              <a:t>経営戦略面で注目</a:t>
            </a:r>
          </a:p>
        </p:txBody>
      </p:sp>
      <p:cxnSp>
        <p:nvCxnSpPr>
          <p:cNvPr id="15" name="直線コネクタ 14"/>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6" name="スライド番号プレースホルダ 15"/>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C84DEA38-06B7-D749-BD6C-1E0B51A46658}" type="slidenum">
              <a:rPr lang="ja-JP" altLang="en-US">
                <a:solidFill>
                  <a:srgbClr val="898989"/>
                </a:solidFill>
              </a:rPr>
              <a:pPr eaLnBrk="1" hangingPunct="1"/>
              <a:t>35</a:t>
            </a:fld>
            <a:endParaRPr lang="ja-JP" altLang="en-US">
              <a:solidFill>
                <a:srgbClr val="898989"/>
              </a:solidFill>
            </a:endParaRPr>
          </a:p>
        </p:txBody>
      </p:sp>
    </p:spTree>
    <p:extLst>
      <p:ext uri="{BB962C8B-B14F-4D97-AF65-F5344CB8AC3E}">
        <p14:creationId xmlns:p14="http://schemas.microsoft.com/office/powerpoint/2010/main" val="6777718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137"/>
          <p:cNvSpPr>
            <a:spLocks noChangeShapeType="1"/>
          </p:cNvSpPr>
          <p:nvPr/>
        </p:nvSpPr>
        <p:spPr bwMode="auto">
          <a:xfrm>
            <a:off x="611188" y="1196975"/>
            <a:ext cx="0" cy="527685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459" name="Line 138"/>
          <p:cNvSpPr>
            <a:spLocks noChangeShapeType="1"/>
          </p:cNvSpPr>
          <p:nvPr/>
        </p:nvSpPr>
        <p:spPr bwMode="auto">
          <a:xfrm>
            <a:off x="8386763" y="1196975"/>
            <a:ext cx="0" cy="527685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30724" name="Rectangle 139"/>
          <p:cNvSpPr>
            <a:spLocks noChangeArrowheads="1"/>
          </p:cNvSpPr>
          <p:nvPr/>
        </p:nvSpPr>
        <p:spPr bwMode="auto">
          <a:xfrm>
            <a:off x="142875" y="0"/>
            <a:ext cx="8963025" cy="646113"/>
          </a:xfrm>
          <a:prstGeom prst="rect">
            <a:avLst/>
          </a:prstGeom>
          <a:noFill/>
          <a:ln w="9525">
            <a:noFill/>
            <a:miter lim="800000"/>
            <a:headEnd/>
            <a:tailEnd/>
          </a:ln>
        </p:spPr>
        <p:txBody>
          <a:bodyPr>
            <a:spAutoFit/>
          </a:bodyPr>
          <a:lstStyle/>
          <a:p>
            <a:r>
              <a:rPr lang="ja-JP" altLang="en-US" sz="3600">
                <a:latin typeface="ＭＳ Ｐゴシック" charset="0"/>
              </a:rPr>
              <a:t>本学の教育力 ： </a:t>
            </a:r>
            <a:r>
              <a:rPr lang="ja-JP" altLang="en-US" sz="3600">
                <a:solidFill>
                  <a:srgbClr val="FF0000"/>
                </a:solidFill>
                <a:latin typeface="ＭＳ Ｐゴシック" charset="0"/>
              </a:rPr>
              <a:t>高校生のイメージ</a:t>
            </a:r>
            <a:r>
              <a:rPr lang="en-US" altLang="ja-JP" sz="3600">
                <a:solidFill>
                  <a:srgbClr val="FF0000"/>
                </a:solidFill>
                <a:latin typeface="ＭＳ Ｐゴシック" charset="0"/>
              </a:rPr>
              <a:t> </a:t>
            </a:r>
          </a:p>
        </p:txBody>
      </p:sp>
      <p:sp>
        <p:nvSpPr>
          <p:cNvPr id="19461" name="Line 141"/>
          <p:cNvSpPr>
            <a:spLocks noChangeShapeType="1"/>
          </p:cNvSpPr>
          <p:nvPr/>
        </p:nvSpPr>
        <p:spPr bwMode="auto">
          <a:xfrm>
            <a:off x="-323850" y="2205038"/>
            <a:ext cx="7775575"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462" name="テキスト ボックス 16"/>
          <p:cNvSpPr txBox="1">
            <a:spLocks noChangeArrowheads="1"/>
          </p:cNvSpPr>
          <p:nvPr/>
        </p:nvSpPr>
        <p:spPr bwMode="auto">
          <a:xfrm>
            <a:off x="755650" y="6524625"/>
            <a:ext cx="59753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t>日本経済新聞社大学イメージランキング２０１０．１１．２９</a:t>
            </a:r>
          </a:p>
        </p:txBody>
      </p:sp>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9"/>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C03A9454-5834-DA40-BC74-651DBB4C6E02}" type="slidenum">
              <a:rPr lang="ja-JP" altLang="en-US">
                <a:solidFill>
                  <a:srgbClr val="898989"/>
                </a:solidFill>
              </a:rPr>
              <a:pPr eaLnBrk="1" hangingPunct="1"/>
              <a:t>36</a:t>
            </a:fld>
            <a:endParaRPr lang="ja-JP" altLang="en-US">
              <a:solidFill>
                <a:srgbClr val="898989"/>
              </a:solidFill>
            </a:endParaRPr>
          </a:p>
        </p:txBody>
      </p:sp>
      <p:grpSp>
        <p:nvGrpSpPr>
          <p:cNvPr id="19465" name="グループ化 13"/>
          <p:cNvGrpSpPr>
            <a:grpSpLocks/>
          </p:cNvGrpSpPr>
          <p:nvPr/>
        </p:nvGrpSpPr>
        <p:grpSpPr bwMode="auto">
          <a:xfrm>
            <a:off x="560388" y="908050"/>
            <a:ext cx="8545512" cy="5949950"/>
            <a:chOff x="561132" y="908720"/>
            <a:chExt cx="8544768" cy="5949280"/>
          </a:xfrm>
        </p:grpSpPr>
        <p:pic>
          <p:nvPicPr>
            <p:cNvPr id="1946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908720"/>
              <a:ext cx="7818437" cy="561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正方形/長方形 11"/>
            <p:cNvSpPr/>
            <p:nvPr/>
          </p:nvSpPr>
          <p:spPr>
            <a:xfrm>
              <a:off x="611928" y="908720"/>
              <a:ext cx="8493972" cy="46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p:cNvSpPr/>
            <p:nvPr/>
          </p:nvSpPr>
          <p:spPr>
            <a:xfrm>
              <a:off x="561132" y="1061103"/>
              <a:ext cx="122226" cy="5796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14542619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908175" y="1401763"/>
          <a:ext cx="5256213" cy="4114800"/>
        </p:xfrm>
        <a:graphic>
          <a:graphicData uri="http://schemas.openxmlformats.org/drawingml/2006/table">
            <a:tbl>
              <a:tblPr/>
              <a:tblGrid>
                <a:gridCol w="1020763"/>
                <a:gridCol w="3397250"/>
                <a:gridCol w="838200"/>
              </a:tblGrid>
              <a:tr h="398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順位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機関名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件数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rgbClr val="FF0000"/>
                          </a:solidFill>
                          <a:effectLst/>
                          <a:latin typeface="ＭＳ Ｐゴシック" charset="0"/>
                          <a:ea typeface="ＭＳ Ｐゴシック" charset="0"/>
                          <a:cs typeface="ＭＳ Ｐゴシック" charset="0"/>
                        </a:rPr>
                        <a:t>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rgbClr val="FF0000"/>
                          </a:solidFill>
                          <a:effectLst/>
                          <a:latin typeface="ＭＳ Ｐゴシック" charset="0"/>
                          <a:ea typeface="ＭＳ Ｐゴシック" charset="0"/>
                          <a:cs typeface="ＭＳ Ｐゴシック" charset="0"/>
                        </a:rPr>
                        <a:t>　岡山大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rgbClr val="FF0000"/>
                          </a:solidFill>
                          <a:effectLst/>
                          <a:latin typeface="ＭＳ Ｐゴシック" charset="0"/>
                          <a:ea typeface="ＭＳ Ｐゴシック" charset="0"/>
                          <a:cs typeface="ＭＳ Ｐゴシック" charset="0"/>
                        </a:rPr>
                        <a:t>8</a:t>
                      </a:r>
                      <a:endParaRPr kumimoji="1" lang="ja-JP" altLang="en-US" sz="2400" b="1" i="0" u="none" strike="noStrike" cap="none" normalizeH="0" baseline="0">
                        <a:ln>
                          <a:noFill/>
                        </a:ln>
                        <a:solidFill>
                          <a:srgbClr val="FF0000"/>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２</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東京工業大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7</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３</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早稲田大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6</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３</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筑波大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6</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５</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東北大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4</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京都大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3</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ﾃﾞｼﾞﾀﾙﾊﾘｳｯﾄﾞ大学院</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3</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明治大学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3</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621" name="テキスト ボックス 4"/>
          <p:cNvSpPr txBox="1">
            <a:spLocks noChangeArrowheads="1"/>
          </p:cNvSpPr>
          <p:nvPr/>
        </p:nvSpPr>
        <p:spPr bwMode="auto">
          <a:xfrm>
            <a:off x="827088" y="857250"/>
            <a:ext cx="7416800" cy="461963"/>
          </a:xfrm>
          <a:prstGeom prst="rect">
            <a:avLst/>
          </a:prstGeom>
          <a:noFill/>
          <a:ln w="9525">
            <a:noFill/>
            <a:miter lim="800000"/>
            <a:headEnd/>
            <a:tailEnd/>
          </a:ln>
        </p:spPr>
        <p:txBody>
          <a:bodyPr>
            <a:spAutoFit/>
          </a:bodyPr>
          <a:lstStyle/>
          <a:p>
            <a:pPr algn="ctr">
              <a:defRPr/>
            </a:pPr>
            <a:r>
              <a:rPr lang="ja-JP" altLang="en-US" sz="2400" b="1" dirty="0">
                <a:latin typeface="+mj-ea"/>
                <a:ea typeface="+mj-ea"/>
                <a:cs typeface="+mn-cs"/>
              </a:rPr>
              <a:t>大学発ベンチャー設立数上位大学（平成</a:t>
            </a:r>
            <a:r>
              <a:rPr lang="en-US" altLang="ja-JP" sz="2400" b="1" dirty="0">
                <a:latin typeface="+mj-ea"/>
                <a:ea typeface="+mj-ea"/>
                <a:cs typeface="+mn-cs"/>
              </a:rPr>
              <a:t>19</a:t>
            </a:r>
            <a:r>
              <a:rPr lang="ja-JP" altLang="en-US" sz="2400" b="1" dirty="0">
                <a:latin typeface="+mj-ea"/>
                <a:ea typeface="+mj-ea"/>
                <a:cs typeface="+mn-cs"/>
              </a:rPr>
              <a:t>年度）</a:t>
            </a:r>
            <a:endParaRPr lang="en-US" altLang="ja-JP" sz="2400" b="1" dirty="0">
              <a:latin typeface="+mj-ea"/>
              <a:ea typeface="+mj-ea"/>
              <a:cs typeface="+mn-cs"/>
            </a:endParaRPr>
          </a:p>
        </p:txBody>
      </p:sp>
      <p:sp>
        <p:nvSpPr>
          <p:cNvPr id="24622" name="テキスト ボックス 5"/>
          <p:cNvSpPr txBox="1">
            <a:spLocks noChangeArrowheads="1"/>
          </p:cNvSpPr>
          <p:nvPr/>
        </p:nvSpPr>
        <p:spPr bwMode="auto">
          <a:xfrm>
            <a:off x="1836738" y="5516563"/>
            <a:ext cx="4967287" cy="307975"/>
          </a:xfrm>
          <a:prstGeom prst="rect">
            <a:avLst/>
          </a:prstGeom>
          <a:noFill/>
          <a:ln w="9525">
            <a:noFill/>
            <a:miter lim="800000"/>
            <a:headEnd/>
            <a:tailEnd/>
          </a:ln>
        </p:spPr>
        <p:txBody>
          <a:bodyPr>
            <a:spAutoFit/>
          </a:bodyPr>
          <a:lstStyle/>
          <a:p>
            <a:pPr>
              <a:defRPr/>
            </a:pPr>
            <a:r>
              <a:rPr lang="ja-JP" altLang="en-US" sz="1400" dirty="0">
                <a:latin typeface="+mj-ea"/>
                <a:ea typeface="+mj-ea"/>
                <a:cs typeface="+mn-cs"/>
              </a:rPr>
              <a:t>経済産業　省「平成</a:t>
            </a:r>
            <a:r>
              <a:rPr lang="en-US" altLang="ja-JP" sz="1400" dirty="0">
                <a:latin typeface="+mj-ea"/>
                <a:ea typeface="+mj-ea"/>
                <a:cs typeface="+mn-cs"/>
              </a:rPr>
              <a:t>19</a:t>
            </a:r>
            <a:r>
              <a:rPr lang="ja-JP" altLang="en-US" sz="1400" dirty="0">
                <a:latin typeface="+mj-ea"/>
                <a:ea typeface="+mj-ea"/>
                <a:cs typeface="+mn-cs"/>
              </a:rPr>
              <a:t>年度大学発ベンチャー調査」より</a:t>
            </a:r>
            <a:endParaRPr lang="en-US" altLang="ja-JP" sz="1400" dirty="0">
              <a:latin typeface="+mj-ea"/>
              <a:ea typeface="+mj-ea"/>
              <a:cs typeface="+mn-cs"/>
            </a:endParaRPr>
          </a:p>
        </p:txBody>
      </p:sp>
      <p:sp>
        <p:nvSpPr>
          <p:cNvPr id="6" name="角丸四角形 5"/>
          <p:cNvSpPr>
            <a:spLocks noChangeArrowheads="1"/>
          </p:cNvSpPr>
          <p:nvPr/>
        </p:nvSpPr>
        <p:spPr bwMode="auto">
          <a:xfrm>
            <a:off x="647700" y="5949950"/>
            <a:ext cx="8143875" cy="790575"/>
          </a:xfrm>
          <a:prstGeom prst="roundRect">
            <a:avLst>
              <a:gd name="adj" fmla="val 16667"/>
            </a:avLst>
          </a:prstGeom>
          <a:solidFill>
            <a:srgbClr val="FFFF99"/>
          </a:solidFill>
          <a:ln>
            <a:noFill/>
          </a:ln>
          <a:effectLst>
            <a:outerShdw blurRad="63500" dist="63500" dir="2700000" algn="tl"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defRPr/>
            </a:pPr>
            <a:r>
              <a:rPr lang="ja-JP" altLang="en-US" sz="2000" b="1" dirty="0">
                <a:latin typeface="+mj-ea"/>
                <a:ea typeface="+mj-ea"/>
                <a:cs typeface="+mn-cs"/>
              </a:rPr>
              <a:t>・平成</a:t>
            </a:r>
            <a:r>
              <a:rPr lang="en-US" altLang="ja-JP" sz="2000" b="1" dirty="0">
                <a:latin typeface="+mj-ea"/>
                <a:ea typeface="+mj-ea"/>
                <a:cs typeface="+mn-cs"/>
              </a:rPr>
              <a:t>19</a:t>
            </a:r>
            <a:r>
              <a:rPr lang="ja-JP" altLang="en-US" sz="2000" b="1" dirty="0">
                <a:latin typeface="+mj-ea"/>
                <a:ea typeface="+mj-ea"/>
                <a:cs typeface="+mn-cs"/>
              </a:rPr>
              <a:t>年度大学発ベンチャー設立数で</a:t>
            </a:r>
            <a:r>
              <a:rPr lang="en-US" altLang="ja-JP" sz="2000" b="1" dirty="0">
                <a:latin typeface="+mj-ea"/>
                <a:ea typeface="+mj-ea"/>
                <a:cs typeface="+mn-cs"/>
              </a:rPr>
              <a:t>1</a:t>
            </a:r>
            <a:r>
              <a:rPr lang="ja-JP" altLang="en-US" sz="2000" b="1" dirty="0">
                <a:latin typeface="+mj-ea"/>
                <a:ea typeface="+mj-ea"/>
                <a:cs typeface="+mn-cs"/>
              </a:rPr>
              <a:t>位。</a:t>
            </a:r>
          </a:p>
        </p:txBody>
      </p:sp>
      <p:sp>
        <p:nvSpPr>
          <p:cNvPr id="8" name="Text Box 6"/>
          <p:cNvSpPr txBox="1">
            <a:spLocks noChangeArrowheads="1"/>
          </p:cNvSpPr>
          <p:nvPr/>
        </p:nvSpPr>
        <p:spPr bwMode="auto">
          <a:xfrm>
            <a:off x="176213" y="0"/>
            <a:ext cx="6445250"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本学の研究力 ： </a:t>
            </a:r>
            <a:r>
              <a:rPr lang="ja-JP" altLang="en-US" sz="3600" dirty="0">
                <a:solidFill>
                  <a:srgbClr val="FF0000"/>
                </a:solidFill>
                <a:latin typeface="+mj-ea"/>
                <a:ea typeface="+mj-ea"/>
                <a:cs typeface="+mn-cs"/>
              </a:rPr>
              <a:t>産学連携</a:t>
            </a:r>
            <a:r>
              <a:rPr lang="ja-JP" altLang="en-US" sz="3600" dirty="0">
                <a:latin typeface="+mj-ea"/>
                <a:ea typeface="+mj-ea"/>
                <a:cs typeface="+mn-cs"/>
              </a:rPr>
              <a:t>　　　　　</a:t>
            </a:r>
          </a:p>
        </p:txBody>
      </p:sp>
      <p:cxnSp>
        <p:nvCxnSpPr>
          <p:cNvPr id="10" name="直線コネクタ 9"/>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 10"/>
          <p:cNvSpPr>
            <a:spLocks noGrp="1"/>
          </p:cNvSpPr>
          <p:nvPr>
            <p:ph type="sldNum" sz="quarter" idx="4294967295"/>
          </p:nvPr>
        </p:nvSpPr>
        <p:spPr>
          <a:xfrm>
            <a:off x="6553200" y="6356350"/>
            <a:ext cx="2133600" cy="365125"/>
          </a:xfrm>
          <a:prstGeom prst="rect">
            <a:avLst/>
          </a:prstGeom>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58323E23-6F3A-DC42-A916-D2F180DAC3CD}" type="slidenum">
              <a:rPr lang="ja-JP" altLang="en-US">
                <a:solidFill>
                  <a:srgbClr val="898989"/>
                </a:solidFill>
              </a:rPr>
              <a:pPr eaLnBrk="1" hangingPunct="1"/>
              <a:t>37</a:t>
            </a:fld>
            <a:endParaRPr lang="ja-JP" altLang="en-US">
              <a:solidFill>
                <a:srgbClr val="898989"/>
              </a:solidFill>
            </a:endParaRPr>
          </a:p>
        </p:txBody>
      </p:sp>
    </p:spTree>
    <p:extLst>
      <p:ext uri="{BB962C8B-B14F-4D97-AF65-F5344CB8AC3E}">
        <p14:creationId xmlns:p14="http://schemas.microsoft.com/office/powerpoint/2010/main" val="9379398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9"/>
          <p:cNvSpPr>
            <a:spLocks noGrp="1"/>
          </p:cNvSpPr>
          <p:nvPr>
            <p:ph type="sldNum" sz="quarter" idx="4294967295"/>
          </p:nvPr>
        </p:nvSpPr>
        <p:spPr>
          <a:xfrm>
            <a:off x="6553200" y="6356350"/>
            <a:ext cx="2133600" cy="365125"/>
          </a:xfrm>
          <a:prstGeom prst="rect">
            <a:avLst/>
          </a:prstGeom>
        </p:spPr>
        <p:txBody>
          <a:bodyPr/>
          <a:lstStyle/>
          <a:p>
            <a:pPr>
              <a:defRPr/>
            </a:pPr>
            <a:fld id="{2F7A97AB-4926-40EA-AB7B-8244790BCFDD}" type="slidenum">
              <a:rPr lang="ja-JP" altLang="en-US" smtClean="0"/>
              <a:pPr>
                <a:defRPr/>
              </a:pPr>
              <a:t>38</a:t>
            </a:fld>
            <a:endParaRPr lang="ja-JP" altLang="en-US"/>
          </a:p>
        </p:txBody>
      </p:sp>
      <p:sp>
        <p:nvSpPr>
          <p:cNvPr id="11" name="正方形/長方形 8"/>
          <p:cNvSpPr>
            <a:spLocks noChangeArrowheads="1"/>
          </p:cNvSpPr>
          <p:nvPr/>
        </p:nvSpPr>
        <p:spPr bwMode="auto">
          <a:xfrm>
            <a:off x="179388" y="36513"/>
            <a:ext cx="8964612" cy="584200"/>
          </a:xfrm>
          <a:prstGeom prst="rect">
            <a:avLst/>
          </a:prstGeom>
          <a:noFill/>
          <a:ln w="9525">
            <a:noFill/>
            <a:miter lim="800000"/>
            <a:headEnd/>
            <a:tailEnd/>
          </a:ln>
        </p:spPr>
        <p:txBody>
          <a:bodyPr>
            <a:spAutoFit/>
          </a:bodyPr>
          <a:lstStyle/>
          <a:p>
            <a:pPr>
              <a:defRPr/>
            </a:pPr>
            <a:r>
              <a:rPr lang="ja-JP" altLang="en-US" sz="3200" dirty="0" smtClean="0">
                <a:latin typeface="+mj-ea"/>
                <a:ea typeface="+mj-ea"/>
              </a:rPr>
              <a:t>科研費補助金配分総額</a:t>
            </a:r>
            <a:endParaRPr lang="en-US" altLang="ja-JP" sz="3200" dirty="0">
              <a:latin typeface="+mj-ea"/>
              <a:ea typeface="+mj-ea"/>
            </a:endParaRPr>
          </a:p>
        </p:txBody>
      </p:sp>
      <p:sp>
        <p:nvSpPr>
          <p:cNvPr id="13" name="正方形/長方形 12"/>
          <p:cNvSpPr/>
          <p:nvPr/>
        </p:nvSpPr>
        <p:spPr>
          <a:xfrm>
            <a:off x="2203450" y="981075"/>
            <a:ext cx="5113338"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 name="グループ化 16"/>
          <p:cNvGrpSpPr>
            <a:grpSpLocks/>
          </p:cNvGrpSpPr>
          <p:nvPr/>
        </p:nvGrpSpPr>
        <p:grpSpPr bwMode="auto">
          <a:xfrm>
            <a:off x="1763713" y="860425"/>
            <a:ext cx="5761037" cy="5997575"/>
            <a:chOff x="1835695" y="860251"/>
            <a:chExt cx="5760637" cy="5997749"/>
          </a:xfrm>
        </p:grpSpPr>
        <p:pic>
          <p:nvPicPr>
            <p:cNvPr id="30727" name="Picture 10"/>
            <p:cNvPicPr>
              <a:picLocks noChangeAspect="1" noChangeArrowheads="1"/>
            </p:cNvPicPr>
            <p:nvPr/>
          </p:nvPicPr>
          <p:blipFill>
            <a:blip r:embed="rId2" cstate="print"/>
            <a:srcRect/>
            <a:stretch>
              <a:fillRect/>
            </a:stretch>
          </p:blipFill>
          <p:spPr bwMode="auto">
            <a:xfrm>
              <a:off x="2019299" y="860251"/>
              <a:ext cx="5105397" cy="5953125"/>
            </a:xfrm>
            <a:prstGeom prst="rect">
              <a:avLst/>
            </a:prstGeom>
            <a:noFill/>
            <a:ln w="9525">
              <a:noFill/>
              <a:miter lim="800000"/>
              <a:headEnd/>
              <a:tailEnd/>
            </a:ln>
          </p:spPr>
        </p:pic>
        <p:sp>
          <p:nvSpPr>
            <p:cNvPr id="17" name="正方形/長方形 16"/>
            <p:cNvSpPr/>
            <p:nvPr/>
          </p:nvSpPr>
          <p:spPr>
            <a:xfrm>
              <a:off x="1835695" y="860251"/>
              <a:ext cx="5760637" cy="46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p:cNvSpPr/>
            <p:nvPr/>
          </p:nvSpPr>
          <p:spPr>
            <a:xfrm>
              <a:off x="1907128" y="1012655"/>
              <a:ext cx="215885" cy="5845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17141875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E4259EBE-889C-0D46-8A42-78ADCF3F2C06}" type="slidenum">
              <a:rPr lang="ja-JP" altLang="en-US">
                <a:solidFill>
                  <a:srgbClr val="898989"/>
                </a:solidFill>
              </a:rPr>
              <a:pPr eaLnBrk="1" hangingPunct="1"/>
              <a:t>39</a:t>
            </a:fld>
            <a:endParaRPr lang="ja-JP" altLang="en-US">
              <a:solidFill>
                <a:srgbClr val="898989"/>
              </a:solidFill>
            </a:endParaRPr>
          </a:p>
        </p:txBody>
      </p:sp>
      <p:sp>
        <p:nvSpPr>
          <p:cNvPr id="8" name="Text Box 6"/>
          <p:cNvSpPr txBox="1">
            <a:spLocks noChangeArrowheads="1"/>
          </p:cNvSpPr>
          <p:nvPr/>
        </p:nvSpPr>
        <p:spPr bwMode="auto">
          <a:xfrm>
            <a:off x="142875" y="0"/>
            <a:ext cx="9001125"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本学の研究力 ： 研究論文発表ランキング　　　　　</a:t>
            </a:r>
          </a:p>
        </p:txBody>
      </p:sp>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42875" y="836613"/>
            <a:ext cx="9001125" cy="461962"/>
          </a:xfrm>
          <a:prstGeom prst="rect">
            <a:avLst/>
          </a:prstGeom>
          <a:noFill/>
        </p:spPr>
        <p:txBody>
          <a:bodyPr>
            <a:spAutoFit/>
          </a:bodyPr>
          <a:lstStyle/>
          <a:p>
            <a:pPr>
              <a:defRPr/>
            </a:pPr>
            <a:r>
              <a:rPr lang="ja-JP" altLang="en-US" sz="2400" b="1" dirty="0">
                <a:latin typeface="+mj-ea"/>
                <a:ea typeface="+mj-ea"/>
                <a:cs typeface="+mn-cs"/>
              </a:rPr>
              <a:t>上位５０校のうち３５校、上位２０校のうち１６校が国立大</a:t>
            </a:r>
          </a:p>
        </p:txBody>
      </p:sp>
      <p:grpSp>
        <p:nvGrpSpPr>
          <p:cNvPr id="30726" name="グループ化 30"/>
          <p:cNvGrpSpPr>
            <a:grpSpLocks/>
          </p:cNvGrpSpPr>
          <p:nvPr/>
        </p:nvGrpSpPr>
        <p:grpSpPr bwMode="auto">
          <a:xfrm>
            <a:off x="-323850" y="1341438"/>
            <a:ext cx="9648825" cy="5465762"/>
            <a:chOff x="-324544" y="1340768"/>
            <a:chExt cx="9649072" cy="5465752"/>
          </a:xfrm>
        </p:grpSpPr>
        <p:pic>
          <p:nvPicPr>
            <p:cNvPr id="3072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1340768"/>
              <a:ext cx="9345940" cy="5465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正方形/長方形 29"/>
            <p:cNvSpPr/>
            <p:nvPr/>
          </p:nvSpPr>
          <p:spPr>
            <a:xfrm>
              <a:off x="-324544" y="1340768"/>
              <a:ext cx="9649072"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1820544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工学部と社会との関わり</a:t>
            </a:r>
          </a:p>
        </p:txBody>
      </p:sp>
      <p:sp>
        <p:nvSpPr>
          <p:cNvPr id="10242" name="コンテンツ プレースホルダ 4"/>
          <p:cNvSpPr>
            <a:spLocks noGrp="1"/>
          </p:cNvSpPr>
          <p:nvPr>
            <p:ph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理系関係学部</a:t>
            </a:r>
            <a:endParaRPr lang="en-US" altLang="ja-JP" sz="2800">
              <a:solidFill>
                <a:srgbClr val="000000"/>
              </a:solidFill>
              <a:latin typeface="Calibri" charset="0"/>
              <a:ea typeface="ＭＳ Ｐゴシック" charset="0"/>
              <a:cs typeface="ＭＳ Ｐゴシック" charset="0"/>
            </a:endParaRPr>
          </a:p>
          <a:p>
            <a:pPr marL="358775" lvl="1" eaLnBrk="1" hangingPunct="1">
              <a:buFont typeface="Arial" charset="0"/>
              <a:buNone/>
            </a:pPr>
            <a:r>
              <a:rPr lang="en-US" altLang="ja-JP">
                <a:solidFill>
                  <a:srgbClr val="000000"/>
                </a:solidFill>
                <a:latin typeface="Calibri" charset="0"/>
                <a:ea typeface="ＭＳ Ｐゴシック" charset="0"/>
              </a:rPr>
              <a:t>　</a:t>
            </a:r>
            <a:r>
              <a:rPr lang="ja-JP" altLang="en-US">
                <a:solidFill>
                  <a:srgbClr val="000000"/>
                </a:solidFill>
                <a:latin typeface="Calibri" charset="0"/>
                <a:ea typeface="ＭＳ Ｐゴシック" charset="0"/>
              </a:rPr>
              <a:t>教育学部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理学部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医学部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歯学部</a:t>
            </a:r>
          </a:p>
          <a:p>
            <a:pPr marL="358775" lvl="1" eaLnBrk="1" hangingPunct="1">
              <a:buFont typeface="Arial" charset="0"/>
              <a:buNone/>
            </a:pPr>
            <a:r>
              <a:rPr lang="ja-JP" altLang="en-US">
                <a:solidFill>
                  <a:srgbClr val="000000"/>
                </a:solidFill>
                <a:latin typeface="Calibri" charset="0"/>
                <a:ea typeface="ＭＳ Ｐゴシック" charset="0"/>
              </a:rPr>
              <a:t>　薬学部</a:t>
            </a:r>
          </a:p>
          <a:p>
            <a:pPr marL="358775" lvl="1" eaLnBrk="1" hangingPunct="1">
              <a:buFont typeface="Arial" charset="0"/>
              <a:buNone/>
            </a:pPr>
            <a:r>
              <a:rPr lang="ja-JP" altLang="en-US">
                <a:solidFill>
                  <a:srgbClr val="000000"/>
                </a:solidFill>
                <a:latin typeface="Calibri" charset="0"/>
                <a:ea typeface="ＭＳ Ｐゴシック" charset="0"/>
              </a:rPr>
              <a:t>　工学部</a:t>
            </a:r>
          </a:p>
          <a:p>
            <a:pPr marL="358775" lvl="1" eaLnBrk="1" hangingPunct="1">
              <a:buFont typeface="Arial" charset="0"/>
              <a:buNone/>
            </a:pPr>
            <a:r>
              <a:rPr lang="ja-JP" altLang="en-US">
                <a:solidFill>
                  <a:srgbClr val="000000"/>
                </a:solidFill>
                <a:latin typeface="Calibri" charset="0"/>
                <a:ea typeface="ＭＳ Ｐゴシック" charset="0"/>
              </a:rPr>
              <a:t>　環境理工学部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農学部</a:t>
            </a:r>
          </a:p>
          <a:p>
            <a:pPr eaLnBrk="1" hangingPunct="1">
              <a:buFont typeface="Wingdings" charset="0"/>
              <a:buNone/>
            </a:pPr>
            <a:endParaRPr lang="ja-JP" altLang="en-US">
              <a:solidFill>
                <a:srgbClr val="000000"/>
              </a:solidFill>
              <a:latin typeface="Calibri" charset="0"/>
              <a:ea typeface="ＭＳ Ｐゴシック" charset="0"/>
              <a:cs typeface="ＭＳ Ｐゴシック" charset="0"/>
            </a:endParaRPr>
          </a:p>
        </p:txBody>
      </p:sp>
      <p:grpSp>
        <p:nvGrpSpPr>
          <p:cNvPr id="2" name="グループ化 28"/>
          <p:cNvGrpSpPr>
            <a:grpSpLocks/>
          </p:cNvGrpSpPr>
          <p:nvPr/>
        </p:nvGrpSpPr>
        <p:grpSpPr bwMode="auto">
          <a:xfrm>
            <a:off x="3859213" y="5334000"/>
            <a:ext cx="4999037" cy="1143000"/>
            <a:chOff x="3859213" y="5334000"/>
            <a:chExt cx="4999037" cy="1143000"/>
          </a:xfrm>
        </p:grpSpPr>
        <p:sp>
          <p:nvSpPr>
            <p:cNvPr id="24" name="Text Box 21"/>
            <p:cNvSpPr txBox="1">
              <a:spLocks noChangeArrowheads="1"/>
            </p:cNvSpPr>
            <p:nvPr/>
          </p:nvSpPr>
          <p:spPr bwMode="auto">
            <a:xfrm>
              <a:off x="3862388" y="5334000"/>
              <a:ext cx="4976812" cy="520700"/>
            </a:xfrm>
            <a:prstGeom prst="rect">
              <a:avLst/>
            </a:prstGeom>
            <a:solidFill>
              <a:schemeClr val="bg1"/>
            </a:solidFill>
            <a:ln w="38100">
              <a:solidFill>
                <a:srgbClr val="000090"/>
              </a:solidFill>
              <a:miter lim="800000"/>
              <a:headEnd/>
              <a:tailEnd/>
            </a:ln>
            <a:effectLst>
              <a:outerShdw dist="38100" dir="2700000" rotWithShape="0">
                <a:srgbClr val="808080">
                  <a:alpha val="42999"/>
                </a:srgbClr>
              </a:outerShdw>
            </a:effectLst>
          </p:spPr>
          <p:txBody>
            <a:bodyPr lIns="108000" tIns="46800" rIns="108000" bIns="46800">
              <a:spAutoFit/>
            </a:bodyPr>
            <a:lstStyle/>
            <a:p>
              <a:pPr algn="just" fontAlgn="ctr">
                <a:defRPr/>
              </a:pPr>
              <a:r>
                <a:rPr lang="ja-JP" altLang="en-US" sz="2800">
                  <a:solidFill>
                    <a:srgbClr val="000090"/>
                  </a:solidFill>
                  <a:ea typeface="HGP創英角ｺﾞｼｯｸUB" pitchFamily="50" charset="-128"/>
                  <a:cs typeface="+mn-cs"/>
                </a:rPr>
                <a:t>卒業後は・・・</a:t>
              </a:r>
            </a:p>
          </p:txBody>
        </p:sp>
        <p:sp>
          <p:nvSpPr>
            <p:cNvPr id="25" name="Text Box 23"/>
            <p:cNvSpPr txBox="1">
              <a:spLocks noChangeArrowheads="1"/>
            </p:cNvSpPr>
            <p:nvPr/>
          </p:nvSpPr>
          <p:spPr bwMode="auto">
            <a:xfrm>
              <a:off x="3859213" y="5837238"/>
              <a:ext cx="4999037" cy="639762"/>
            </a:xfrm>
            <a:prstGeom prst="rect">
              <a:avLst/>
            </a:prstGeom>
            <a:solidFill>
              <a:srgbClr val="000090"/>
            </a:solidFill>
            <a:ln w="28575">
              <a:solidFill>
                <a:srgbClr val="000090"/>
              </a:solidFill>
              <a:miter lim="800000"/>
              <a:headEnd/>
              <a:tailEnd/>
            </a:ln>
            <a:effectLst>
              <a:outerShdw dist="38100" dir="2700000" rotWithShape="0">
                <a:srgbClr val="808080">
                  <a:alpha val="42999"/>
                </a:srgbClr>
              </a:outerShdw>
            </a:effectLst>
          </p:spPr>
          <p:txBody>
            <a:bodyPr lIns="108000" tIns="46800" rIns="108000" bIns="46800" anchor="ctr"/>
            <a:lstStyle/>
            <a:p>
              <a:pPr fontAlgn="ctr">
                <a:defRPr/>
              </a:pPr>
              <a:r>
                <a:rPr lang="ja-JP" altLang="en-US" sz="2800">
                  <a:solidFill>
                    <a:schemeClr val="bg1"/>
                  </a:solidFill>
                  <a:ea typeface="HGP創英角ｺﾞｼｯｸUB" pitchFamily="50" charset="-128"/>
                  <a:cs typeface="+mn-cs"/>
                </a:rPr>
                <a:t>社会に貢献する</a:t>
              </a:r>
              <a:r>
                <a:rPr lang="ja-JP" altLang="en-US" sz="2800">
                  <a:solidFill>
                    <a:schemeClr val="bg1"/>
                  </a:solidFill>
                  <a:latin typeface="Calibri" pitchFamily="-108" charset="0"/>
                  <a:ea typeface="HGP創英角ｺﾞｼｯｸUB" pitchFamily="50" charset="-128"/>
                  <a:cs typeface="+mn-cs"/>
                </a:rPr>
                <a:t>技術者</a:t>
              </a:r>
              <a:r>
                <a:rPr lang="ja-JP" altLang="en-US" sz="2800">
                  <a:solidFill>
                    <a:schemeClr val="bg1"/>
                  </a:solidFill>
                  <a:ea typeface="HGP創英角ｺﾞｼｯｸUB" pitchFamily="50" charset="-128"/>
                  <a:cs typeface="+mn-cs"/>
                </a:rPr>
                <a:t>・研究者</a:t>
              </a:r>
            </a:p>
          </p:txBody>
        </p:sp>
      </p:gr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876300"/>
            <a:ext cx="5029200"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グループ化 26"/>
          <p:cNvGrpSpPr>
            <a:grpSpLocks/>
          </p:cNvGrpSpPr>
          <p:nvPr/>
        </p:nvGrpSpPr>
        <p:grpSpPr bwMode="auto">
          <a:xfrm>
            <a:off x="304800" y="2022475"/>
            <a:ext cx="8543925" cy="1682750"/>
            <a:chOff x="304800" y="2022475"/>
            <a:chExt cx="8543925" cy="1682750"/>
          </a:xfrm>
        </p:grpSpPr>
        <p:sp>
          <p:nvSpPr>
            <p:cNvPr id="17" name="Text Box 21"/>
            <p:cNvSpPr txBox="1">
              <a:spLocks noChangeArrowheads="1"/>
            </p:cNvSpPr>
            <p:nvPr/>
          </p:nvSpPr>
          <p:spPr bwMode="auto">
            <a:xfrm>
              <a:off x="3856038" y="2286000"/>
              <a:ext cx="4773612" cy="401638"/>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lIns="108000" tIns="46800" rIns="108000" bIns="46800">
              <a:spAutoFit/>
            </a:bodyPr>
            <a:lstStyle/>
            <a:p>
              <a:pPr fontAlgn="ctr">
                <a:spcBef>
                  <a:spcPts val="600"/>
                </a:spcBef>
                <a:spcAft>
                  <a:spcPts val="600"/>
                </a:spcAft>
                <a:defRPr/>
              </a:pPr>
              <a:r>
                <a:rPr lang="ja-JP" altLang="en-US" sz="2000">
                  <a:solidFill>
                    <a:schemeClr val="accent1"/>
                  </a:solidFill>
                  <a:ea typeface="HGP創英角ｺﾞｼｯｸUB" pitchFamily="50" charset="-128"/>
                </a:rPr>
                <a:t>辞書によると・・・</a:t>
              </a:r>
            </a:p>
          </p:txBody>
        </p:sp>
        <p:sp>
          <p:nvSpPr>
            <p:cNvPr id="18" name="Text Box 23"/>
            <p:cNvSpPr txBox="1">
              <a:spLocks noChangeArrowheads="1"/>
            </p:cNvSpPr>
            <p:nvPr/>
          </p:nvSpPr>
          <p:spPr bwMode="auto">
            <a:xfrm>
              <a:off x="3848100" y="2709863"/>
              <a:ext cx="5000625" cy="995362"/>
            </a:xfrm>
            <a:prstGeom prst="rect">
              <a:avLst/>
            </a:prstGeom>
            <a:solidFill>
              <a:schemeClr val="bg1"/>
            </a:solidFill>
            <a:ln w="28575">
              <a:solidFill>
                <a:schemeClr val="accent1"/>
              </a:solidFill>
              <a:miter lim="800000"/>
              <a:headEnd/>
              <a:tailEnd/>
            </a:ln>
            <a:effectLst>
              <a:outerShdw dist="38100" dir="2700000" rotWithShape="0">
                <a:srgbClr val="808080">
                  <a:alpha val="42999"/>
                </a:srgbClr>
              </a:outerShdw>
            </a:effectLst>
          </p:spPr>
          <p:txBody>
            <a:bodyPr lIns="108000" tIns="46800" rIns="108000" bIns="46800" anchor="ctr"/>
            <a:lstStyle/>
            <a:p>
              <a:pPr fontAlgn="ctr">
                <a:defRPr/>
              </a:pPr>
              <a:r>
                <a:rPr lang="ja-JP" altLang="en-US" sz="2400">
                  <a:solidFill>
                    <a:schemeClr val="accent1"/>
                  </a:solidFill>
                  <a:latin typeface="ＭＳ Ｐゴシック" pitchFamily="-108" charset="-128"/>
                  <a:ea typeface="HGP創英角ｺﾞｼｯｸUB" pitchFamily="50" charset="-128"/>
                  <a:cs typeface="+mn-cs"/>
                </a:rPr>
                <a:t>自然科学（物理学や化学など）の</a:t>
              </a:r>
              <a:endParaRPr lang="en-US" altLang="ja-JP" sz="2400">
                <a:solidFill>
                  <a:schemeClr val="accent1"/>
                </a:solidFill>
                <a:latin typeface="ＭＳ Ｐゴシック" pitchFamily="-108" charset="-128"/>
                <a:ea typeface="HGP創英角ｺﾞｼｯｸUB" pitchFamily="50" charset="-128"/>
                <a:cs typeface="+mn-cs"/>
              </a:endParaRPr>
            </a:p>
            <a:p>
              <a:pPr fontAlgn="ctr">
                <a:defRPr/>
              </a:pPr>
              <a:r>
                <a:rPr lang="ja-JP" altLang="en-US" sz="2400">
                  <a:solidFill>
                    <a:schemeClr val="accent1"/>
                  </a:solidFill>
                  <a:latin typeface="ＭＳ Ｐゴシック" pitchFamily="-108" charset="-128"/>
                  <a:ea typeface="HGP創英角ｺﾞｼｯｸUB" pitchFamily="50" charset="-128"/>
                  <a:cs typeface="+mn-cs"/>
                </a:rPr>
                <a:t>理論的研究および基礎部門の総称</a:t>
              </a:r>
            </a:p>
          </p:txBody>
        </p:sp>
        <p:sp>
          <p:nvSpPr>
            <p:cNvPr id="10252" name="Line 24"/>
            <p:cNvSpPr>
              <a:spLocks noChangeShapeType="1"/>
            </p:cNvSpPr>
            <p:nvPr/>
          </p:nvSpPr>
          <p:spPr bwMode="auto">
            <a:xfrm>
              <a:off x="1984374" y="2422821"/>
              <a:ext cx="1768475" cy="596603"/>
            </a:xfrm>
            <a:prstGeom prst="line">
              <a:avLst/>
            </a:prstGeom>
            <a:noFill/>
            <a:ln w="5715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15" name="コンテンツ プレースホルダ 4"/>
            <p:cNvSpPr txBox="1">
              <a:spLocks/>
            </p:cNvSpPr>
            <p:nvPr/>
          </p:nvSpPr>
          <p:spPr bwMode="auto">
            <a:xfrm>
              <a:off x="304800" y="2022475"/>
              <a:ext cx="1657350" cy="711200"/>
            </a:xfrm>
            <a:prstGeom prst="rect">
              <a:avLst/>
            </a:prstGeom>
            <a:noFill/>
            <a:ln>
              <a:miter lim="800000"/>
              <a:headEnd/>
              <a:tailEnd/>
            </a:ln>
          </p:spPr>
          <p:txBody>
            <a:bodyPr/>
            <a:lstStyle/>
            <a:p>
              <a:pPr marL="358775" lvl="1" indent="-285750">
                <a:spcBef>
                  <a:spcPct val="20000"/>
                </a:spcBef>
                <a:buFont typeface="Arial" charset="0"/>
                <a:buNone/>
                <a:defRPr/>
              </a:pPr>
              <a:r>
                <a:rPr lang="ja-JP" altLang="en-US" sz="2800">
                  <a:solidFill>
                    <a:schemeClr val="accent1"/>
                  </a:solidFill>
                  <a:latin typeface="+mn-lt"/>
                  <a:ea typeface="+mn-ea"/>
                  <a:cs typeface="+mn-cs"/>
                </a:rPr>
                <a:t>　理学</a:t>
              </a:r>
              <a:endParaRPr lang="en-US" altLang="ja-JP" sz="2800">
                <a:solidFill>
                  <a:schemeClr val="accent1"/>
                </a:solidFill>
                <a:latin typeface="+mn-lt"/>
                <a:ea typeface="+mn-ea"/>
                <a:cs typeface="+mn-cs"/>
              </a:endParaRPr>
            </a:p>
          </p:txBody>
        </p:sp>
      </p:grpSp>
      <p:grpSp>
        <p:nvGrpSpPr>
          <p:cNvPr id="4" name="グループ化 27"/>
          <p:cNvGrpSpPr>
            <a:grpSpLocks/>
          </p:cNvGrpSpPr>
          <p:nvPr/>
        </p:nvGrpSpPr>
        <p:grpSpPr bwMode="auto">
          <a:xfrm>
            <a:off x="657225" y="3784600"/>
            <a:ext cx="8181975" cy="1435100"/>
            <a:chOff x="657225" y="3784600"/>
            <a:chExt cx="8181974" cy="1435100"/>
          </a:xfrm>
        </p:grpSpPr>
        <p:sp>
          <p:nvSpPr>
            <p:cNvPr id="10247" name="Text Box 23"/>
            <p:cNvSpPr txBox="1">
              <a:spLocks noChangeArrowheads="1"/>
            </p:cNvSpPr>
            <p:nvPr/>
          </p:nvSpPr>
          <p:spPr bwMode="auto">
            <a:xfrm>
              <a:off x="3852863" y="3784600"/>
              <a:ext cx="4986336" cy="1435100"/>
            </a:xfrm>
            <a:prstGeom prst="rect">
              <a:avLst/>
            </a:prstGeom>
            <a:solidFill>
              <a:schemeClr val="bg1"/>
            </a:solidFill>
            <a:ln w="28575">
              <a:solidFill>
                <a:srgbClr val="FF6600"/>
              </a:solidFill>
              <a:miter lim="800000"/>
              <a:headEnd/>
              <a:tailEnd/>
            </a:ln>
            <a:effectLst>
              <a:outerShdw dist="38100" dir="2700000" rotWithShape="0">
                <a:srgbClr val="808080">
                  <a:alpha val="42998"/>
                </a:srgbClr>
              </a:outerShdw>
            </a:effectLst>
          </p:spPr>
          <p:txBody>
            <a:bodyPr lIns="108000" tIns="46800" rIns="108000" bIns="46800"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fontAlgn="ctr">
                <a:lnSpc>
                  <a:spcPct val="90000"/>
                </a:lnSpc>
              </a:pPr>
              <a:r>
                <a:rPr lang="ja-JP" altLang="en-US" sz="2800">
                  <a:solidFill>
                    <a:srgbClr val="FF0000"/>
                  </a:solidFill>
                  <a:ea typeface="HGP創英角ｺﾞｼｯｸUB" charset="0"/>
                  <a:cs typeface="HGP創英角ｺﾞｼｯｸUB" charset="0"/>
                </a:rPr>
                <a:t>“自然科学を社会にどう役立てるか”</a:t>
              </a:r>
              <a:r>
                <a:rPr lang="ja-JP" altLang="en-US" sz="2800">
                  <a:solidFill>
                    <a:srgbClr val="E46C0A"/>
                  </a:solidFill>
                  <a:ea typeface="HGP創英角ｺﾞｼｯｸUB" charset="0"/>
                  <a:cs typeface="HGP創英角ｺﾞｼｯｸUB" charset="0"/>
                </a:rPr>
                <a:t>を学びます．もちろん，そのためには自然科学も学びます．</a:t>
              </a:r>
              <a:endParaRPr lang="ja-JP" altLang="en-US" sz="2800">
                <a:solidFill>
                  <a:srgbClr val="E46C0A"/>
                </a:solidFill>
                <a:latin typeface="ＭＳ Ｐゴシック" charset="0"/>
                <a:ea typeface="HGP創英角ｺﾞｼｯｸUB" charset="0"/>
                <a:cs typeface="HGP創英角ｺﾞｼｯｸUB" charset="0"/>
              </a:endParaRPr>
            </a:p>
          </p:txBody>
        </p:sp>
        <p:sp>
          <p:nvSpPr>
            <p:cNvPr id="22" name="Line 24"/>
            <p:cNvSpPr>
              <a:spLocks noChangeShapeType="1"/>
            </p:cNvSpPr>
            <p:nvPr/>
          </p:nvSpPr>
          <p:spPr bwMode="auto">
            <a:xfrm flipV="1">
              <a:off x="2036763" y="4295775"/>
              <a:ext cx="1598612" cy="0"/>
            </a:xfrm>
            <a:prstGeom prst="line">
              <a:avLst/>
            </a:prstGeom>
            <a:noFill/>
            <a:ln w="57150">
              <a:solidFill>
                <a:srgbClr val="FF6600"/>
              </a:solidFill>
              <a:round/>
              <a:headEnd/>
              <a:tailEnd type="triangle" w="med" len="med"/>
            </a:ln>
          </p:spPr>
          <p:txBody>
            <a:bodyPr/>
            <a:lstStyle/>
            <a:p>
              <a:pPr>
                <a:defRPr/>
              </a:pPr>
              <a:endParaRPr lang="ja-JP" altLang="en-US" sz="2000" dirty="0">
                <a:solidFill>
                  <a:schemeClr val="accent6">
                    <a:lumMod val="75000"/>
                  </a:schemeClr>
                </a:solidFill>
                <a:latin typeface="Arial" pitchFamily="-29" charset="0"/>
                <a:ea typeface="ＭＳ Ｐゴシック" pitchFamily="-29" charset="-128"/>
                <a:cs typeface="ＭＳ Ｐゴシック" pitchFamily="-29" charset="-128"/>
              </a:endParaRPr>
            </a:p>
          </p:txBody>
        </p:sp>
        <p:sp>
          <p:nvSpPr>
            <p:cNvPr id="16" name="角丸四角形 15"/>
            <p:cNvSpPr>
              <a:spLocks noChangeArrowheads="1"/>
            </p:cNvSpPr>
            <p:nvPr/>
          </p:nvSpPr>
          <p:spPr bwMode="auto">
            <a:xfrm>
              <a:off x="657225" y="4105275"/>
              <a:ext cx="1171575" cy="447675"/>
            </a:xfrm>
            <a:prstGeom prst="roundRect">
              <a:avLst>
                <a:gd name="adj" fmla="val 16667"/>
              </a:avLst>
            </a:prstGeom>
            <a:noFill/>
            <a:ln w="28575">
              <a:solidFill>
                <a:srgbClr val="FF6600"/>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ja-JP" altLang="en-US">
                <a:solidFill>
                  <a:schemeClr val="accent6">
                    <a:lumMod val="75000"/>
                  </a:schemeClr>
                </a:solidFill>
                <a:latin typeface="+mn-lt"/>
                <a:ea typeface="+mn-ea"/>
                <a:cs typeface="+mn-cs"/>
              </a:endParaRPr>
            </a:p>
          </p:txBody>
        </p:sp>
      </p:grpSp>
      <p:sp>
        <p:nvSpPr>
          <p:cNvPr id="19" name="スライド番号プレースホルダ 5"/>
          <p:cNvSpPr txBox="1">
            <a:spLocks/>
          </p:cNvSpPr>
          <p:nvPr/>
        </p:nvSpPr>
        <p:spPr>
          <a:xfrm>
            <a:off x="8839200" y="6607175"/>
            <a:ext cx="3048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4</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8390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正方形/長方形 8"/>
          <p:cNvSpPr>
            <a:spLocks noChangeArrowheads="1"/>
          </p:cNvSpPr>
          <p:nvPr/>
        </p:nvSpPr>
        <p:spPr bwMode="auto">
          <a:xfrm>
            <a:off x="179388" y="-26988"/>
            <a:ext cx="8964612"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特許登録件数ランキング　</a:t>
            </a:r>
            <a:endParaRPr lang="en-US" altLang="ja-JP" sz="3600" dirty="0">
              <a:latin typeface="+mj-ea"/>
              <a:ea typeface="+mj-ea"/>
              <a:cs typeface="+mn-cs"/>
            </a:endParaRPr>
          </a:p>
        </p:txBody>
      </p:sp>
      <p:cxnSp>
        <p:nvCxnSpPr>
          <p:cNvPr id="21" name="直線コネクタ 20"/>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 21"/>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32545047-69F3-6545-984C-493ABD728907}" type="slidenum">
              <a:rPr lang="ja-JP" altLang="en-US">
                <a:solidFill>
                  <a:srgbClr val="898989"/>
                </a:solidFill>
              </a:rPr>
              <a:pPr eaLnBrk="1" hangingPunct="1"/>
              <a:t>40</a:t>
            </a:fld>
            <a:endParaRPr lang="ja-JP" altLang="en-US">
              <a:solidFill>
                <a:srgbClr val="898989"/>
              </a:solidFill>
            </a:endParaRPr>
          </a:p>
        </p:txBody>
      </p:sp>
      <p:sp>
        <p:nvSpPr>
          <p:cNvPr id="26" name="正方形/長方形 25"/>
          <p:cNvSpPr/>
          <p:nvPr/>
        </p:nvSpPr>
        <p:spPr bwMode="auto">
          <a:xfrm>
            <a:off x="-252413" y="1052513"/>
            <a:ext cx="939641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1" name="グループ化 12"/>
          <p:cNvGrpSpPr>
            <a:grpSpLocks/>
          </p:cNvGrpSpPr>
          <p:nvPr/>
        </p:nvGrpSpPr>
        <p:grpSpPr bwMode="auto">
          <a:xfrm>
            <a:off x="2195513" y="1052513"/>
            <a:ext cx="4529137" cy="5715000"/>
            <a:chOff x="2490695" y="1052736"/>
            <a:chExt cx="4529577" cy="5714826"/>
          </a:xfrm>
        </p:grpSpPr>
        <p:pic>
          <p:nvPicPr>
            <p:cNvPr id="12" name="Picture 11"/>
            <p:cNvPicPr>
              <a:picLocks noChangeAspect="1" noChangeArrowheads="1"/>
            </p:cNvPicPr>
            <p:nvPr/>
          </p:nvPicPr>
          <p:blipFill>
            <a:blip r:embed="rId3" cstate="print"/>
            <a:srcRect/>
            <a:stretch>
              <a:fillRect/>
            </a:stretch>
          </p:blipFill>
          <p:spPr bwMode="auto">
            <a:xfrm>
              <a:off x="2490695" y="1052736"/>
              <a:ext cx="4169537" cy="5714826"/>
            </a:xfrm>
            <a:prstGeom prst="rect">
              <a:avLst/>
            </a:prstGeom>
            <a:noFill/>
            <a:ln w="9525">
              <a:noFill/>
              <a:miter lim="800000"/>
              <a:headEnd/>
              <a:tailEnd/>
            </a:ln>
          </p:spPr>
        </p:pic>
        <p:sp>
          <p:nvSpPr>
            <p:cNvPr id="13" name="正方形/長方形 12"/>
            <p:cNvSpPr/>
            <p:nvPr/>
          </p:nvSpPr>
          <p:spPr bwMode="auto">
            <a:xfrm flipV="1">
              <a:off x="2490695" y="1052736"/>
              <a:ext cx="4529577" cy="4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正方形/長方形 13"/>
            <p:cNvSpPr/>
            <p:nvPr/>
          </p:nvSpPr>
          <p:spPr bwMode="auto">
            <a:xfrm flipH="1">
              <a:off x="2490695" y="1251167"/>
              <a:ext cx="152415" cy="5470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29099179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免許・資格</a:t>
            </a:r>
          </a:p>
        </p:txBody>
      </p:sp>
      <p:sp>
        <p:nvSpPr>
          <p:cNvPr id="79874" name="コンテンツ プレースホルダ 4"/>
          <p:cNvSpPr>
            <a:spLocks noGrp="1"/>
          </p:cNvSpPr>
          <p:nvPr>
            <p:ph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教員免許</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安全管理者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エネルギー管理士</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ボイラー取扱主任者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危険物取扱者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毒物劇物取扱責任者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電気主任技術者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安全衛生特別教育　修了認定</a:t>
            </a: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871538"/>
            <a:ext cx="4424362" cy="282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49852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改組前と現在の学科・コースの対応</a:t>
            </a:r>
          </a:p>
        </p:txBody>
      </p:sp>
      <p:pic>
        <p:nvPicPr>
          <p:cNvPr id="53250" name="Picture 6" descr="C:\Users\kawahara\Desktop\無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95400"/>
            <a:ext cx="8667750" cy="501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109511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2330450"/>
            <a:ext cx="1974850" cy="146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263" y="5318125"/>
            <a:ext cx="1966912"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500" y="833438"/>
            <a:ext cx="1974850" cy="148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0"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学科再編の目的</a:t>
            </a:r>
          </a:p>
        </p:txBody>
      </p:sp>
      <p:sp>
        <p:nvSpPr>
          <p:cNvPr id="2" name="コンテンツ プレースホルダ 4"/>
          <p:cNvSpPr>
            <a:spLocks noGrp="1"/>
          </p:cNvSpPr>
          <p:nvPr>
            <p:ph idx="10"/>
          </p:nvPr>
        </p:nvSpPr>
        <p:spPr bwMode="auto">
          <a:xfrm>
            <a:off x="304800" y="942975"/>
            <a:ext cx="6419850" cy="5610225"/>
          </a:xfrm>
          <a:ln>
            <a:miter lim="800000"/>
            <a:headEnd/>
            <a:tailEnd/>
          </a:ln>
        </p:spPr>
        <p:txBody>
          <a:bodyPr vert="horz" wrap="square" lIns="91440" tIns="45720" rIns="91440" bIns="45720" numCol="1" anchor="t" anchorCtr="0" compatLnSpc="1">
            <a:prstTxWarp prst="textNoShape">
              <a:avLst/>
            </a:prstTxWarp>
          </a:bodyPr>
          <a:lstStyle/>
          <a:p>
            <a:pPr eaLnBrk="1" hangingPunct="1">
              <a:buFont typeface="Wingdings" pitchFamily="-108" charset="2"/>
              <a:buChar char="n"/>
              <a:defRPr/>
            </a:pPr>
            <a:r>
              <a:rPr lang="ja-JP" altLang="en-US" sz="2000" dirty="0" smtClean="0"/>
              <a:t>高校生のために</a:t>
            </a:r>
            <a:endParaRPr lang="en-US" altLang="ja-JP" sz="2000" dirty="0" smtClean="0"/>
          </a:p>
          <a:p>
            <a:pPr eaLnBrk="1" hangingPunct="1">
              <a:buFont typeface="Wingdings" charset="2"/>
              <a:buNone/>
              <a:defRPr/>
            </a:pPr>
            <a:r>
              <a:rPr lang="ja-JP" altLang="en-US" sz="2000" dirty="0" smtClean="0"/>
              <a:t>　　　－ 専門性を明確にした７学科</a:t>
            </a:r>
            <a:endParaRPr lang="en-US" altLang="ja-JP" sz="2000" dirty="0" smtClean="0"/>
          </a:p>
          <a:p>
            <a:pPr eaLnBrk="1" hangingPunct="1">
              <a:buFont typeface="Wingdings" charset="2"/>
              <a:buNone/>
              <a:defRPr/>
            </a:pPr>
            <a:r>
              <a:rPr lang="ja-JP" altLang="en-US" sz="2000" dirty="0" smtClean="0"/>
              <a:t>　　　　　　⇒４系学科による</a:t>
            </a:r>
            <a:r>
              <a:rPr lang="ja-JP" altLang="en-US" sz="2000" dirty="0" smtClean="0">
                <a:solidFill>
                  <a:srgbClr val="0066FF"/>
                </a:solidFill>
              </a:rPr>
              <a:t>分野別の分かりやすい構成</a:t>
            </a:r>
            <a:endParaRPr lang="en-US" altLang="ja-JP" sz="2000" dirty="0" smtClean="0">
              <a:solidFill>
                <a:srgbClr val="0066FF"/>
              </a:solidFill>
            </a:endParaRPr>
          </a:p>
          <a:p>
            <a:pPr eaLnBrk="1" hangingPunct="1">
              <a:buFont typeface="Wingdings" charset="2"/>
              <a:buNone/>
              <a:defRPr/>
            </a:pPr>
            <a:r>
              <a:rPr lang="ja-JP" altLang="en-US" sz="2000" dirty="0" smtClean="0">
                <a:solidFill>
                  <a:schemeClr val="tx1"/>
                </a:solidFill>
              </a:rPr>
              <a:t>　　　</a:t>
            </a:r>
            <a:r>
              <a:rPr lang="ja-JP" altLang="en-US" sz="2000" dirty="0" smtClean="0"/>
              <a:t>－ 専門分野のへの</a:t>
            </a:r>
            <a:endParaRPr lang="en-US" altLang="ja-JP" sz="2000" dirty="0" smtClean="0"/>
          </a:p>
          <a:p>
            <a:pPr eaLnBrk="1" hangingPunct="1">
              <a:buFont typeface="Wingdings" charset="2"/>
              <a:buNone/>
              <a:defRPr/>
            </a:pPr>
            <a:r>
              <a:rPr lang="ja-JP" altLang="en-US" sz="2000" dirty="0" smtClean="0">
                <a:solidFill>
                  <a:srgbClr val="0066FF"/>
                </a:solidFill>
              </a:rPr>
              <a:t>　　　　　　志望が明確な入学者</a:t>
            </a:r>
            <a:r>
              <a:rPr lang="ja-JP" altLang="en-US" sz="2000" dirty="0" smtClean="0"/>
              <a:t>への対応　</a:t>
            </a:r>
            <a:endParaRPr lang="en-US" altLang="ja-JP" sz="2000" dirty="0" smtClean="0"/>
          </a:p>
          <a:p>
            <a:pPr eaLnBrk="1" hangingPunct="1">
              <a:buFont typeface="Wingdings" charset="2"/>
              <a:buNone/>
              <a:defRPr/>
            </a:pPr>
            <a:r>
              <a:rPr lang="ja-JP" altLang="en-US" sz="2000" dirty="0" smtClean="0"/>
              <a:t>　　　　　　⇒</a:t>
            </a:r>
            <a:r>
              <a:rPr lang="ja-JP" altLang="en-US" sz="2000" dirty="0" smtClean="0">
                <a:solidFill>
                  <a:schemeClr val="tx1"/>
                </a:solidFill>
              </a:rPr>
              <a:t>　</a:t>
            </a:r>
            <a:r>
              <a:rPr lang="ja-JP" altLang="en-US" sz="2000" dirty="0" smtClean="0">
                <a:solidFill>
                  <a:srgbClr val="0066FF"/>
                </a:solidFill>
              </a:rPr>
              <a:t>コース指定型</a:t>
            </a:r>
            <a:endParaRPr lang="en-US" altLang="ja-JP" sz="2000" dirty="0" smtClean="0">
              <a:solidFill>
                <a:srgbClr val="0066FF"/>
              </a:solidFill>
            </a:endParaRPr>
          </a:p>
          <a:p>
            <a:pPr eaLnBrk="1" hangingPunct="1">
              <a:buFont typeface="Wingdings" charset="2"/>
              <a:buNone/>
              <a:defRPr/>
            </a:pPr>
            <a:r>
              <a:rPr lang="ja-JP" altLang="en-US" sz="2000" dirty="0" smtClean="0">
                <a:solidFill>
                  <a:schemeClr val="tx1"/>
                </a:solidFill>
              </a:rPr>
              <a:t>　　　</a:t>
            </a:r>
            <a:r>
              <a:rPr lang="ja-JP" altLang="en-US" sz="2000" dirty="0" smtClean="0"/>
              <a:t>－</a:t>
            </a:r>
            <a:r>
              <a:rPr lang="ja-JP" altLang="en-US" sz="2000" dirty="0" smtClean="0">
                <a:solidFill>
                  <a:schemeClr val="tx1"/>
                </a:solidFill>
              </a:rPr>
              <a:t> </a:t>
            </a:r>
            <a:r>
              <a:rPr lang="ja-JP" altLang="en-US" sz="2000" dirty="0" smtClean="0">
                <a:solidFill>
                  <a:srgbClr val="0066FF"/>
                </a:solidFill>
              </a:rPr>
              <a:t>転学科</a:t>
            </a:r>
            <a:r>
              <a:rPr lang="ja-JP" altLang="en-US" sz="2000" dirty="0" smtClean="0">
                <a:solidFill>
                  <a:schemeClr val="tx1"/>
                </a:solidFill>
              </a:rPr>
              <a:t>，</a:t>
            </a:r>
            <a:r>
              <a:rPr lang="ja-JP" altLang="en-US" sz="2000" dirty="0" smtClean="0">
                <a:solidFill>
                  <a:srgbClr val="0066FF"/>
                </a:solidFill>
              </a:rPr>
              <a:t>転コース</a:t>
            </a:r>
            <a:r>
              <a:rPr lang="ja-JP" altLang="en-US" sz="2000" smtClean="0"/>
              <a:t>の弾力化</a:t>
            </a:r>
            <a:endParaRPr lang="en-US" altLang="ja-JP" sz="2000" dirty="0" smtClean="0"/>
          </a:p>
          <a:p>
            <a:pPr eaLnBrk="1" hangingPunct="1">
              <a:buFont typeface="Wingdings" pitchFamily="-108" charset="2"/>
              <a:buChar char="n"/>
              <a:defRPr/>
            </a:pPr>
            <a:r>
              <a:rPr lang="ja-JP" altLang="en-US" sz="2000" dirty="0" smtClean="0"/>
              <a:t>社会的要求への対応</a:t>
            </a:r>
            <a:endParaRPr lang="en-US" altLang="ja-JP" sz="2000" dirty="0" smtClean="0"/>
          </a:p>
          <a:p>
            <a:pPr eaLnBrk="1" hangingPunct="1">
              <a:buFont typeface="Wingdings" charset="2"/>
              <a:buNone/>
              <a:defRPr/>
            </a:pPr>
            <a:r>
              <a:rPr lang="ja-JP" altLang="en-US" sz="2000" dirty="0" smtClean="0"/>
              <a:t>　　　－ 複合的・融合的科学技術への対応</a:t>
            </a:r>
            <a:endParaRPr lang="en-US" altLang="ja-JP" sz="2000" dirty="0" smtClean="0"/>
          </a:p>
          <a:p>
            <a:pPr eaLnBrk="1" hangingPunct="1">
              <a:buFont typeface="Wingdings" charset="2"/>
              <a:buNone/>
              <a:defRPr/>
            </a:pPr>
            <a:r>
              <a:rPr lang="ja-JP" altLang="en-US" sz="2000" dirty="0" smtClean="0"/>
              <a:t>　　　　　　⇒　工学部共通科目と系学科専門科目による</a:t>
            </a:r>
            <a:endParaRPr lang="en-US" altLang="ja-JP" sz="2000" dirty="0" smtClean="0"/>
          </a:p>
          <a:p>
            <a:pPr eaLnBrk="1" hangingPunct="1">
              <a:buFont typeface="Wingdings" charset="2"/>
              <a:buNone/>
              <a:defRPr/>
            </a:pPr>
            <a:r>
              <a:rPr lang="ja-JP" altLang="en-US" sz="2000" dirty="0" smtClean="0"/>
              <a:t>　　　　　　　　　　</a:t>
            </a:r>
            <a:r>
              <a:rPr lang="ja-JP" altLang="en-US" sz="2000" dirty="0" smtClean="0">
                <a:solidFill>
                  <a:srgbClr val="0066FF"/>
                </a:solidFill>
              </a:rPr>
              <a:t>基礎的スキル，基礎知識の修得</a:t>
            </a:r>
            <a:r>
              <a:rPr lang="ja-JP" altLang="en-US" sz="2000" dirty="0" smtClean="0">
                <a:solidFill>
                  <a:schemeClr val="tx1"/>
                </a:solidFill>
              </a:rPr>
              <a:t>　</a:t>
            </a:r>
            <a:endParaRPr lang="en-US" altLang="ja-JP" sz="2000" dirty="0" smtClean="0">
              <a:solidFill>
                <a:schemeClr val="tx1"/>
              </a:solidFill>
            </a:endParaRPr>
          </a:p>
          <a:p>
            <a:pPr eaLnBrk="1" hangingPunct="1">
              <a:buFont typeface="Wingdings" charset="2"/>
              <a:buNone/>
              <a:defRPr/>
            </a:pPr>
            <a:r>
              <a:rPr lang="ja-JP" altLang="en-US" sz="2000" dirty="0" smtClean="0">
                <a:solidFill>
                  <a:schemeClr val="tx1"/>
                </a:solidFill>
              </a:rPr>
              <a:t>　　　　　　　　　　　　　　　　　　</a:t>
            </a:r>
            <a:r>
              <a:rPr lang="ja-JP" altLang="en-US" sz="2000" dirty="0" smtClean="0"/>
              <a:t>＋</a:t>
            </a:r>
            <a:endParaRPr lang="en-US" altLang="ja-JP" sz="2000" dirty="0" smtClean="0"/>
          </a:p>
          <a:p>
            <a:pPr eaLnBrk="1" hangingPunct="1">
              <a:buFont typeface="Wingdings" charset="2"/>
              <a:buNone/>
              <a:defRPr/>
            </a:pPr>
            <a:r>
              <a:rPr lang="ja-JP" altLang="en-US" sz="2000" dirty="0" smtClean="0"/>
              <a:t>　　　　　　　　　コース別科目による</a:t>
            </a:r>
            <a:r>
              <a:rPr lang="ja-JP" altLang="en-US" sz="2000" dirty="0" smtClean="0">
                <a:solidFill>
                  <a:srgbClr val="0066FF"/>
                </a:solidFill>
              </a:rPr>
              <a:t>十分な専門知識の修得</a:t>
            </a:r>
            <a:endParaRPr lang="en-US" altLang="ja-JP" sz="2000" dirty="0" smtClean="0">
              <a:solidFill>
                <a:srgbClr val="0066FF"/>
              </a:solidFill>
            </a:endParaRPr>
          </a:p>
          <a:p>
            <a:pPr eaLnBrk="1" hangingPunct="1">
              <a:buFont typeface="Wingdings" charset="2"/>
              <a:buNone/>
              <a:defRPr/>
            </a:pPr>
            <a:r>
              <a:rPr lang="ja-JP" altLang="en-US" sz="2000" dirty="0" smtClean="0">
                <a:solidFill>
                  <a:schemeClr val="tx1"/>
                </a:solidFill>
              </a:rPr>
              <a:t>　　　</a:t>
            </a:r>
            <a:r>
              <a:rPr lang="ja-JP" altLang="en-US" sz="2000" dirty="0" smtClean="0"/>
              <a:t>－ より高度で専門的な</a:t>
            </a:r>
            <a:r>
              <a:rPr lang="ja-JP" altLang="en-US" sz="2000" dirty="0" smtClean="0">
                <a:solidFill>
                  <a:srgbClr val="0066FF"/>
                </a:solidFill>
              </a:rPr>
              <a:t>大学院教育課程との接続</a:t>
            </a:r>
            <a:endParaRPr lang="en-US" altLang="ja-JP" sz="2000" dirty="0" smtClean="0">
              <a:solidFill>
                <a:srgbClr val="0066FF"/>
              </a:solidFill>
            </a:endParaRPr>
          </a:p>
          <a:p>
            <a:pPr eaLnBrk="1" hangingPunct="1">
              <a:buFont typeface="Wingdings" charset="2"/>
              <a:buNone/>
              <a:defRPr/>
            </a:pPr>
            <a:r>
              <a:rPr lang="ja-JP" altLang="en-US" sz="2000" dirty="0" smtClean="0">
                <a:solidFill>
                  <a:schemeClr val="tx1"/>
                </a:solidFill>
              </a:rPr>
              <a:t>　　　　　　</a:t>
            </a:r>
            <a:r>
              <a:rPr lang="ja-JP" altLang="en-US" sz="2000" dirty="0" smtClean="0"/>
              <a:t>⇒　大学院専攻と連携する</a:t>
            </a:r>
            <a:r>
              <a:rPr lang="ja-JP" altLang="en-US" sz="2000" dirty="0" smtClean="0">
                <a:solidFill>
                  <a:srgbClr val="0066FF"/>
                </a:solidFill>
              </a:rPr>
              <a:t>４系学科９コース</a:t>
            </a:r>
            <a:endParaRPr lang="en-US" altLang="ja-JP" sz="2000" dirty="0" smtClean="0">
              <a:solidFill>
                <a:srgbClr val="0066FF"/>
              </a:solidFill>
            </a:endParaRPr>
          </a:p>
          <a:p>
            <a:pPr eaLnBrk="1" hangingPunct="1">
              <a:buFont typeface="Wingdings" charset="2"/>
              <a:buNone/>
              <a:defRPr/>
            </a:pPr>
            <a:endParaRPr lang="ja-JP" altLang="en-US" sz="2000" dirty="0" smtClean="0">
              <a:solidFill>
                <a:srgbClr val="000000"/>
              </a:solidFill>
            </a:endParaRPr>
          </a:p>
        </p:txBody>
      </p:sp>
      <p:pic>
        <p:nvPicPr>
          <p:cNvPr id="5530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563" y="3814763"/>
            <a:ext cx="1992312" cy="148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11555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　入試について</a:t>
            </a:r>
          </a:p>
        </p:txBody>
      </p:sp>
      <p:sp>
        <p:nvSpPr>
          <p:cNvPr id="5123" name="コンテンツ プレースホルダ 4"/>
          <p:cNvSpPr>
            <a:spLocks noGrp="1"/>
          </p:cNvSpPr>
          <p:nvPr>
            <p:ph idx="10"/>
          </p:nvPr>
        </p:nvSpPr>
        <p:spPr bwMode="auto">
          <a:xfrm>
            <a:off x="304800" y="1050925"/>
            <a:ext cx="8547100" cy="5368925"/>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sz="2400" dirty="0" smtClean="0"/>
              <a:t>推薦入試，前期入試，後期入試の３種類の入学者選抜を実施。</a:t>
            </a:r>
            <a:endParaRPr lang="en-US" altLang="ja-JP" sz="2400" dirty="0" smtClean="0"/>
          </a:p>
          <a:p>
            <a:pPr eaLnBrk="1" hangingPunct="1">
              <a:buFont typeface="Wingdings" charset="2"/>
              <a:buNone/>
              <a:defRPr/>
            </a:pPr>
            <a:endParaRPr lang="en-US" altLang="ja-JP" sz="2400" dirty="0" smtClean="0"/>
          </a:p>
          <a:p>
            <a:pPr eaLnBrk="1" hangingPunct="1">
              <a:defRPr/>
            </a:pPr>
            <a:r>
              <a:rPr lang="ja-JP" altLang="en-US" sz="2400" dirty="0" smtClean="0"/>
              <a:t>推薦入試に関しては，全学科，面接（口述試験を含む）のみ。</a:t>
            </a:r>
            <a:endParaRPr lang="en-US" altLang="ja-JP" sz="2400" dirty="0" smtClean="0"/>
          </a:p>
          <a:p>
            <a:pPr eaLnBrk="1" hangingPunct="1">
              <a:buFont typeface="Wingdings" charset="2"/>
              <a:buNone/>
              <a:defRPr/>
            </a:pPr>
            <a:endParaRPr lang="en-US" altLang="ja-JP" sz="2400" dirty="0" smtClean="0"/>
          </a:p>
          <a:p>
            <a:pPr eaLnBrk="1" hangingPunct="1">
              <a:defRPr/>
            </a:pPr>
            <a:r>
              <a:rPr lang="ja-JP" altLang="en-US" sz="2400" dirty="0" smtClean="0">
                <a:solidFill>
                  <a:srgbClr val="0066FF"/>
                </a:solidFill>
              </a:rPr>
              <a:t>前期入試</a:t>
            </a:r>
            <a:r>
              <a:rPr lang="ja-JP" altLang="en-US" sz="2400" dirty="0" smtClean="0"/>
              <a:t>に関しては，志望学科を４学科のうちから</a:t>
            </a:r>
            <a:r>
              <a:rPr lang="ja-JP" altLang="en-US" sz="2400" dirty="0" smtClean="0">
                <a:solidFill>
                  <a:srgbClr val="0066FF"/>
                </a:solidFill>
              </a:rPr>
              <a:t>第３志望まで</a:t>
            </a:r>
            <a:r>
              <a:rPr lang="ja-JP" altLang="en-US" sz="2400" dirty="0" smtClean="0">
                <a:solidFill>
                  <a:schemeClr val="tx1"/>
                </a:solidFill>
              </a:rPr>
              <a:t>認めます。</a:t>
            </a:r>
            <a:endParaRPr lang="en-US" altLang="ja-JP" sz="2400" dirty="0" smtClean="0">
              <a:solidFill>
                <a:schemeClr val="tx1"/>
              </a:solidFill>
            </a:endParaRPr>
          </a:p>
          <a:p>
            <a:pPr eaLnBrk="1" hangingPunct="1">
              <a:buFont typeface="Wingdings" charset="2"/>
              <a:buNone/>
              <a:defRPr/>
            </a:pPr>
            <a:endParaRPr lang="ja-JP" altLang="en-US" sz="2400" dirty="0" smtClean="0"/>
          </a:p>
          <a:p>
            <a:pPr eaLnBrk="1" hangingPunct="1">
              <a:defRPr/>
            </a:pPr>
            <a:r>
              <a:rPr lang="ja-JP" altLang="en-US" sz="2400" dirty="0" smtClean="0"/>
              <a:t>工学部では通常，２年次後期からコース配属されますが，成績優秀な入学者に対しては，</a:t>
            </a:r>
            <a:r>
              <a:rPr lang="ja-JP" altLang="en-US" sz="2400" dirty="0" smtClean="0">
                <a:solidFill>
                  <a:srgbClr val="0066FF"/>
                </a:solidFill>
              </a:rPr>
              <a:t>「コース指定型」</a:t>
            </a:r>
            <a:r>
              <a:rPr lang="ja-JP" altLang="en-US" sz="2400" dirty="0" smtClean="0">
                <a:solidFill>
                  <a:schemeClr val="tx1"/>
                </a:solidFill>
              </a:rPr>
              <a:t>として</a:t>
            </a:r>
            <a:r>
              <a:rPr lang="ja-JP" altLang="en-US" sz="2400" dirty="0" smtClean="0"/>
              <a:t>，</a:t>
            </a:r>
            <a:r>
              <a:rPr lang="ja-JP" altLang="en-US" sz="2400" dirty="0" smtClean="0">
                <a:solidFill>
                  <a:srgbClr val="0066FF"/>
                </a:solidFill>
              </a:rPr>
              <a:t>入学当初からコースを指定する</a:t>
            </a:r>
            <a:r>
              <a:rPr lang="ja-JP" altLang="en-US" sz="2400" dirty="0" smtClean="0">
                <a:solidFill>
                  <a:schemeClr val="tx1"/>
                </a:solidFill>
              </a:rPr>
              <a:t>ことを認めています。（前期入試・後期入試とも）</a:t>
            </a:r>
            <a:endParaRPr lang="en-US" altLang="ja-JP" sz="2400" dirty="0" smtClean="0">
              <a:solidFill>
                <a:schemeClr val="tx1"/>
              </a:solidFill>
            </a:endParaRPr>
          </a:p>
          <a:p>
            <a:pPr eaLnBrk="1" hangingPunct="1">
              <a:buFont typeface="Wingdings" charset="2"/>
              <a:buNone/>
              <a:defRPr/>
            </a:pPr>
            <a:r>
              <a:rPr lang="ja-JP" altLang="en-US" sz="2400" dirty="0" smtClean="0"/>
              <a:t>　</a:t>
            </a:r>
            <a:endParaRPr lang="en-US" altLang="ja-JP" sz="2400" dirty="0" smtClean="0"/>
          </a:p>
          <a:p>
            <a:pPr eaLnBrk="1" hangingPunct="1">
              <a:buFont typeface="Wingdings" pitchFamily="-108" charset="2"/>
              <a:buNone/>
              <a:defRPr/>
            </a:pPr>
            <a:r>
              <a:rPr lang="ja-JP" altLang="en-US" sz="2400" dirty="0" smtClean="0"/>
              <a:t>　　</a:t>
            </a:r>
            <a:r>
              <a:rPr lang="en-US" altLang="ja-JP" sz="2000" dirty="0" smtClean="0"/>
              <a:t>※</a:t>
            </a:r>
            <a:r>
              <a:rPr lang="ja-JP" altLang="en-US" sz="2000" dirty="0" smtClean="0"/>
              <a:t>　詳細は，入学者選抜要項および学生募集要項を確認してください。</a:t>
            </a:r>
            <a:endParaRPr lang="ja-JP" altLang="en-US" sz="2400" dirty="0" smtClean="0">
              <a:solidFill>
                <a:srgbClr val="000000"/>
              </a:solidFill>
            </a:endParaRPr>
          </a:p>
        </p:txBody>
      </p:sp>
    </p:spTree>
    <p:extLst>
      <p:ext uri="{BB962C8B-B14F-4D97-AF65-F5344CB8AC3E}">
        <p14:creationId xmlns:p14="http://schemas.microsoft.com/office/powerpoint/2010/main" val="37662612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3"/>
          <p:cNvSpPr>
            <a:spLocks noGrp="1"/>
          </p:cNvSpPr>
          <p:nvPr>
            <p:ph type="title"/>
          </p:nvPr>
        </p:nvSpPr>
        <p:spPr bwMode="auto">
          <a:xfrm>
            <a:off x="389470" y="165100"/>
            <a:ext cx="6680200" cy="5461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dirty="0">
                <a:latin typeface="Calibri" charset="0"/>
                <a:ea typeface="ＭＳ Ｐゴシック" charset="0"/>
                <a:cs typeface="ＭＳ Ｐゴシック" charset="0"/>
              </a:rPr>
              <a:t>工学部　</a:t>
            </a:r>
            <a:r>
              <a:rPr lang="ja-JP" altLang="en-US" dirty="0" smtClean="0">
                <a:latin typeface="Calibri" charset="0"/>
                <a:ea typeface="ＭＳ Ｐゴシック" charset="0"/>
                <a:cs typeface="ＭＳ Ｐゴシック" charset="0"/>
              </a:rPr>
              <a:t>アドミッションポリシー</a:t>
            </a:r>
            <a:endParaRPr lang="ja-JP" altLang="en-US" dirty="0">
              <a:latin typeface="Calibri" charset="0"/>
              <a:ea typeface="ＭＳ Ｐゴシック" charset="0"/>
              <a:cs typeface="ＭＳ Ｐゴシック" charset="0"/>
            </a:endParaRPr>
          </a:p>
        </p:txBody>
      </p:sp>
      <p:sp>
        <p:nvSpPr>
          <p:cNvPr id="2" name="正方形/長方形 1"/>
          <p:cNvSpPr/>
          <p:nvPr/>
        </p:nvSpPr>
        <p:spPr>
          <a:xfrm>
            <a:off x="1" y="781418"/>
            <a:ext cx="9110132" cy="5955476"/>
          </a:xfrm>
          <a:prstGeom prst="rect">
            <a:avLst/>
          </a:prstGeom>
        </p:spPr>
        <p:txBody>
          <a:bodyPr wrap="square">
            <a:spAutoFit/>
          </a:bodyPr>
          <a:lstStyle/>
          <a:p>
            <a:pPr>
              <a:lnSpc>
                <a:spcPts val="2400"/>
              </a:lnSpc>
            </a:pPr>
            <a:r>
              <a:rPr lang="ja-JP" altLang="en-US" sz="1400" dirty="0">
                <a:latin typeface="ヒラギノ丸ゴ ProN W4"/>
                <a:ea typeface="ヒラギノ丸ゴ ProN W4"/>
                <a:cs typeface="ヒラギノ丸ゴ ProN W4"/>
              </a:rPr>
              <a:t>　工学部では，人間，社会，自然，環境等の何れにも配慮し，人類の存続と繁栄に必要な科学技術の発展に貢献することのできる人材の育成を目指しています。そのために，次のような人が入学することを期待します。</a:t>
            </a:r>
          </a:p>
          <a:p>
            <a:pPr>
              <a:lnSpc>
                <a:spcPts val="2400"/>
              </a:lnSpc>
              <a:spcBef>
                <a:spcPts val="1000"/>
              </a:spcBef>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(1) </a:t>
            </a:r>
            <a:r>
              <a:rPr lang="ja-JP" altLang="en-US" sz="1600" dirty="0">
                <a:solidFill>
                  <a:srgbClr val="FF0000"/>
                </a:solidFill>
                <a:latin typeface="ヒラギノ丸ゴ ProN W4"/>
                <a:ea typeface="ヒラギノ丸ゴ ProN W4"/>
                <a:cs typeface="ヒラギノ丸ゴ ProN W4"/>
              </a:rPr>
              <a:t>自ら好奇心を持って勉学および新しいことに取り組む意欲がある人</a:t>
            </a:r>
          </a:p>
          <a:p>
            <a:pPr>
              <a:lnSpc>
                <a:spcPts val="2400"/>
              </a:lnSpc>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(2) </a:t>
            </a:r>
            <a:r>
              <a:rPr lang="ja-JP" altLang="en-US" sz="1600" dirty="0">
                <a:solidFill>
                  <a:srgbClr val="FF0000"/>
                </a:solidFill>
                <a:latin typeface="ヒラギノ丸ゴ ProN W4"/>
                <a:ea typeface="ヒラギノ丸ゴ ProN W4"/>
                <a:cs typeface="ヒラギノ丸ゴ ProN W4"/>
              </a:rPr>
              <a:t>人間，社会，環境等と科学技術との関連について関心がある人</a:t>
            </a:r>
          </a:p>
          <a:p>
            <a:pPr>
              <a:lnSpc>
                <a:spcPts val="2400"/>
              </a:lnSpc>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(3) </a:t>
            </a:r>
            <a:r>
              <a:rPr lang="ja-JP" altLang="en-US" sz="1600" dirty="0">
                <a:solidFill>
                  <a:srgbClr val="FF0000"/>
                </a:solidFill>
                <a:latin typeface="ヒラギノ丸ゴ ProN W4"/>
                <a:ea typeface="ヒラギノ丸ゴ ProN W4"/>
                <a:cs typeface="ヒラギノ丸ゴ ProN W4"/>
              </a:rPr>
              <a:t>日本語でのコミュニケーション能力および国際化に必要な英語のスキルを有している人</a:t>
            </a:r>
          </a:p>
          <a:p>
            <a:pPr>
              <a:lnSpc>
                <a:spcPts val="2400"/>
              </a:lnSpc>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(4) </a:t>
            </a:r>
            <a:r>
              <a:rPr lang="ja-JP" altLang="en-US" sz="1600" dirty="0">
                <a:solidFill>
                  <a:srgbClr val="FF0000"/>
                </a:solidFill>
                <a:latin typeface="ヒラギノ丸ゴ ProN W4"/>
                <a:ea typeface="ヒラギノ丸ゴ ProN W4"/>
                <a:cs typeface="ヒラギノ丸ゴ ProN W4"/>
              </a:rPr>
              <a:t>各学科において望まれる人は，上記に加えて以下のとおりです</a:t>
            </a:r>
            <a:r>
              <a:rPr lang="ja-JP" altLang="en-US" sz="1600" dirty="0" smtClean="0">
                <a:solidFill>
                  <a:srgbClr val="FF0000"/>
                </a:solidFill>
                <a:latin typeface="ヒラギノ丸ゴ ProN W4"/>
                <a:ea typeface="ヒラギノ丸ゴ ProN W4"/>
                <a:cs typeface="ヒラギノ丸ゴ ProN W4"/>
              </a:rPr>
              <a:t>。</a:t>
            </a:r>
            <a:endParaRPr lang="ja-JP" altLang="en-US" sz="1600" dirty="0">
              <a:solidFill>
                <a:srgbClr val="FF0000"/>
              </a:solidFill>
              <a:latin typeface="ヒラギノ丸ゴ ProN W4"/>
              <a:ea typeface="ヒラギノ丸ゴ ProN W4"/>
              <a:cs typeface="ヒラギノ丸ゴ ProN W4"/>
            </a:endParaRPr>
          </a:p>
          <a:p>
            <a:pPr>
              <a:lnSpc>
                <a:spcPts val="2400"/>
              </a:lnSpc>
              <a:spcBef>
                <a:spcPts val="1000"/>
              </a:spcBef>
            </a:pPr>
            <a:r>
              <a:rPr lang="ja-JP" altLang="en-US" sz="1600" dirty="0" smtClean="0">
                <a:solidFill>
                  <a:srgbClr val="0066FF"/>
                </a:solidFill>
                <a:latin typeface="ヒラギノ丸ゴ ProN W4"/>
                <a:ea typeface="ヒラギノ丸ゴ ProN W4"/>
                <a:cs typeface="ヒラギノ丸ゴ ProN W4"/>
              </a:rPr>
              <a:t>機械</a:t>
            </a:r>
            <a:r>
              <a:rPr lang="ja-JP" altLang="en-US" sz="1600" dirty="0">
                <a:solidFill>
                  <a:srgbClr val="0066FF"/>
                </a:solidFill>
                <a:latin typeface="ヒラギノ丸ゴ ProN W4"/>
                <a:ea typeface="ヒラギノ丸ゴ ProN W4"/>
                <a:cs typeface="ヒラギノ丸ゴ ProN W4"/>
              </a:rPr>
              <a:t>システム系学科</a:t>
            </a:r>
            <a:r>
              <a:rPr lang="ja-JP" altLang="en-US" sz="1600" dirty="0">
                <a:latin typeface="ヒラギノ丸ゴ ProN W4"/>
                <a:ea typeface="ヒラギノ丸ゴ ProN W4"/>
                <a:cs typeface="ヒラギノ丸ゴ ProN W4"/>
              </a:rPr>
              <a:t>は，ものが創り出される仕組みや方法に興味があり，新たな機械やシステムを開発しようとする意欲を持ち，数学や物理の基礎学力を持った人を期待します</a:t>
            </a:r>
            <a:r>
              <a:rPr lang="ja-JP" altLang="en-US" sz="1600" dirty="0" smtClean="0">
                <a:latin typeface="ヒラギノ丸ゴ ProN W4"/>
                <a:ea typeface="ヒラギノ丸ゴ ProN W4"/>
                <a:cs typeface="ヒラギノ丸ゴ ProN W4"/>
              </a:rPr>
              <a:t>。</a:t>
            </a:r>
            <a:endParaRPr lang="en-US" altLang="ja-JP" sz="1600" dirty="0" smtClean="0">
              <a:latin typeface="ヒラギノ丸ゴ ProN W4"/>
              <a:ea typeface="ヒラギノ丸ゴ ProN W4"/>
              <a:cs typeface="ヒラギノ丸ゴ ProN W4"/>
            </a:endParaRPr>
          </a:p>
          <a:p>
            <a:pPr>
              <a:lnSpc>
                <a:spcPts val="2400"/>
              </a:lnSpc>
              <a:spcBef>
                <a:spcPts val="1000"/>
              </a:spcBef>
            </a:pPr>
            <a:r>
              <a:rPr lang="ja-JP" altLang="en-US" sz="1600" dirty="0" smtClean="0">
                <a:solidFill>
                  <a:srgbClr val="0066FF"/>
                </a:solidFill>
                <a:latin typeface="ヒラギノ丸ゴ ProN W4"/>
                <a:ea typeface="ヒラギノ丸ゴ ProN W4"/>
                <a:cs typeface="ヒラギノ丸ゴ ProN W4"/>
              </a:rPr>
              <a:t>電気</a:t>
            </a:r>
            <a:r>
              <a:rPr lang="ja-JP" altLang="en-US" sz="1600" dirty="0">
                <a:solidFill>
                  <a:srgbClr val="0066FF"/>
                </a:solidFill>
                <a:latin typeface="ヒラギノ丸ゴ ProN W4"/>
                <a:ea typeface="ヒラギノ丸ゴ ProN W4"/>
                <a:cs typeface="ヒラギノ丸ゴ ProN W4"/>
              </a:rPr>
              <a:t>通信系学科</a:t>
            </a:r>
            <a:r>
              <a:rPr lang="ja-JP" altLang="en-US" sz="1600" dirty="0">
                <a:latin typeface="ヒラギノ丸ゴ ProN W4"/>
                <a:ea typeface="ヒラギノ丸ゴ ProN W4"/>
                <a:cs typeface="ヒラギノ丸ゴ ProN W4"/>
              </a:rPr>
              <a:t>は，環境と人間が調和した低炭素社会の構築に不可欠な分野である電気電子工学や通信ネットワーク工学に興味を持ち，数学と物理の基礎的な学力を有し，修得した技術で社会に貢献する意欲を持った人を期待します</a:t>
            </a:r>
            <a:r>
              <a:rPr lang="ja-JP" altLang="en-US" sz="1600" dirty="0" smtClean="0">
                <a:latin typeface="ヒラギノ丸ゴ ProN W4"/>
                <a:ea typeface="ヒラギノ丸ゴ ProN W4"/>
                <a:cs typeface="ヒラギノ丸ゴ ProN W4"/>
              </a:rPr>
              <a:t>。</a:t>
            </a:r>
            <a:endParaRPr lang="en-US" altLang="ja-JP" sz="1600" dirty="0" smtClean="0">
              <a:latin typeface="ヒラギノ丸ゴ ProN W4"/>
              <a:ea typeface="ヒラギノ丸ゴ ProN W4"/>
              <a:cs typeface="ヒラギノ丸ゴ ProN W4"/>
            </a:endParaRPr>
          </a:p>
          <a:p>
            <a:pPr>
              <a:lnSpc>
                <a:spcPts val="2400"/>
              </a:lnSpc>
              <a:spcBef>
                <a:spcPts val="1000"/>
              </a:spcBef>
            </a:pPr>
            <a:r>
              <a:rPr lang="ja-JP" altLang="en-US" sz="1600" dirty="0" smtClean="0">
                <a:solidFill>
                  <a:srgbClr val="0066FF"/>
                </a:solidFill>
                <a:latin typeface="ヒラギノ丸ゴ ProN W4"/>
                <a:ea typeface="ヒラギノ丸ゴ ProN W4"/>
                <a:cs typeface="ヒラギノ丸ゴ ProN W4"/>
              </a:rPr>
              <a:t>情報</a:t>
            </a:r>
            <a:r>
              <a:rPr lang="ja-JP" altLang="en-US" sz="1600" dirty="0">
                <a:solidFill>
                  <a:srgbClr val="0066FF"/>
                </a:solidFill>
                <a:latin typeface="ヒラギノ丸ゴ ProN W4"/>
                <a:ea typeface="ヒラギノ丸ゴ ProN W4"/>
                <a:cs typeface="ヒラギノ丸ゴ ProN W4"/>
              </a:rPr>
              <a:t>系学科</a:t>
            </a:r>
            <a:r>
              <a:rPr lang="ja-JP" altLang="en-US" sz="1600" dirty="0">
                <a:latin typeface="ヒラギノ丸ゴ ProN W4"/>
                <a:ea typeface="ヒラギノ丸ゴ ProN W4"/>
                <a:cs typeface="ヒラギノ丸ゴ ProN W4"/>
              </a:rPr>
              <a:t>は</a:t>
            </a:r>
            <a:r>
              <a:rPr lang="en-US" altLang="ja-JP" sz="1600" dirty="0">
                <a:latin typeface="ヒラギノ丸ゴ ProN W4"/>
                <a:ea typeface="ヒラギノ丸ゴ ProN W4"/>
                <a:cs typeface="ヒラギノ丸ゴ ProN W4"/>
              </a:rPr>
              <a:t>, </a:t>
            </a:r>
            <a:r>
              <a:rPr lang="ja-JP" altLang="en-US" sz="1600" dirty="0">
                <a:latin typeface="ヒラギノ丸ゴ ProN W4"/>
                <a:ea typeface="ヒラギノ丸ゴ ProN W4"/>
                <a:cs typeface="ヒラギノ丸ゴ ProN W4"/>
              </a:rPr>
              <a:t>コンピュータと知能に関する科学・工学に立脚して国際的に活躍することを鑑みて、産業や社会の基盤となる情報システムの構築に関心が高く，数学・英語に関する基礎的な能力と科学的な考え方や知能の本質に興味と好奇心を持つ人を期待します</a:t>
            </a:r>
            <a:r>
              <a:rPr lang="ja-JP" altLang="en-US" sz="1600" dirty="0" smtClean="0">
                <a:latin typeface="ヒラギノ丸ゴ ProN W4"/>
                <a:ea typeface="ヒラギノ丸ゴ ProN W4"/>
                <a:cs typeface="ヒラギノ丸ゴ ProN W4"/>
              </a:rPr>
              <a:t>。</a:t>
            </a:r>
            <a:endParaRPr lang="en-US" altLang="ja-JP" sz="1600" dirty="0" smtClean="0">
              <a:latin typeface="ヒラギノ丸ゴ ProN W4"/>
              <a:ea typeface="ヒラギノ丸ゴ ProN W4"/>
              <a:cs typeface="ヒラギノ丸ゴ ProN W4"/>
            </a:endParaRPr>
          </a:p>
          <a:p>
            <a:pPr>
              <a:lnSpc>
                <a:spcPts val="2400"/>
              </a:lnSpc>
              <a:spcBef>
                <a:spcPts val="1000"/>
              </a:spcBef>
            </a:pPr>
            <a:r>
              <a:rPr lang="ja-JP" altLang="en-US" sz="1600" dirty="0" smtClean="0">
                <a:solidFill>
                  <a:srgbClr val="0066FF"/>
                </a:solidFill>
                <a:latin typeface="ヒラギノ丸ゴ ProN W4"/>
                <a:ea typeface="ヒラギノ丸ゴ ProN W4"/>
                <a:cs typeface="ヒラギノ丸ゴ ProN W4"/>
              </a:rPr>
              <a:t>化学</a:t>
            </a:r>
            <a:r>
              <a:rPr lang="ja-JP" altLang="en-US" sz="1600" dirty="0">
                <a:solidFill>
                  <a:srgbClr val="0066FF"/>
                </a:solidFill>
                <a:latin typeface="ヒラギノ丸ゴ ProN W4"/>
                <a:ea typeface="ヒラギノ丸ゴ ProN W4"/>
                <a:cs typeface="ヒラギノ丸ゴ ProN W4"/>
              </a:rPr>
              <a:t>生命系学科</a:t>
            </a:r>
            <a:r>
              <a:rPr lang="ja-JP" altLang="en-US" sz="1600" dirty="0">
                <a:latin typeface="ヒラギノ丸ゴ ProN W4"/>
                <a:ea typeface="ヒラギノ丸ゴ ProN W4"/>
                <a:cs typeface="ヒラギノ丸ゴ ProN W4"/>
              </a:rPr>
              <a:t>は，高等学校等において全ての学問に興味を持って勉強し，それらの基礎をしっかりと理解しており，それらを駆使して論理的な思考ができ，ものごとに対して常に「なぜそうなるのか」を考える姿勢と学習習慣を持つ人を期待します。</a:t>
            </a:r>
          </a:p>
        </p:txBody>
      </p:sp>
    </p:spTree>
    <p:extLst>
      <p:ext uri="{BB962C8B-B14F-4D97-AF65-F5344CB8AC3E}">
        <p14:creationId xmlns:p14="http://schemas.microsoft.com/office/powerpoint/2010/main" val="42603671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ja-JP">
                <a:latin typeface="Calibri" charset="0"/>
                <a:ea typeface="ＭＳ Ｐゴシック" charset="0"/>
                <a:cs typeface="ＭＳ Ｐゴシック" charset="0"/>
              </a:rPr>
              <a:t>H21</a:t>
            </a:r>
            <a:r>
              <a:rPr lang="ja-JP" altLang="en-US">
                <a:latin typeface="Calibri" charset="0"/>
                <a:ea typeface="ＭＳ Ｐゴシック" charset="0"/>
                <a:cs typeface="ＭＳ Ｐゴシック" charset="0"/>
              </a:rPr>
              <a:t>年度卒業生満足度調査（工学部）</a:t>
            </a:r>
          </a:p>
        </p:txBody>
      </p:sp>
      <p:sp>
        <p:nvSpPr>
          <p:cNvPr id="77826" name="テキスト ボックス 42"/>
          <p:cNvSpPr txBox="1">
            <a:spLocks noChangeArrowheads="1"/>
          </p:cNvSpPr>
          <p:nvPr/>
        </p:nvSpPr>
        <p:spPr bwMode="auto">
          <a:xfrm>
            <a:off x="5000625" y="1000125"/>
            <a:ext cx="3608388"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800">
                <a:solidFill>
                  <a:srgbClr val="FF0000"/>
                </a:solidFill>
              </a:rPr>
              <a:t>工学部</a:t>
            </a:r>
            <a:endParaRPr lang="en-US" altLang="ja-JP" sz="1800">
              <a:solidFill>
                <a:srgbClr val="FF0000"/>
              </a:solidFill>
            </a:endParaRPr>
          </a:p>
          <a:p>
            <a:r>
              <a:rPr lang="ja-JP" altLang="en-US" sz="1800">
                <a:solidFill>
                  <a:srgbClr val="FF0000"/>
                </a:solidFill>
              </a:rPr>
              <a:t>　満足している：</a:t>
            </a:r>
            <a:r>
              <a:rPr lang="en-US" altLang="ja-JP" sz="1800">
                <a:solidFill>
                  <a:srgbClr val="FF0000"/>
                </a:solidFill>
              </a:rPr>
              <a:t>	</a:t>
            </a:r>
            <a:r>
              <a:rPr lang="ja-JP" altLang="en-US" sz="1800">
                <a:solidFill>
                  <a:srgbClr val="FF0000"/>
                </a:solidFill>
              </a:rPr>
              <a:t>　　　</a:t>
            </a:r>
            <a:r>
              <a:rPr lang="en-US" altLang="ja-JP" sz="1800">
                <a:solidFill>
                  <a:srgbClr val="FF0000"/>
                </a:solidFill>
              </a:rPr>
              <a:t>	82.2%</a:t>
            </a:r>
          </a:p>
          <a:p>
            <a:r>
              <a:rPr lang="ja-JP" altLang="en-US" sz="1800"/>
              <a:t>　どちらとも言えない：     </a:t>
            </a:r>
            <a:r>
              <a:rPr lang="en-US" altLang="ja-JP" sz="1800"/>
              <a:t>	</a:t>
            </a:r>
            <a:r>
              <a:rPr lang="ja-JP" altLang="en-US" sz="1800"/>
              <a:t> </a:t>
            </a:r>
            <a:r>
              <a:rPr lang="en-US" altLang="ja-JP" sz="1800"/>
              <a:t>9.9%</a:t>
            </a:r>
          </a:p>
          <a:p>
            <a:r>
              <a:rPr lang="ja-JP" altLang="en-US" sz="1800"/>
              <a:t>　不満である：</a:t>
            </a:r>
            <a:r>
              <a:rPr lang="en-US" altLang="ja-JP" sz="1800"/>
              <a:t>	    </a:t>
            </a:r>
            <a:r>
              <a:rPr lang="ja-JP" altLang="en-US" sz="1800"/>
              <a:t>　   </a:t>
            </a:r>
            <a:r>
              <a:rPr lang="en-US" altLang="ja-JP" sz="1800"/>
              <a:t> </a:t>
            </a:r>
            <a:r>
              <a:rPr lang="ja-JP" altLang="en-US" sz="1800"/>
              <a:t>　</a:t>
            </a:r>
            <a:r>
              <a:rPr lang="en-US" altLang="ja-JP" sz="1800"/>
              <a:t>		 7.9%</a:t>
            </a:r>
          </a:p>
          <a:p>
            <a:endParaRPr lang="en-US" altLang="ja-JP" sz="1800"/>
          </a:p>
          <a:p>
            <a:r>
              <a:rPr lang="ja-JP" altLang="en-US" sz="1800"/>
              <a:t>（全学部）</a:t>
            </a:r>
            <a:endParaRPr lang="en-US" altLang="ja-JP" sz="1800"/>
          </a:p>
          <a:p>
            <a:r>
              <a:rPr lang="ja-JP" altLang="en-US" sz="1800"/>
              <a:t>　満足している：</a:t>
            </a:r>
            <a:r>
              <a:rPr lang="en-US" altLang="ja-JP" sz="1800"/>
              <a:t>	</a:t>
            </a:r>
            <a:r>
              <a:rPr lang="ja-JP" altLang="en-US" sz="1800"/>
              <a:t>　　　</a:t>
            </a:r>
            <a:r>
              <a:rPr lang="en-US" altLang="ja-JP" sz="1800"/>
              <a:t>	85.6%</a:t>
            </a:r>
          </a:p>
          <a:p>
            <a:r>
              <a:rPr lang="ja-JP" altLang="en-US" sz="1800"/>
              <a:t>　どちらとも言えない：     </a:t>
            </a:r>
            <a:r>
              <a:rPr lang="en-US" altLang="ja-JP" sz="1800"/>
              <a:t>	</a:t>
            </a:r>
            <a:r>
              <a:rPr lang="ja-JP" altLang="en-US" sz="1800"/>
              <a:t> </a:t>
            </a:r>
            <a:r>
              <a:rPr lang="en-US" altLang="ja-JP" sz="1800"/>
              <a:t>7.7%</a:t>
            </a:r>
          </a:p>
          <a:p>
            <a:r>
              <a:rPr lang="ja-JP" altLang="en-US" sz="1800"/>
              <a:t>　不満である：</a:t>
            </a:r>
            <a:r>
              <a:rPr lang="en-US" altLang="ja-JP" sz="1800"/>
              <a:t>	    </a:t>
            </a:r>
            <a:r>
              <a:rPr lang="ja-JP" altLang="en-US" sz="1800"/>
              <a:t>　   </a:t>
            </a:r>
            <a:r>
              <a:rPr lang="en-US" altLang="ja-JP" sz="1800"/>
              <a:t>		 6.7%</a:t>
            </a:r>
            <a:endParaRPr lang="ja-JP" altLang="en-US" sz="1800"/>
          </a:p>
          <a:p>
            <a:endParaRPr lang="ja-JP" altLang="en-US" sz="1800"/>
          </a:p>
        </p:txBody>
      </p:sp>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150" y="5108575"/>
            <a:ext cx="2516188" cy="17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4376738"/>
            <a:ext cx="2544763" cy="174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7829" name="グループ化 86"/>
          <p:cNvGrpSpPr>
            <a:grpSpLocks/>
          </p:cNvGrpSpPr>
          <p:nvPr/>
        </p:nvGrpSpPr>
        <p:grpSpPr bwMode="auto">
          <a:xfrm>
            <a:off x="168275" y="1225550"/>
            <a:ext cx="4760913" cy="4441825"/>
            <a:chOff x="425450" y="1435101"/>
            <a:chExt cx="3879850" cy="3619500"/>
          </a:xfrm>
        </p:grpSpPr>
        <p:sp>
          <p:nvSpPr>
            <p:cNvPr id="77830" name="Freeform 49"/>
            <p:cNvSpPr>
              <a:spLocks/>
            </p:cNvSpPr>
            <p:nvPr/>
          </p:nvSpPr>
          <p:spPr bwMode="auto">
            <a:xfrm>
              <a:off x="2486025" y="2109788"/>
              <a:ext cx="614363" cy="1381125"/>
            </a:xfrm>
            <a:custGeom>
              <a:avLst/>
              <a:gdLst>
                <a:gd name="T0" fmla="*/ 2147483647 w 1032"/>
                <a:gd name="T1" fmla="*/ 2147483647 h 2320"/>
                <a:gd name="T2" fmla="*/ 0 w 1032"/>
                <a:gd name="T3" fmla="*/ 0 h 2320"/>
                <a:gd name="T4" fmla="*/ 0 w 1032"/>
                <a:gd name="T5" fmla="*/ 2147483647 h 2320"/>
                <a:gd name="T6" fmla="*/ 2147483647 w 1032"/>
                <a:gd name="T7" fmla="*/ 2147483647 h 2320"/>
                <a:gd name="T8" fmla="*/ 0 60000 65536"/>
                <a:gd name="T9" fmla="*/ 0 60000 65536"/>
                <a:gd name="T10" fmla="*/ 0 60000 65536"/>
                <a:gd name="T11" fmla="*/ 0 60000 65536"/>
                <a:gd name="T12" fmla="*/ 0 w 1032"/>
                <a:gd name="T13" fmla="*/ 0 h 2320"/>
                <a:gd name="T14" fmla="*/ 1032 w 1032"/>
                <a:gd name="T15" fmla="*/ 2320 h 2320"/>
              </a:gdLst>
              <a:ahLst/>
              <a:cxnLst>
                <a:cxn ang="T8">
                  <a:pos x="T0" y="T1"/>
                </a:cxn>
                <a:cxn ang="T9">
                  <a:pos x="T2" y="T3"/>
                </a:cxn>
                <a:cxn ang="T10">
                  <a:pos x="T4" y="T5"/>
                </a:cxn>
                <a:cxn ang="T11">
                  <a:pos x="T6" y="T7"/>
                </a:cxn>
              </a:cxnLst>
              <a:rect l="T12" t="T13" r="T14" b="T15"/>
              <a:pathLst>
                <a:path w="1032" h="2320">
                  <a:moveTo>
                    <a:pt x="1032" y="244"/>
                  </a:moveTo>
                  <a:cubicBezTo>
                    <a:pt x="712" y="84"/>
                    <a:pt x="359" y="0"/>
                    <a:pt x="0" y="0"/>
                  </a:cubicBezTo>
                  <a:lnTo>
                    <a:pt x="0" y="2320"/>
                  </a:lnTo>
                  <a:lnTo>
                    <a:pt x="1032" y="244"/>
                  </a:lnTo>
                  <a:close/>
                </a:path>
              </a:pathLst>
            </a:custGeom>
            <a:solidFill>
              <a:srgbClr val="9999FF"/>
            </a:solidFill>
            <a:ln w="0">
              <a:solidFill>
                <a:srgbClr val="000000"/>
              </a:solidFill>
              <a:prstDash val="solid"/>
              <a:round/>
              <a:headEnd/>
              <a:tailEnd/>
            </a:ln>
          </p:spPr>
          <p:txBody>
            <a:bodyPr/>
            <a:lstStyle/>
            <a:p>
              <a:endParaRPr lang="ja-JP" altLang="en-US"/>
            </a:p>
          </p:txBody>
        </p:sp>
        <p:sp>
          <p:nvSpPr>
            <p:cNvPr id="77831" name="Freeform 50"/>
            <p:cNvSpPr>
              <a:spLocks noEditPoints="1"/>
            </p:cNvSpPr>
            <p:nvPr/>
          </p:nvSpPr>
          <p:spPr bwMode="auto">
            <a:xfrm>
              <a:off x="2481263" y="2105026"/>
              <a:ext cx="623888" cy="1390650"/>
            </a:xfrm>
            <a:custGeom>
              <a:avLst/>
              <a:gdLst>
                <a:gd name="T0" fmla="*/ 2147483647 w 1049"/>
                <a:gd name="T1" fmla="*/ 2147483647 h 2337"/>
                <a:gd name="T2" fmla="*/ 2147483647 w 1049"/>
                <a:gd name="T3" fmla="*/ 2147483647 h 2337"/>
                <a:gd name="T4" fmla="*/ 2147483647 w 1049"/>
                <a:gd name="T5" fmla="*/ 2147483647 h 2337"/>
                <a:gd name="T6" fmla="*/ 2147483647 w 1049"/>
                <a:gd name="T7" fmla="*/ 2147483647 h 2337"/>
                <a:gd name="T8" fmla="*/ 2147483647 w 1049"/>
                <a:gd name="T9" fmla="*/ 2147483647 h 2337"/>
                <a:gd name="T10" fmla="*/ 2147483647 w 1049"/>
                <a:gd name="T11" fmla="*/ 2147483647 h 2337"/>
                <a:gd name="T12" fmla="*/ 2147483647 w 1049"/>
                <a:gd name="T13" fmla="*/ 2147483647 h 2337"/>
                <a:gd name="T14" fmla="*/ 2147483647 w 1049"/>
                <a:gd name="T15" fmla="*/ 2147483647 h 2337"/>
                <a:gd name="T16" fmla="*/ 2147483647 w 1049"/>
                <a:gd name="T17" fmla="*/ 2147483647 h 2337"/>
                <a:gd name="T18" fmla="*/ 2147483647 w 1049"/>
                <a:gd name="T19" fmla="*/ 2147483647 h 2337"/>
                <a:gd name="T20" fmla="*/ 2147483647 w 1049"/>
                <a:gd name="T21" fmla="*/ 2147483647 h 2337"/>
                <a:gd name="T22" fmla="*/ 2147483647 w 1049"/>
                <a:gd name="T23" fmla="*/ 2147483647 h 2337"/>
                <a:gd name="T24" fmla="*/ 2147483647 w 1049"/>
                <a:gd name="T25" fmla="*/ 2147483647 h 2337"/>
                <a:gd name="T26" fmla="*/ 2147483647 w 1049"/>
                <a:gd name="T27" fmla="*/ 2147483647 h 2337"/>
                <a:gd name="T28" fmla="*/ 2147483647 w 1049"/>
                <a:gd name="T29" fmla="*/ 2147483647 h 2337"/>
                <a:gd name="T30" fmla="*/ 2147483647 w 1049"/>
                <a:gd name="T31" fmla="*/ 2147483647 h 2337"/>
                <a:gd name="T32" fmla="*/ 0 w 1049"/>
                <a:gd name="T33" fmla="*/ 2147483647 h 2337"/>
                <a:gd name="T34" fmla="*/ 0 w 1049"/>
                <a:gd name="T35" fmla="*/ 2147483647 h 2337"/>
                <a:gd name="T36" fmla="*/ 2147483647 w 1049"/>
                <a:gd name="T37" fmla="*/ 2147483647 h 2337"/>
                <a:gd name="T38" fmla="*/ 2147483647 w 1049"/>
                <a:gd name="T39" fmla="*/ 0 h 2337"/>
                <a:gd name="T40" fmla="*/ 2147483647 w 1049"/>
                <a:gd name="T41" fmla="*/ 2147483647 h 2337"/>
                <a:gd name="T42" fmla="*/ 2147483647 w 1049"/>
                <a:gd name="T43" fmla="*/ 2147483647 h 2337"/>
                <a:gd name="T44" fmla="*/ 2147483647 w 1049"/>
                <a:gd name="T45" fmla="*/ 2147483647 h 2337"/>
                <a:gd name="T46" fmla="*/ 2147483647 w 1049"/>
                <a:gd name="T47" fmla="*/ 2147483647 h 2337"/>
                <a:gd name="T48" fmla="*/ 2147483647 w 1049"/>
                <a:gd name="T49" fmla="*/ 2147483647 h 2337"/>
                <a:gd name="T50" fmla="*/ 2147483647 w 1049"/>
                <a:gd name="T51" fmla="*/ 2147483647 h 2337"/>
                <a:gd name="T52" fmla="*/ 2147483647 w 1049"/>
                <a:gd name="T53" fmla="*/ 2147483647 h 2337"/>
                <a:gd name="T54" fmla="*/ 2147483647 w 1049"/>
                <a:gd name="T55" fmla="*/ 2147483647 h 2337"/>
                <a:gd name="T56" fmla="*/ 2147483647 w 1049"/>
                <a:gd name="T57" fmla="*/ 2147483647 h 2337"/>
                <a:gd name="T58" fmla="*/ 2147483647 w 1049"/>
                <a:gd name="T59" fmla="*/ 2147483647 h 2337"/>
                <a:gd name="T60" fmla="*/ 2147483647 w 1049"/>
                <a:gd name="T61" fmla="*/ 2147483647 h 23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9"/>
                <a:gd name="T94" fmla="*/ 0 h 2337"/>
                <a:gd name="T95" fmla="*/ 1049 w 1049"/>
                <a:gd name="T96" fmla="*/ 2337 h 233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9" h="2337">
                  <a:moveTo>
                    <a:pt x="1033" y="249"/>
                  </a:moveTo>
                  <a:lnTo>
                    <a:pt x="1037" y="260"/>
                  </a:lnTo>
                  <a:lnTo>
                    <a:pt x="916" y="204"/>
                  </a:lnTo>
                  <a:lnTo>
                    <a:pt x="791" y="154"/>
                  </a:lnTo>
                  <a:lnTo>
                    <a:pt x="666" y="112"/>
                  </a:lnTo>
                  <a:lnTo>
                    <a:pt x="537" y="78"/>
                  </a:lnTo>
                  <a:lnTo>
                    <a:pt x="407" y="51"/>
                  </a:lnTo>
                  <a:lnTo>
                    <a:pt x="275" y="32"/>
                  </a:lnTo>
                  <a:lnTo>
                    <a:pt x="142" y="20"/>
                  </a:lnTo>
                  <a:lnTo>
                    <a:pt x="8" y="16"/>
                  </a:lnTo>
                  <a:lnTo>
                    <a:pt x="16" y="8"/>
                  </a:lnTo>
                  <a:lnTo>
                    <a:pt x="16" y="2328"/>
                  </a:lnTo>
                  <a:lnTo>
                    <a:pt x="1" y="2325"/>
                  </a:lnTo>
                  <a:lnTo>
                    <a:pt x="1033" y="249"/>
                  </a:lnTo>
                  <a:close/>
                  <a:moveTo>
                    <a:pt x="16" y="2332"/>
                  </a:moveTo>
                  <a:cubicBezTo>
                    <a:pt x="14" y="2335"/>
                    <a:pt x="10" y="2337"/>
                    <a:pt x="7" y="2336"/>
                  </a:cubicBezTo>
                  <a:cubicBezTo>
                    <a:pt x="3" y="2335"/>
                    <a:pt x="0" y="2332"/>
                    <a:pt x="0" y="2328"/>
                  </a:cubicBezTo>
                  <a:lnTo>
                    <a:pt x="0" y="8"/>
                  </a:lnTo>
                  <a:cubicBezTo>
                    <a:pt x="0" y="6"/>
                    <a:pt x="1" y="4"/>
                    <a:pt x="3" y="3"/>
                  </a:cubicBezTo>
                  <a:cubicBezTo>
                    <a:pt x="4" y="1"/>
                    <a:pt x="7" y="0"/>
                    <a:pt x="9" y="0"/>
                  </a:cubicBezTo>
                  <a:lnTo>
                    <a:pt x="143" y="5"/>
                  </a:lnTo>
                  <a:lnTo>
                    <a:pt x="278" y="17"/>
                  </a:lnTo>
                  <a:lnTo>
                    <a:pt x="410" y="36"/>
                  </a:lnTo>
                  <a:lnTo>
                    <a:pt x="542" y="63"/>
                  </a:lnTo>
                  <a:lnTo>
                    <a:pt x="671" y="97"/>
                  </a:lnTo>
                  <a:lnTo>
                    <a:pt x="797" y="139"/>
                  </a:lnTo>
                  <a:lnTo>
                    <a:pt x="923" y="189"/>
                  </a:lnTo>
                  <a:lnTo>
                    <a:pt x="1044" y="245"/>
                  </a:lnTo>
                  <a:cubicBezTo>
                    <a:pt x="1046" y="246"/>
                    <a:pt x="1047" y="248"/>
                    <a:pt x="1048" y="250"/>
                  </a:cubicBezTo>
                  <a:cubicBezTo>
                    <a:pt x="1049" y="252"/>
                    <a:pt x="1049" y="254"/>
                    <a:pt x="1048" y="256"/>
                  </a:cubicBezTo>
                  <a:lnTo>
                    <a:pt x="16" y="2332"/>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2" name="Freeform 51"/>
            <p:cNvSpPr>
              <a:spLocks/>
            </p:cNvSpPr>
            <p:nvPr/>
          </p:nvSpPr>
          <p:spPr bwMode="auto">
            <a:xfrm>
              <a:off x="2486025" y="2254251"/>
              <a:ext cx="1573213" cy="1912938"/>
            </a:xfrm>
            <a:custGeom>
              <a:avLst/>
              <a:gdLst>
                <a:gd name="T0" fmla="*/ 2147483647 w 2642"/>
                <a:gd name="T1" fmla="*/ 2147483647 h 3212"/>
                <a:gd name="T2" fmla="*/ 2147483647 w 2642"/>
                <a:gd name="T3" fmla="*/ 2147483647 h 3212"/>
                <a:gd name="T4" fmla="*/ 2147483647 w 2642"/>
                <a:gd name="T5" fmla="*/ 0 h 3212"/>
                <a:gd name="T6" fmla="*/ 0 w 2642"/>
                <a:gd name="T7" fmla="*/ 2147483647 h 3212"/>
                <a:gd name="T8" fmla="*/ 2147483647 w 2642"/>
                <a:gd name="T9" fmla="*/ 2147483647 h 3212"/>
                <a:gd name="T10" fmla="*/ 0 60000 65536"/>
                <a:gd name="T11" fmla="*/ 0 60000 65536"/>
                <a:gd name="T12" fmla="*/ 0 60000 65536"/>
                <a:gd name="T13" fmla="*/ 0 60000 65536"/>
                <a:gd name="T14" fmla="*/ 0 60000 65536"/>
                <a:gd name="T15" fmla="*/ 0 w 2642"/>
                <a:gd name="T16" fmla="*/ 0 h 3212"/>
                <a:gd name="T17" fmla="*/ 2642 w 2642"/>
                <a:gd name="T18" fmla="*/ 3212 h 3212"/>
              </a:gdLst>
              <a:ahLst/>
              <a:cxnLst>
                <a:cxn ang="T10">
                  <a:pos x="T0" y="T1"/>
                </a:cxn>
                <a:cxn ang="T11">
                  <a:pos x="T2" y="T3"/>
                </a:cxn>
                <a:cxn ang="T12">
                  <a:pos x="T4" y="T5"/>
                </a:cxn>
                <a:cxn ang="T13">
                  <a:pos x="T6" y="T7"/>
                </a:cxn>
                <a:cxn ang="T14">
                  <a:pos x="T8" y="T9"/>
                </a:cxn>
              </a:cxnLst>
              <a:rect l="T15" t="T16" r="T17" b="T18"/>
              <a:pathLst>
                <a:path w="2642" h="3212">
                  <a:moveTo>
                    <a:pt x="2017" y="3212"/>
                  </a:moveTo>
                  <a:cubicBezTo>
                    <a:pt x="2642" y="2095"/>
                    <a:pt x="2246" y="681"/>
                    <a:pt x="1132" y="53"/>
                  </a:cubicBezTo>
                  <a:cubicBezTo>
                    <a:pt x="1099" y="35"/>
                    <a:pt x="1066" y="17"/>
                    <a:pt x="1032" y="0"/>
                  </a:cubicBezTo>
                  <a:lnTo>
                    <a:pt x="0" y="2076"/>
                  </a:lnTo>
                  <a:lnTo>
                    <a:pt x="2017" y="3212"/>
                  </a:lnTo>
                  <a:close/>
                </a:path>
              </a:pathLst>
            </a:custGeom>
            <a:solidFill>
              <a:srgbClr val="993366"/>
            </a:solidFill>
            <a:ln w="0">
              <a:solidFill>
                <a:srgbClr val="000000"/>
              </a:solidFill>
              <a:prstDash val="solid"/>
              <a:round/>
              <a:headEnd/>
              <a:tailEnd/>
            </a:ln>
          </p:spPr>
          <p:txBody>
            <a:bodyPr/>
            <a:lstStyle/>
            <a:p>
              <a:endParaRPr lang="ja-JP" altLang="en-US"/>
            </a:p>
          </p:txBody>
        </p:sp>
        <p:sp>
          <p:nvSpPr>
            <p:cNvPr id="77833" name="Freeform 52"/>
            <p:cNvSpPr>
              <a:spLocks noEditPoints="1"/>
            </p:cNvSpPr>
            <p:nvPr/>
          </p:nvSpPr>
          <p:spPr bwMode="auto">
            <a:xfrm>
              <a:off x="2481263" y="2249488"/>
              <a:ext cx="1385888" cy="1922463"/>
            </a:xfrm>
            <a:custGeom>
              <a:avLst/>
              <a:gdLst>
                <a:gd name="T0" fmla="*/ 2147483647 w 2330"/>
                <a:gd name="T1" fmla="*/ 2147483647 h 3229"/>
                <a:gd name="T2" fmla="*/ 2147483647 w 2330"/>
                <a:gd name="T3" fmla="*/ 2147483647 h 3229"/>
                <a:gd name="T4" fmla="*/ 2147483647 w 2330"/>
                <a:gd name="T5" fmla="*/ 2147483647 h 3229"/>
                <a:gd name="T6" fmla="*/ 2147483647 w 2330"/>
                <a:gd name="T7" fmla="*/ 2147483647 h 3229"/>
                <a:gd name="T8" fmla="*/ 2147483647 w 2330"/>
                <a:gd name="T9" fmla="*/ 2147483647 h 3229"/>
                <a:gd name="T10" fmla="*/ 2147483647 w 2330"/>
                <a:gd name="T11" fmla="*/ 2147483647 h 3229"/>
                <a:gd name="T12" fmla="*/ 2147483647 w 2330"/>
                <a:gd name="T13" fmla="*/ 2147483647 h 3229"/>
                <a:gd name="T14" fmla="*/ 2147483647 w 2330"/>
                <a:gd name="T15" fmla="*/ 2147483647 h 3229"/>
                <a:gd name="T16" fmla="*/ 2147483647 w 2330"/>
                <a:gd name="T17" fmla="*/ 2147483647 h 3229"/>
                <a:gd name="T18" fmla="*/ 2147483647 w 2330"/>
                <a:gd name="T19" fmla="*/ 2147483647 h 3229"/>
                <a:gd name="T20" fmla="*/ 2147483647 w 2330"/>
                <a:gd name="T21" fmla="*/ 2147483647 h 3229"/>
                <a:gd name="T22" fmla="*/ 2147483647 w 2330"/>
                <a:gd name="T23" fmla="*/ 2147483647 h 3229"/>
                <a:gd name="T24" fmla="*/ 2147483647 w 2330"/>
                <a:gd name="T25" fmla="*/ 2147483647 h 3229"/>
                <a:gd name="T26" fmla="*/ 2147483647 w 2330"/>
                <a:gd name="T27" fmla="*/ 2147483647 h 3229"/>
                <a:gd name="T28" fmla="*/ 2147483647 w 2330"/>
                <a:gd name="T29" fmla="*/ 2147483647 h 3229"/>
                <a:gd name="T30" fmla="*/ 2147483647 w 2330"/>
                <a:gd name="T31" fmla="*/ 2147483647 h 3229"/>
                <a:gd name="T32" fmla="*/ 2147483647 w 2330"/>
                <a:gd name="T33" fmla="*/ 2147483647 h 3229"/>
                <a:gd name="T34" fmla="*/ 2147483647 w 2330"/>
                <a:gd name="T35" fmla="*/ 2147483647 h 3229"/>
                <a:gd name="T36" fmla="*/ 2147483647 w 2330"/>
                <a:gd name="T37" fmla="*/ 2147483647 h 3229"/>
                <a:gd name="T38" fmla="*/ 2147483647 w 2330"/>
                <a:gd name="T39" fmla="*/ 2147483647 h 3229"/>
                <a:gd name="T40" fmla="*/ 2147483647 w 2330"/>
                <a:gd name="T41" fmla="*/ 2147483647 h 3229"/>
                <a:gd name="T42" fmla="*/ 2147483647 w 2330"/>
                <a:gd name="T43" fmla="*/ 2147483647 h 3229"/>
                <a:gd name="T44" fmla="*/ 2147483647 w 2330"/>
                <a:gd name="T45" fmla="*/ 2147483647 h 3229"/>
                <a:gd name="T46" fmla="*/ 2147483647 w 2330"/>
                <a:gd name="T47" fmla="*/ 2147483647 h 3229"/>
                <a:gd name="T48" fmla="*/ 2147483647 w 2330"/>
                <a:gd name="T49" fmla="*/ 2147483647 h 3229"/>
                <a:gd name="T50" fmla="*/ 2147483647 w 2330"/>
                <a:gd name="T51" fmla="*/ 2147483647 h 3229"/>
                <a:gd name="T52" fmla="*/ 2147483647 w 2330"/>
                <a:gd name="T53" fmla="*/ 2147483647 h 3229"/>
                <a:gd name="T54" fmla="*/ 2147483647 w 2330"/>
                <a:gd name="T55" fmla="*/ 2147483647 h 3229"/>
                <a:gd name="T56" fmla="*/ 2147483647 w 2330"/>
                <a:gd name="T57" fmla="*/ 2147483647 h 3229"/>
                <a:gd name="T58" fmla="*/ 2147483647 w 2330"/>
                <a:gd name="T59" fmla="*/ 2147483647 h 3229"/>
                <a:gd name="T60" fmla="*/ 2147483647 w 2330"/>
                <a:gd name="T61" fmla="*/ 2147483647 h 3229"/>
                <a:gd name="T62" fmla="*/ 2147483647 w 2330"/>
                <a:gd name="T63" fmla="*/ 2147483647 h 3229"/>
                <a:gd name="T64" fmla="*/ 2147483647 w 2330"/>
                <a:gd name="T65" fmla="*/ 2147483647 h 3229"/>
                <a:gd name="T66" fmla="*/ 2147483647 w 2330"/>
                <a:gd name="T67" fmla="*/ 2147483647 h 3229"/>
                <a:gd name="T68" fmla="*/ 2147483647 w 2330"/>
                <a:gd name="T69" fmla="*/ 2147483647 h 3229"/>
                <a:gd name="T70" fmla="*/ 2147483647 w 2330"/>
                <a:gd name="T71" fmla="*/ 2147483647 h 3229"/>
                <a:gd name="T72" fmla="*/ 2147483647 w 2330"/>
                <a:gd name="T73" fmla="*/ 2147483647 h 3229"/>
                <a:gd name="T74" fmla="*/ 2147483647 w 2330"/>
                <a:gd name="T75" fmla="*/ 2147483647 h 3229"/>
                <a:gd name="T76" fmla="*/ 2147483647 w 2330"/>
                <a:gd name="T77" fmla="*/ 2147483647 h 3229"/>
                <a:gd name="T78" fmla="*/ 2147483647 w 2330"/>
                <a:gd name="T79" fmla="*/ 2147483647 h 3229"/>
                <a:gd name="T80" fmla="*/ 2147483647 w 2330"/>
                <a:gd name="T81" fmla="*/ 2147483647 h 3229"/>
                <a:gd name="T82" fmla="*/ 2147483647 w 2330"/>
                <a:gd name="T83" fmla="*/ 2147483647 h 3229"/>
                <a:gd name="T84" fmla="*/ 2147483647 w 2330"/>
                <a:gd name="T85" fmla="*/ 2147483647 h 3229"/>
                <a:gd name="T86" fmla="*/ 2147483647 w 2330"/>
                <a:gd name="T87" fmla="*/ 2147483647 h 3229"/>
                <a:gd name="T88" fmla="*/ 2147483647 w 2330"/>
                <a:gd name="T89" fmla="*/ 2147483647 h 3229"/>
                <a:gd name="T90" fmla="*/ 2147483647 w 2330"/>
                <a:gd name="T91" fmla="*/ 2147483647 h 3229"/>
                <a:gd name="T92" fmla="*/ 2147483647 w 2330"/>
                <a:gd name="T93" fmla="*/ 2147483647 h 3229"/>
                <a:gd name="T94" fmla="*/ 2147483647 w 2330"/>
                <a:gd name="T95" fmla="*/ 2147483647 h 32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30"/>
                <a:gd name="T145" fmla="*/ 0 h 3229"/>
                <a:gd name="T146" fmla="*/ 2330 w 2330"/>
                <a:gd name="T147" fmla="*/ 3229 h 32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30" h="3229">
                  <a:moveTo>
                    <a:pt x="2030" y="3213"/>
                  </a:moveTo>
                  <a:lnTo>
                    <a:pt x="2019" y="3217"/>
                  </a:lnTo>
                  <a:lnTo>
                    <a:pt x="2124" y="3004"/>
                  </a:lnTo>
                  <a:lnTo>
                    <a:pt x="2206" y="2787"/>
                  </a:lnTo>
                  <a:lnTo>
                    <a:pt x="2265" y="2566"/>
                  </a:lnTo>
                  <a:lnTo>
                    <a:pt x="2301" y="2342"/>
                  </a:lnTo>
                  <a:lnTo>
                    <a:pt x="2314" y="2119"/>
                  </a:lnTo>
                  <a:lnTo>
                    <a:pt x="2306" y="1896"/>
                  </a:lnTo>
                  <a:lnTo>
                    <a:pt x="2278" y="1676"/>
                  </a:lnTo>
                  <a:lnTo>
                    <a:pt x="2229" y="1459"/>
                  </a:lnTo>
                  <a:lnTo>
                    <a:pt x="2158" y="1249"/>
                  </a:lnTo>
                  <a:lnTo>
                    <a:pt x="2068" y="1046"/>
                  </a:lnTo>
                  <a:lnTo>
                    <a:pt x="1959" y="851"/>
                  </a:lnTo>
                  <a:lnTo>
                    <a:pt x="1831" y="667"/>
                  </a:lnTo>
                  <a:lnTo>
                    <a:pt x="1684" y="496"/>
                  </a:lnTo>
                  <a:lnTo>
                    <a:pt x="1520" y="337"/>
                  </a:lnTo>
                  <a:lnTo>
                    <a:pt x="1337" y="195"/>
                  </a:lnTo>
                  <a:lnTo>
                    <a:pt x="1137" y="68"/>
                  </a:lnTo>
                  <a:lnTo>
                    <a:pt x="1038" y="16"/>
                  </a:lnTo>
                  <a:lnTo>
                    <a:pt x="1049" y="12"/>
                  </a:lnTo>
                  <a:lnTo>
                    <a:pt x="17" y="2088"/>
                  </a:lnTo>
                  <a:lnTo>
                    <a:pt x="13" y="2077"/>
                  </a:lnTo>
                  <a:lnTo>
                    <a:pt x="2030" y="3213"/>
                  </a:lnTo>
                  <a:close/>
                  <a:moveTo>
                    <a:pt x="6" y="2091"/>
                  </a:moveTo>
                  <a:cubicBezTo>
                    <a:pt x="2" y="2089"/>
                    <a:pt x="0" y="2085"/>
                    <a:pt x="2" y="2081"/>
                  </a:cubicBezTo>
                  <a:lnTo>
                    <a:pt x="1034" y="5"/>
                  </a:lnTo>
                  <a:cubicBezTo>
                    <a:pt x="1035" y="3"/>
                    <a:pt x="1037" y="2"/>
                    <a:pt x="1039" y="1"/>
                  </a:cubicBezTo>
                  <a:cubicBezTo>
                    <a:pt x="1041" y="0"/>
                    <a:pt x="1043" y="0"/>
                    <a:pt x="1045" y="1"/>
                  </a:cubicBezTo>
                  <a:lnTo>
                    <a:pt x="1146" y="55"/>
                  </a:lnTo>
                  <a:lnTo>
                    <a:pt x="1346" y="182"/>
                  </a:lnTo>
                  <a:lnTo>
                    <a:pt x="1531" y="326"/>
                  </a:lnTo>
                  <a:lnTo>
                    <a:pt x="1697" y="485"/>
                  </a:lnTo>
                  <a:lnTo>
                    <a:pt x="1844" y="658"/>
                  </a:lnTo>
                  <a:lnTo>
                    <a:pt x="1973" y="844"/>
                  </a:lnTo>
                  <a:lnTo>
                    <a:pt x="2083" y="1039"/>
                  </a:lnTo>
                  <a:lnTo>
                    <a:pt x="2173" y="1244"/>
                  </a:lnTo>
                  <a:lnTo>
                    <a:pt x="2244" y="1456"/>
                  </a:lnTo>
                  <a:lnTo>
                    <a:pt x="2293" y="1673"/>
                  </a:lnTo>
                  <a:lnTo>
                    <a:pt x="2322" y="1895"/>
                  </a:lnTo>
                  <a:lnTo>
                    <a:pt x="2330" y="2120"/>
                  </a:lnTo>
                  <a:lnTo>
                    <a:pt x="2316" y="2345"/>
                  </a:lnTo>
                  <a:lnTo>
                    <a:pt x="2280" y="2571"/>
                  </a:lnTo>
                  <a:lnTo>
                    <a:pt x="2221" y="2792"/>
                  </a:lnTo>
                  <a:lnTo>
                    <a:pt x="2139" y="3011"/>
                  </a:lnTo>
                  <a:lnTo>
                    <a:pt x="2034" y="3224"/>
                  </a:lnTo>
                  <a:cubicBezTo>
                    <a:pt x="2033" y="3226"/>
                    <a:pt x="2031" y="3227"/>
                    <a:pt x="2029" y="3228"/>
                  </a:cubicBezTo>
                  <a:cubicBezTo>
                    <a:pt x="2027" y="3229"/>
                    <a:pt x="2024" y="3229"/>
                    <a:pt x="2023" y="3227"/>
                  </a:cubicBezTo>
                  <a:lnTo>
                    <a:pt x="6" y="2091"/>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4" name="Freeform 53"/>
            <p:cNvSpPr>
              <a:spLocks/>
            </p:cNvSpPr>
            <p:nvPr/>
          </p:nvSpPr>
          <p:spPr bwMode="auto">
            <a:xfrm>
              <a:off x="915987" y="2882901"/>
              <a:ext cx="2770188" cy="2171700"/>
            </a:xfrm>
            <a:custGeom>
              <a:avLst/>
              <a:gdLst>
                <a:gd name="T0" fmla="*/ 2147483647 w 4655"/>
                <a:gd name="T1" fmla="*/ 0 h 3647"/>
                <a:gd name="T2" fmla="*/ 2147483647 w 4655"/>
                <a:gd name="T3" fmla="*/ 2147483647 h 3647"/>
                <a:gd name="T4" fmla="*/ 2147483647 w 4655"/>
                <a:gd name="T5" fmla="*/ 2147483647 h 3647"/>
                <a:gd name="T6" fmla="*/ 2147483647 w 4655"/>
                <a:gd name="T7" fmla="*/ 2147483647 h 3647"/>
                <a:gd name="T8" fmla="*/ 2147483647 w 4655"/>
                <a:gd name="T9" fmla="*/ 0 h 3647"/>
                <a:gd name="T10" fmla="*/ 0 60000 65536"/>
                <a:gd name="T11" fmla="*/ 0 60000 65536"/>
                <a:gd name="T12" fmla="*/ 0 60000 65536"/>
                <a:gd name="T13" fmla="*/ 0 60000 65536"/>
                <a:gd name="T14" fmla="*/ 0 60000 65536"/>
                <a:gd name="T15" fmla="*/ 0 w 4655"/>
                <a:gd name="T16" fmla="*/ 0 h 3647"/>
                <a:gd name="T17" fmla="*/ 4655 w 4655"/>
                <a:gd name="T18" fmla="*/ 3647 h 3647"/>
              </a:gdLst>
              <a:ahLst/>
              <a:cxnLst>
                <a:cxn ang="T10">
                  <a:pos x="T0" y="T1"/>
                </a:cxn>
                <a:cxn ang="T11">
                  <a:pos x="T2" y="T3"/>
                </a:cxn>
                <a:cxn ang="T12">
                  <a:pos x="T4" y="T5"/>
                </a:cxn>
                <a:cxn ang="T13">
                  <a:pos x="T6" y="T7"/>
                </a:cxn>
                <a:cxn ang="T14">
                  <a:pos x="T8" y="T9"/>
                </a:cxn>
              </a:cxnLst>
              <a:rect l="T15" t="T16" r="T17" b="T18"/>
              <a:pathLst>
                <a:path w="4655" h="3647">
                  <a:moveTo>
                    <a:pt x="563" y="0"/>
                  </a:moveTo>
                  <a:cubicBezTo>
                    <a:pt x="0" y="1150"/>
                    <a:pt x="474" y="2540"/>
                    <a:pt x="1620" y="3104"/>
                  </a:cubicBezTo>
                  <a:cubicBezTo>
                    <a:pt x="2722" y="3647"/>
                    <a:pt x="4054" y="3231"/>
                    <a:pt x="4655" y="2157"/>
                  </a:cubicBezTo>
                  <a:lnTo>
                    <a:pt x="2638" y="1021"/>
                  </a:lnTo>
                  <a:lnTo>
                    <a:pt x="563" y="0"/>
                  </a:lnTo>
                  <a:close/>
                </a:path>
              </a:pathLst>
            </a:custGeom>
            <a:solidFill>
              <a:srgbClr val="FFFFCC"/>
            </a:solidFill>
            <a:ln w="0">
              <a:solidFill>
                <a:srgbClr val="000000"/>
              </a:solidFill>
              <a:prstDash val="solid"/>
              <a:round/>
              <a:headEnd/>
              <a:tailEnd/>
            </a:ln>
          </p:spPr>
          <p:txBody>
            <a:bodyPr/>
            <a:lstStyle/>
            <a:p>
              <a:endParaRPr lang="ja-JP" altLang="en-US"/>
            </a:p>
          </p:txBody>
        </p:sp>
        <p:sp>
          <p:nvSpPr>
            <p:cNvPr id="77835" name="Freeform 54"/>
            <p:cNvSpPr>
              <a:spLocks noEditPoints="1"/>
            </p:cNvSpPr>
            <p:nvPr/>
          </p:nvSpPr>
          <p:spPr bwMode="auto">
            <a:xfrm>
              <a:off x="1106487" y="2878138"/>
              <a:ext cx="2586038" cy="1998663"/>
            </a:xfrm>
            <a:custGeom>
              <a:avLst/>
              <a:gdLst>
                <a:gd name="T0" fmla="*/ 2147483647 w 4344"/>
                <a:gd name="T1" fmla="*/ 2147483647 h 3357"/>
                <a:gd name="T2" fmla="*/ 2147483647 w 4344"/>
                <a:gd name="T3" fmla="*/ 2147483647 h 3357"/>
                <a:gd name="T4" fmla="*/ 2147483647 w 4344"/>
                <a:gd name="T5" fmla="*/ 2147483647 h 3357"/>
                <a:gd name="T6" fmla="*/ 2147483647 w 4344"/>
                <a:gd name="T7" fmla="*/ 2147483647 h 3357"/>
                <a:gd name="T8" fmla="*/ 2147483647 w 4344"/>
                <a:gd name="T9" fmla="*/ 2147483647 h 3357"/>
                <a:gd name="T10" fmla="*/ 2147483647 w 4344"/>
                <a:gd name="T11" fmla="*/ 2147483647 h 3357"/>
                <a:gd name="T12" fmla="*/ 2147483647 w 4344"/>
                <a:gd name="T13" fmla="*/ 2147483647 h 3357"/>
                <a:gd name="T14" fmla="*/ 2147483647 w 4344"/>
                <a:gd name="T15" fmla="*/ 2147483647 h 3357"/>
                <a:gd name="T16" fmla="*/ 2147483647 w 4344"/>
                <a:gd name="T17" fmla="*/ 2147483647 h 3357"/>
                <a:gd name="T18" fmla="*/ 2147483647 w 4344"/>
                <a:gd name="T19" fmla="*/ 2147483647 h 3357"/>
                <a:gd name="T20" fmla="*/ 2147483647 w 4344"/>
                <a:gd name="T21" fmla="*/ 2147483647 h 3357"/>
                <a:gd name="T22" fmla="*/ 2147483647 w 4344"/>
                <a:gd name="T23" fmla="*/ 2147483647 h 3357"/>
                <a:gd name="T24" fmla="*/ 2147483647 w 4344"/>
                <a:gd name="T25" fmla="*/ 2147483647 h 3357"/>
                <a:gd name="T26" fmla="*/ 2147483647 w 4344"/>
                <a:gd name="T27" fmla="*/ 2147483647 h 3357"/>
                <a:gd name="T28" fmla="*/ 2147483647 w 4344"/>
                <a:gd name="T29" fmla="*/ 2147483647 h 3357"/>
                <a:gd name="T30" fmla="*/ 2147483647 w 4344"/>
                <a:gd name="T31" fmla="*/ 2147483647 h 3357"/>
                <a:gd name="T32" fmla="*/ 2147483647 w 4344"/>
                <a:gd name="T33" fmla="*/ 2147483647 h 3357"/>
                <a:gd name="T34" fmla="*/ 2147483647 w 4344"/>
                <a:gd name="T35" fmla="*/ 2147483647 h 3357"/>
                <a:gd name="T36" fmla="*/ 2147483647 w 4344"/>
                <a:gd name="T37" fmla="*/ 2147483647 h 3357"/>
                <a:gd name="T38" fmla="*/ 2147483647 w 4344"/>
                <a:gd name="T39" fmla="*/ 2147483647 h 3357"/>
                <a:gd name="T40" fmla="*/ 2147483647 w 4344"/>
                <a:gd name="T41" fmla="*/ 2147483647 h 3357"/>
                <a:gd name="T42" fmla="*/ 2147483647 w 4344"/>
                <a:gd name="T43" fmla="*/ 2147483647 h 3357"/>
                <a:gd name="T44" fmla="*/ 2147483647 w 4344"/>
                <a:gd name="T45" fmla="*/ 2147483647 h 3357"/>
                <a:gd name="T46" fmla="*/ 2147483647 w 4344"/>
                <a:gd name="T47" fmla="*/ 2147483647 h 3357"/>
                <a:gd name="T48" fmla="*/ 2147483647 w 4344"/>
                <a:gd name="T49" fmla="*/ 2147483647 h 3357"/>
                <a:gd name="T50" fmla="*/ 2147483647 w 4344"/>
                <a:gd name="T51" fmla="*/ 2147483647 h 3357"/>
                <a:gd name="T52" fmla="*/ 2147483647 w 4344"/>
                <a:gd name="T53" fmla="*/ 2147483647 h 3357"/>
                <a:gd name="T54" fmla="*/ 2147483647 w 4344"/>
                <a:gd name="T55" fmla="*/ 2147483647 h 3357"/>
                <a:gd name="T56" fmla="*/ 2147483647 w 4344"/>
                <a:gd name="T57" fmla="*/ 2147483647 h 3357"/>
                <a:gd name="T58" fmla="*/ 2147483647 w 4344"/>
                <a:gd name="T59" fmla="*/ 2147483647 h 3357"/>
                <a:gd name="T60" fmla="*/ 2147483647 w 4344"/>
                <a:gd name="T61" fmla="*/ 2147483647 h 3357"/>
                <a:gd name="T62" fmla="*/ 2147483647 w 4344"/>
                <a:gd name="T63" fmla="*/ 2147483647 h 3357"/>
                <a:gd name="T64" fmla="*/ 2147483647 w 4344"/>
                <a:gd name="T65" fmla="*/ 2147483647 h 3357"/>
                <a:gd name="T66" fmla="*/ 2147483647 w 4344"/>
                <a:gd name="T67" fmla="*/ 2147483647 h 3357"/>
                <a:gd name="T68" fmla="*/ 2147483647 w 4344"/>
                <a:gd name="T69" fmla="*/ 2147483647 h 3357"/>
                <a:gd name="T70" fmla="*/ 2147483647 w 4344"/>
                <a:gd name="T71" fmla="*/ 2147483647 h 3357"/>
                <a:gd name="T72" fmla="*/ 2147483647 w 4344"/>
                <a:gd name="T73" fmla="*/ 2147483647 h 3357"/>
                <a:gd name="T74" fmla="*/ 2147483647 w 4344"/>
                <a:gd name="T75" fmla="*/ 2147483647 h 3357"/>
                <a:gd name="T76" fmla="*/ 2147483647 w 4344"/>
                <a:gd name="T77" fmla="*/ 2147483647 h 33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44"/>
                <a:gd name="T118" fmla="*/ 0 h 3357"/>
                <a:gd name="T119" fmla="*/ 4344 w 4344"/>
                <a:gd name="T120" fmla="*/ 3357 h 33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44" h="3357">
                  <a:moveTo>
                    <a:pt x="240" y="16"/>
                  </a:moveTo>
                  <a:lnTo>
                    <a:pt x="251" y="12"/>
                  </a:lnTo>
                  <a:lnTo>
                    <a:pt x="201" y="120"/>
                  </a:lnTo>
                  <a:lnTo>
                    <a:pt x="158" y="229"/>
                  </a:lnTo>
                  <a:lnTo>
                    <a:pt x="88" y="451"/>
                  </a:lnTo>
                  <a:lnTo>
                    <a:pt x="41" y="675"/>
                  </a:lnTo>
                  <a:lnTo>
                    <a:pt x="17" y="900"/>
                  </a:lnTo>
                  <a:lnTo>
                    <a:pt x="16" y="1125"/>
                  </a:lnTo>
                  <a:lnTo>
                    <a:pt x="36" y="1347"/>
                  </a:lnTo>
                  <a:lnTo>
                    <a:pt x="77" y="1565"/>
                  </a:lnTo>
                  <a:lnTo>
                    <a:pt x="139" y="1778"/>
                  </a:lnTo>
                  <a:lnTo>
                    <a:pt x="220" y="1985"/>
                  </a:lnTo>
                  <a:lnTo>
                    <a:pt x="321" y="2182"/>
                  </a:lnTo>
                  <a:lnTo>
                    <a:pt x="441" y="2370"/>
                  </a:lnTo>
                  <a:lnTo>
                    <a:pt x="579" y="2547"/>
                  </a:lnTo>
                  <a:lnTo>
                    <a:pt x="734" y="2710"/>
                  </a:lnTo>
                  <a:lnTo>
                    <a:pt x="908" y="2858"/>
                  </a:lnTo>
                  <a:lnTo>
                    <a:pt x="1098" y="2991"/>
                  </a:lnTo>
                  <a:lnTo>
                    <a:pt x="1304" y="3105"/>
                  </a:lnTo>
                  <a:lnTo>
                    <a:pt x="1513" y="3196"/>
                  </a:lnTo>
                  <a:lnTo>
                    <a:pt x="1725" y="3264"/>
                  </a:lnTo>
                  <a:lnTo>
                    <a:pt x="1940" y="3311"/>
                  </a:lnTo>
                  <a:lnTo>
                    <a:pt x="2156" y="3337"/>
                  </a:lnTo>
                  <a:lnTo>
                    <a:pt x="2372" y="3341"/>
                  </a:lnTo>
                  <a:lnTo>
                    <a:pt x="2586" y="3326"/>
                  </a:lnTo>
                  <a:lnTo>
                    <a:pt x="2797" y="3292"/>
                  </a:lnTo>
                  <a:lnTo>
                    <a:pt x="3003" y="3238"/>
                  </a:lnTo>
                  <a:lnTo>
                    <a:pt x="3205" y="3165"/>
                  </a:lnTo>
                  <a:lnTo>
                    <a:pt x="3398" y="3073"/>
                  </a:lnTo>
                  <a:lnTo>
                    <a:pt x="3583" y="2964"/>
                  </a:lnTo>
                  <a:lnTo>
                    <a:pt x="3758" y="2836"/>
                  </a:lnTo>
                  <a:lnTo>
                    <a:pt x="3921" y="2692"/>
                  </a:lnTo>
                  <a:lnTo>
                    <a:pt x="4072" y="2531"/>
                  </a:lnTo>
                  <a:lnTo>
                    <a:pt x="4208" y="2355"/>
                  </a:lnTo>
                  <a:lnTo>
                    <a:pt x="4329" y="2161"/>
                  </a:lnTo>
                  <a:lnTo>
                    <a:pt x="4332" y="2172"/>
                  </a:lnTo>
                  <a:lnTo>
                    <a:pt x="2315" y="1036"/>
                  </a:lnTo>
                  <a:lnTo>
                    <a:pt x="240" y="16"/>
                  </a:lnTo>
                  <a:close/>
                  <a:moveTo>
                    <a:pt x="2322" y="1022"/>
                  </a:moveTo>
                  <a:lnTo>
                    <a:pt x="4339" y="2158"/>
                  </a:lnTo>
                  <a:cubicBezTo>
                    <a:pt x="4341" y="2160"/>
                    <a:pt x="4343" y="2161"/>
                    <a:pt x="4343" y="2163"/>
                  </a:cubicBezTo>
                  <a:cubicBezTo>
                    <a:pt x="4344" y="2166"/>
                    <a:pt x="4343" y="2168"/>
                    <a:pt x="4342" y="2170"/>
                  </a:cubicBezTo>
                  <a:lnTo>
                    <a:pt x="4221" y="2364"/>
                  </a:lnTo>
                  <a:lnTo>
                    <a:pt x="4083" y="2542"/>
                  </a:lnTo>
                  <a:lnTo>
                    <a:pt x="3932" y="2704"/>
                  </a:lnTo>
                  <a:lnTo>
                    <a:pt x="3767" y="2849"/>
                  </a:lnTo>
                  <a:lnTo>
                    <a:pt x="3592" y="2977"/>
                  </a:lnTo>
                  <a:lnTo>
                    <a:pt x="3405" y="3088"/>
                  </a:lnTo>
                  <a:lnTo>
                    <a:pt x="3210" y="3180"/>
                  </a:lnTo>
                  <a:lnTo>
                    <a:pt x="3007" y="3253"/>
                  </a:lnTo>
                  <a:lnTo>
                    <a:pt x="2800" y="3307"/>
                  </a:lnTo>
                  <a:lnTo>
                    <a:pt x="2587" y="3342"/>
                  </a:lnTo>
                  <a:lnTo>
                    <a:pt x="2371" y="3357"/>
                  </a:lnTo>
                  <a:lnTo>
                    <a:pt x="2155" y="3352"/>
                  </a:lnTo>
                  <a:lnTo>
                    <a:pt x="1937" y="3326"/>
                  </a:lnTo>
                  <a:lnTo>
                    <a:pt x="1720" y="3279"/>
                  </a:lnTo>
                  <a:lnTo>
                    <a:pt x="1506" y="3211"/>
                  </a:lnTo>
                  <a:lnTo>
                    <a:pt x="1297" y="3119"/>
                  </a:lnTo>
                  <a:lnTo>
                    <a:pt x="1089" y="3004"/>
                  </a:lnTo>
                  <a:lnTo>
                    <a:pt x="897" y="2871"/>
                  </a:lnTo>
                  <a:lnTo>
                    <a:pt x="723" y="2721"/>
                  </a:lnTo>
                  <a:lnTo>
                    <a:pt x="566" y="2556"/>
                  </a:lnTo>
                  <a:lnTo>
                    <a:pt x="428" y="2379"/>
                  </a:lnTo>
                  <a:lnTo>
                    <a:pt x="306" y="2189"/>
                  </a:lnTo>
                  <a:lnTo>
                    <a:pt x="205" y="1990"/>
                  </a:lnTo>
                  <a:lnTo>
                    <a:pt x="124" y="1783"/>
                  </a:lnTo>
                  <a:lnTo>
                    <a:pt x="62" y="1568"/>
                  </a:lnTo>
                  <a:lnTo>
                    <a:pt x="21" y="1348"/>
                  </a:lnTo>
                  <a:lnTo>
                    <a:pt x="0" y="1124"/>
                  </a:lnTo>
                  <a:lnTo>
                    <a:pt x="2" y="899"/>
                  </a:lnTo>
                  <a:lnTo>
                    <a:pt x="26" y="672"/>
                  </a:lnTo>
                  <a:lnTo>
                    <a:pt x="73" y="446"/>
                  </a:lnTo>
                  <a:lnTo>
                    <a:pt x="143" y="224"/>
                  </a:lnTo>
                  <a:lnTo>
                    <a:pt x="186" y="113"/>
                  </a:lnTo>
                  <a:lnTo>
                    <a:pt x="236" y="5"/>
                  </a:lnTo>
                  <a:cubicBezTo>
                    <a:pt x="237" y="3"/>
                    <a:pt x="239" y="2"/>
                    <a:pt x="241" y="1"/>
                  </a:cubicBezTo>
                  <a:cubicBezTo>
                    <a:pt x="243" y="0"/>
                    <a:pt x="245" y="0"/>
                    <a:pt x="247" y="1"/>
                  </a:cubicBezTo>
                  <a:lnTo>
                    <a:pt x="2322" y="1022"/>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6" name="Freeform 55"/>
            <p:cNvSpPr>
              <a:spLocks/>
            </p:cNvSpPr>
            <p:nvPr/>
          </p:nvSpPr>
          <p:spPr bwMode="auto">
            <a:xfrm>
              <a:off x="1250950" y="2274888"/>
              <a:ext cx="1235075" cy="1216025"/>
            </a:xfrm>
            <a:custGeom>
              <a:avLst/>
              <a:gdLst>
                <a:gd name="T0" fmla="*/ 2147483647 w 2075"/>
                <a:gd name="T1" fmla="*/ 0 h 2042"/>
                <a:gd name="T2" fmla="*/ 0 w 2075"/>
                <a:gd name="T3" fmla="*/ 2147483647 h 2042"/>
                <a:gd name="T4" fmla="*/ 2147483647 w 2075"/>
                <a:gd name="T5" fmla="*/ 2147483647 h 2042"/>
                <a:gd name="T6" fmla="*/ 2147483647 w 2075"/>
                <a:gd name="T7" fmla="*/ 0 h 2042"/>
                <a:gd name="T8" fmla="*/ 0 60000 65536"/>
                <a:gd name="T9" fmla="*/ 0 60000 65536"/>
                <a:gd name="T10" fmla="*/ 0 60000 65536"/>
                <a:gd name="T11" fmla="*/ 0 60000 65536"/>
                <a:gd name="T12" fmla="*/ 0 w 2075"/>
                <a:gd name="T13" fmla="*/ 0 h 2042"/>
                <a:gd name="T14" fmla="*/ 2075 w 2075"/>
                <a:gd name="T15" fmla="*/ 2042 h 2042"/>
              </a:gdLst>
              <a:ahLst/>
              <a:cxnLst>
                <a:cxn ang="T8">
                  <a:pos x="T0" y="T1"/>
                </a:cxn>
                <a:cxn ang="T9">
                  <a:pos x="T2" y="T3"/>
                </a:cxn>
                <a:cxn ang="T10">
                  <a:pos x="T4" y="T5"/>
                </a:cxn>
                <a:cxn ang="T11">
                  <a:pos x="T6" y="T7"/>
                </a:cxn>
              </a:cxnLst>
              <a:rect l="T12" t="T13" r="T14" b="T15"/>
              <a:pathLst>
                <a:path w="2075" h="2042">
                  <a:moveTo>
                    <a:pt x="978" y="0"/>
                  </a:moveTo>
                  <a:cubicBezTo>
                    <a:pt x="554" y="230"/>
                    <a:pt x="212" y="587"/>
                    <a:pt x="0" y="1021"/>
                  </a:cubicBezTo>
                  <a:lnTo>
                    <a:pt x="2075" y="2042"/>
                  </a:lnTo>
                  <a:lnTo>
                    <a:pt x="978" y="0"/>
                  </a:lnTo>
                  <a:close/>
                </a:path>
              </a:pathLst>
            </a:custGeom>
            <a:solidFill>
              <a:srgbClr val="CCFFFF"/>
            </a:solidFill>
            <a:ln w="0">
              <a:solidFill>
                <a:srgbClr val="000000"/>
              </a:solidFill>
              <a:prstDash val="solid"/>
              <a:round/>
              <a:headEnd/>
              <a:tailEnd/>
            </a:ln>
          </p:spPr>
          <p:txBody>
            <a:bodyPr/>
            <a:lstStyle/>
            <a:p>
              <a:endParaRPr lang="ja-JP" altLang="en-US"/>
            </a:p>
          </p:txBody>
        </p:sp>
        <p:sp>
          <p:nvSpPr>
            <p:cNvPr id="77837" name="Freeform 56"/>
            <p:cNvSpPr>
              <a:spLocks noEditPoints="1"/>
            </p:cNvSpPr>
            <p:nvPr/>
          </p:nvSpPr>
          <p:spPr bwMode="auto">
            <a:xfrm>
              <a:off x="1246187" y="2270126"/>
              <a:ext cx="1244600" cy="1225550"/>
            </a:xfrm>
            <a:custGeom>
              <a:avLst/>
              <a:gdLst>
                <a:gd name="T0" fmla="*/ 2147483647 w 2092"/>
                <a:gd name="T1" fmla="*/ 2147483647 h 2059"/>
                <a:gd name="T2" fmla="*/ 2147483647 w 2092"/>
                <a:gd name="T3" fmla="*/ 2147483647 h 2059"/>
                <a:gd name="T4" fmla="*/ 2147483647 w 2092"/>
                <a:gd name="T5" fmla="*/ 2147483647 h 2059"/>
                <a:gd name="T6" fmla="*/ 2147483647 w 2092"/>
                <a:gd name="T7" fmla="*/ 2147483647 h 2059"/>
                <a:gd name="T8" fmla="*/ 2147483647 w 2092"/>
                <a:gd name="T9" fmla="*/ 2147483647 h 2059"/>
                <a:gd name="T10" fmla="*/ 2147483647 w 2092"/>
                <a:gd name="T11" fmla="*/ 2147483647 h 2059"/>
                <a:gd name="T12" fmla="*/ 2147483647 w 2092"/>
                <a:gd name="T13" fmla="*/ 2147483647 h 2059"/>
                <a:gd name="T14" fmla="*/ 2147483647 w 2092"/>
                <a:gd name="T15" fmla="*/ 2147483647 h 2059"/>
                <a:gd name="T16" fmla="*/ 2147483647 w 2092"/>
                <a:gd name="T17" fmla="*/ 2147483647 h 2059"/>
                <a:gd name="T18" fmla="*/ 2147483647 w 2092"/>
                <a:gd name="T19" fmla="*/ 2147483647 h 2059"/>
                <a:gd name="T20" fmla="*/ 2147483647 w 2092"/>
                <a:gd name="T21" fmla="*/ 2147483647 h 2059"/>
                <a:gd name="T22" fmla="*/ 2147483647 w 2092"/>
                <a:gd name="T23" fmla="*/ 2147483647 h 2059"/>
                <a:gd name="T24" fmla="*/ 2147483647 w 2092"/>
                <a:gd name="T25" fmla="*/ 2147483647 h 2059"/>
                <a:gd name="T26" fmla="*/ 2147483647 w 2092"/>
                <a:gd name="T27" fmla="*/ 2147483647 h 2059"/>
                <a:gd name="T28" fmla="*/ 2147483647 w 2092"/>
                <a:gd name="T29" fmla="*/ 2147483647 h 2059"/>
                <a:gd name="T30" fmla="*/ 2147483647 w 2092"/>
                <a:gd name="T31" fmla="*/ 2147483647 h 2059"/>
                <a:gd name="T32" fmla="*/ 2147483647 w 2092"/>
                <a:gd name="T33" fmla="*/ 2147483647 h 2059"/>
                <a:gd name="T34" fmla="*/ 2147483647 w 2092"/>
                <a:gd name="T35" fmla="*/ 2147483647 h 2059"/>
                <a:gd name="T36" fmla="*/ 2147483647 w 2092"/>
                <a:gd name="T37" fmla="*/ 2147483647 h 2059"/>
                <a:gd name="T38" fmla="*/ 2147483647 w 2092"/>
                <a:gd name="T39" fmla="*/ 2147483647 h 2059"/>
                <a:gd name="T40" fmla="*/ 2147483647 w 2092"/>
                <a:gd name="T41" fmla="*/ 2147483647 h 2059"/>
                <a:gd name="T42" fmla="*/ 2147483647 w 2092"/>
                <a:gd name="T43" fmla="*/ 2147483647 h 2059"/>
                <a:gd name="T44" fmla="*/ 2147483647 w 2092"/>
                <a:gd name="T45" fmla="*/ 2147483647 h 2059"/>
                <a:gd name="T46" fmla="*/ 2147483647 w 2092"/>
                <a:gd name="T47" fmla="*/ 2147483647 h 2059"/>
                <a:gd name="T48" fmla="*/ 2147483647 w 2092"/>
                <a:gd name="T49" fmla="*/ 2147483647 h 2059"/>
                <a:gd name="T50" fmla="*/ 2147483647 w 2092"/>
                <a:gd name="T51" fmla="*/ 2147483647 h 2059"/>
                <a:gd name="T52" fmla="*/ 2147483647 w 2092"/>
                <a:gd name="T53" fmla="*/ 2147483647 h 2059"/>
                <a:gd name="T54" fmla="*/ 2147483647 w 2092"/>
                <a:gd name="T55" fmla="*/ 2147483647 h 2059"/>
                <a:gd name="T56" fmla="*/ 2147483647 w 2092"/>
                <a:gd name="T57" fmla="*/ 2147483647 h 2059"/>
                <a:gd name="T58" fmla="*/ 2147483647 w 2092"/>
                <a:gd name="T59" fmla="*/ 2147483647 h 2059"/>
                <a:gd name="T60" fmla="*/ 2147483647 w 2092"/>
                <a:gd name="T61" fmla="*/ 2147483647 h 20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92"/>
                <a:gd name="T94" fmla="*/ 0 h 2059"/>
                <a:gd name="T95" fmla="*/ 2092 w 2092"/>
                <a:gd name="T96" fmla="*/ 2059 h 205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92" h="2059">
                  <a:moveTo>
                    <a:pt x="979" y="12"/>
                  </a:moveTo>
                  <a:lnTo>
                    <a:pt x="991" y="15"/>
                  </a:lnTo>
                  <a:lnTo>
                    <a:pt x="836" y="107"/>
                  </a:lnTo>
                  <a:lnTo>
                    <a:pt x="689" y="211"/>
                  </a:lnTo>
                  <a:lnTo>
                    <a:pt x="552" y="325"/>
                  </a:lnTo>
                  <a:lnTo>
                    <a:pt x="424" y="448"/>
                  </a:lnTo>
                  <a:lnTo>
                    <a:pt x="305" y="582"/>
                  </a:lnTo>
                  <a:lnTo>
                    <a:pt x="198" y="724"/>
                  </a:lnTo>
                  <a:lnTo>
                    <a:pt x="101" y="875"/>
                  </a:lnTo>
                  <a:lnTo>
                    <a:pt x="16" y="1033"/>
                  </a:lnTo>
                  <a:lnTo>
                    <a:pt x="12" y="1022"/>
                  </a:lnTo>
                  <a:lnTo>
                    <a:pt x="2087" y="2043"/>
                  </a:lnTo>
                  <a:lnTo>
                    <a:pt x="2076" y="2054"/>
                  </a:lnTo>
                  <a:lnTo>
                    <a:pt x="979" y="12"/>
                  </a:lnTo>
                  <a:close/>
                  <a:moveTo>
                    <a:pt x="2091" y="2047"/>
                  </a:moveTo>
                  <a:cubicBezTo>
                    <a:pt x="2092" y="2050"/>
                    <a:pt x="2092" y="2054"/>
                    <a:pt x="2089" y="2056"/>
                  </a:cubicBezTo>
                  <a:cubicBezTo>
                    <a:pt x="2087" y="2059"/>
                    <a:pt x="2083" y="2059"/>
                    <a:pt x="2080" y="2058"/>
                  </a:cubicBezTo>
                  <a:lnTo>
                    <a:pt x="5" y="1037"/>
                  </a:lnTo>
                  <a:cubicBezTo>
                    <a:pt x="3" y="1036"/>
                    <a:pt x="2" y="1034"/>
                    <a:pt x="1" y="1032"/>
                  </a:cubicBezTo>
                  <a:cubicBezTo>
                    <a:pt x="0" y="1030"/>
                    <a:pt x="0" y="1028"/>
                    <a:pt x="1" y="1026"/>
                  </a:cubicBezTo>
                  <a:lnTo>
                    <a:pt x="88" y="866"/>
                  </a:lnTo>
                  <a:lnTo>
                    <a:pt x="185" y="715"/>
                  </a:lnTo>
                  <a:lnTo>
                    <a:pt x="293" y="571"/>
                  </a:lnTo>
                  <a:lnTo>
                    <a:pt x="413" y="437"/>
                  </a:lnTo>
                  <a:lnTo>
                    <a:pt x="541" y="312"/>
                  </a:lnTo>
                  <a:lnTo>
                    <a:pt x="680" y="198"/>
                  </a:lnTo>
                  <a:lnTo>
                    <a:pt x="827" y="94"/>
                  </a:lnTo>
                  <a:lnTo>
                    <a:pt x="982" y="2"/>
                  </a:lnTo>
                  <a:cubicBezTo>
                    <a:pt x="984" y="0"/>
                    <a:pt x="987" y="0"/>
                    <a:pt x="989" y="1"/>
                  </a:cubicBezTo>
                  <a:cubicBezTo>
                    <a:pt x="991" y="1"/>
                    <a:pt x="992" y="3"/>
                    <a:pt x="994" y="5"/>
                  </a:cubicBezTo>
                  <a:lnTo>
                    <a:pt x="2091" y="2047"/>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8" name="Freeform 57"/>
            <p:cNvSpPr>
              <a:spLocks/>
            </p:cNvSpPr>
            <p:nvPr/>
          </p:nvSpPr>
          <p:spPr bwMode="auto">
            <a:xfrm>
              <a:off x="1833562" y="2144713"/>
              <a:ext cx="652463" cy="1346200"/>
            </a:xfrm>
            <a:custGeom>
              <a:avLst/>
              <a:gdLst>
                <a:gd name="T0" fmla="*/ 2147483647 w 1097"/>
                <a:gd name="T1" fmla="*/ 0 h 2262"/>
                <a:gd name="T2" fmla="*/ 0 w 1097"/>
                <a:gd name="T3" fmla="*/ 2147483647 h 2262"/>
                <a:gd name="T4" fmla="*/ 2147483647 w 1097"/>
                <a:gd name="T5" fmla="*/ 2147483647 h 2262"/>
                <a:gd name="T6" fmla="*/ 2147483647 w 1097"/>
                <a:gd name="T7" fmla="*/ 0 h 2262"/>
                <a:gd name="T8" fmla="*/ 0 60000 65536"/>
                <a:gd name="T9" fmla="*/ 0 60000 65536"/>
                <a:gd name="T10" fmla="*/ 0 60000 65536"/>
                <a:gd name="T11" fmla="*/ 0 60000 65536"/>
                <a:gd name="T12" fmla="*/ 0 w 1097"/>
                <a:gd name="T13" fmla="*/ 0 h 2262"/>
                <a:gd name="T14" fmla="*/ 1097 w 1097"/>
                <a:gd name="T15" fmla="*/ 2262 h 2262"/>
              </a:gdLst>
              <a:ahLst/>
              <a:cxnLst>
                <a:cxn ang="T8">
                  <a:pos x="T0" y="T1"/>
                </a:cxn>
                <a:cxn ang="T9">
                  <a:pos x="T2" y="T3"/>
                </a:cxn>
                <a:cxn ang="T10">
                  <a:pos x="T4" y="T5"/>
                </a:cxn>
                <a:cxn ang="T11">
                  <a:pos x="T6" y="T7"/>
                </a:cxn>
              </a:cxnLst>
              <a:rect l="T12" t="T13" r="T14" b="T15"/>
              <a:pathLst>
                <a:path w="1097" h="2262">
                  <a:moveTo>
                    <a:pt x="585" y="0"/>
                  </a:moveTo>
                  <a:cubicBezTo>
                    <a:pt x="381" y="47"/>
                    <a:pt x="184" y="121"/>
                    <a:pt x="0" y="220"/>
                  </a:cubicBezTo>
                  <a:lnTo>
                    <a:pt x="1097" y="2262"/>
                  </a:lnTo>
                  <a:lnTo>
                    <a:pt x="585" y="0"/>
                  </a:lnTo>
                  <a:close/>
                </a:path>
              </a:pathLst>
            </a:custGeom>
            <a:solidFill>
              <a:srgbClr val="660066"/>
            </a:solidFill>
            <a:ln w="0">
              <a:solidFill>
                <a:srgbClr val="000000"/>
              </a:solidFill>
              <a:prstDash val="solid"/>
              <a:round/>
              <a:headEnd/>
              <a:tailEnd/>
            </a:ln>
          </p:spPr>
          <p:txBody>
            <a:bodyPr/>
            <a:lstStyle/>
            <a:p>
              <a:endParaRPr lang="ja-JP" altLang="en-US"/>
            </a:p>
          </p:txBody>
        </p:sp>
        <p:sp>
          <p:nvSpPr>
            <p:cNvPr id="77839" name="Freeform 58"/>
            <p:cNvSpPr>
              <a:spLocks noEditPoints="1"/>
            </p:cNvSpPr>
            <p:nvPr/>
          </p:nvSpPr>
          <p:spPr bwMode="auto">
            <a:xfrm>
              <a:off x="1828800" y="2139951"/>
              <a:ext cx="661988" cy="1355725"/>
            </a:xfrm>
            <a:custGeom>
              <a:avLst/>
              <a:gdLst>
                <a:gd name="T0" fmla="*/ 2147483647 w 1114"/>
                <a:gd name="T1" fmla="*/ 2147483647 h 2279"/>
                <a:gd name="T2" fmla="*/ 2147483647 w 1114"/>
                <a:gd name="T3" fmla="*/ 2147483647 h 2279"/>
                <a:gd name="T4" fmla="*/ 2147483647 w 1114"/>
                <a:gd name="T5" fmla="*/ 2147483647 h 2279"/>
                <a:gd name="T6" fmla="*/ 2147483647 w 1114"/>
                <a:gd name="T7" fmla="*/ 2147483647 h 2279"/>
                <a:gd name="T8" fmla="*/ 2147483647 w 1114"/>
                <a:gd name="T9" fmla="*/ 2147483647 h 2279"/>
                <a:gd name="T10" fmla="*/ 2147483647 w 1114"/>
                <a:gd name="T11" fmla="*/ 2147483647 h 2279"/>
                <a:gd name="T12" fmla="*/ 2147483647 w 1114"/>
                <a:gd name="T13" fmla="*/ 2147483647 h 2279"/>
                <a:gd name="T14" fmla="*/ 2147483647 w 1114"/>
                <a:gd name="T15" fmla="*/ 2147483647 h 2279"/>
                <a:gd name="T16" fmla="*/ 2147483647 w 1114"/>
                <a:gd name="T17" fmla="*/ 2147483647 h 2279"/>
                <a:gd name="T18" fmla="*/ 2147483647 w 1114"/>
                <a:gd name="T19" fmla="*/ 2147483647 h 2279"/>
                <a:gd name="T20" fmla="*/ 2147483647 w 1114"/>
                <a:gd name="T21" fmla="*/ 2147483647 h 2279"/>
                <a:gd name="T22" fmla="*/ 2147483647 w 1114"/>
                <a:gd name="T23" fmla="*/ 2147483647 h 2279"/>
                <a:gd name="T24" fmla="*/ 2147483647 w 1114"/>
                <a:gd name="T25" fmla="*/ 2147483647 h 2279"/>
                <a:gd name="T26" fmla="*/ 2147483647 w 1114"/>
                <a:gd name="T27" fmla="*/ 2147483647 h 2279"/>
                <a:gd name="T28" fmla="*/ 2147483647 w 1114"/>
                <a:gd name="T29" fmla="*/ 2147483647 h 2279"/>
                <a:gd name="T30" fmla="*/ 2147483647 w 1114"/>
                <a:gd name="T31" fmla="*/ 2147483647 h 2279"/>
                <a:gd name="T32" fmla="*/ 2147483647 w 1114"/>
                <a:gd name="T33" fmla="*/ 2147483647 h 2279"/>
                <a:gd name="T34" fmla="*/ 2147483647 w 1114"/>
                <a:gd name="T35" fmla="*/ 2147483647 h 2279"/>
                <a:gd name="T36" fmla="*/ 2147483647 w 1114"/>
                <a:gd name="T37" fmla="*/ 2147483647 h 2279"/>
                <a:gd name="T38" fmla="*/ 2147483647 w 1114"/>
                <a:gd name="T39" fmla="*/ 2147483647 h 2279"/>
                <a:gd name="T40" fmla="*/ 2147483647 w 1114"/>
                <a:gd name="T41" fmla="*/ 2147483647 h 2279"/>
                <a:gd name="T42" fmla="*/ 2147483647 w 1114"/>
                <a:gd name="T43" fmla="*/ 2147483647 h 2279"/>
                <a:gd name="T44" fmla="*/ 2147483647 w 1114"/>
                <a:gd name="T45" fmla="*/ 2147483647 h 227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4"/>
                <a:gd name="T70" fmla="*/ 0 h 2279"/>
                <a:gd name="T71" fmla="*/ 1114 w 1114"/>
                <a:gd name="T72" fmla="*/ 2279 h 227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4" h="2279">
                  <a:moveTo>
                    <a:pt x="586" y="10"/>
                  </a:moveTo>
                  <a:lnTo>
                    <a:pt x="596" y="16"/>
                  </a:lnTo>
                  <a:lnTo>
                    <a:pt x="444" y="56"/>
                  </a:lnTo>
                  <a:lnTo>
                    <a:pt x="296" y="107"/>
                  </a:lnTo>
                  <a:lnTo>
                    <a:pt x="151" y="166"/>
                  </a:lnTo>
                  <a:lnTo>
                    <a:pt x="12" y="236"/>
                  </a:lnTo>
                  <a:lnTo>
                    <a:pt x="16" y="225"/>
                  </a:lnTo>
                  <a:lnTo>
                    <a:pt x="1113" y="2267"/>
                  </a:lnTo>
                  <a:lnTo>
                    <a:pt x="1098" y="2272"/>
                  </a:lnTo>
                  <a:lnTo>
                    <a:pt x="586" y="10"/>
                  </a:lnTo>
                  <a:close/>
                  <a:moveTo>
                    <a:pt x="1113" y="2269"/>
                  </a:moveTo>
                  <a:cubicBezTo>
                    <a:pt x="1114" y="2273"/>
                    <a:pt x="1112" y="2277"/>
                    <a:pt x="1108" y="2278"/>
                  </a:cubicBezTo>
                  <a:cubicBezTo>
                    <a:pt x="1105" y="2279"/>
                    <a:pt x="1100" y="2278"/>
                    <a:pt x="1098" y="2274"/>
                  </a:cubicBezTo>
                  <a:lnTo>
                    <a:pt x="1" y="232"/>
                  </a:lnTo>
                  <a:cubicBezTo>
                    <a:pt x="0" y="230"/>
                    <a:pt x="0" y="228"/>
                    <a:pt x="1" y="226"/>
                  </a:cubicBezTo>
                  <a:cubicBezTo>
                    <a:pt x="1" y="224"/>
                    <a:pt x="3" y="222"/>
                    <a:pt x="5" y="221"/>
                  </a:cubicBezTo>
                  <a:lnTo>
                    <a:pt x="145" y="151"/>
                  </a:lnTo>
                  <a:lnTo>
                    <a:pt x="291" y="92"/>
                  </a:lnTo>
                  <a:lnTo>
                    <a:pt x="439" y="41"/>
                  </a:lnTo>
                  <a:lnTo>
                    <a:pt x="591" y="1"/>
                  </a:lnTo>
                  <a:cubicBezTo>
                    <a:pt x="594" y="0"/>
                    <a:pt x="596" y="1"/>
                    <a:pt x="598" y="2"/>
                  </a:cubicBezTo>
                  <a:cubicBezTo>
                    <a:pt x="599" y="3"/>
                    <a:pt x="601" y="5"/>
                    <a:pt x="601" y="7"/>
                  </a:cubicBezTo>
                  <a:lnTo>
                    <a:pt x="1113" y="2269"/>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0" name="Freeform 59"/>
            <p:cNvSpPr>
              <a:spLocks/>
            </p:cNvSpPr>
            <p:nvPr/>
          </p:nvSpPr>
          <p:spPr bwMode="auto">
            <a:xfrm>
              <a:off x="2181225" y="2114551"/>
              <a:ext cx="304800" cy="1376363"/>
            </a:xfrm>
            <a:custGeom>
              <a:avLst/>
              <a:gdLst>
                <a:gd name="T0" fmla="*/ 2147483647 w 512"/>
                <a:gd name="T1" fmla="*/ 0 h 2312"/>
                <a:gd name="T2" fmla="*/ 0 w 512"/>
                <a:gd name="T3" fmla="*/ 2147483647 h 2312"/>
                <a:gd name="T4" fmla="*/ 2147483647 w 512"/>
                <a:gd name="T5" fmla="*/ 2147483647 h 2312"/>
                <a:gd name="T6" fmla="*/ 2147483647 w 512"/>
                <a:gd name="T7" fmla="*/ 0 h 2312"/>
                <a:gd name="T8" fmla="*/ 0 60000 65536"/>
                <a:gd name="T9" fmla="*/ 0 60000 65536"/>
                <a:gd name="T10" fmla="*/ 0 60000 65536"/>
                <a:gd name="T11" fmla="*/ 0 60000 65536"/>
                <a:gd name="T12" fmla="*/ 0 w 512"/>
                <a:gd name="T13" fmla="*/ 0 h 2312"/>
                <a:gd name="T14" fmla="*/ 512 w 512"/>
                <a:gd name="T15" fmla="*/ 2312 h 2312"/>
              </a:gdLst>
              <a:ahLst/>
              <a:cxnLst>
                <a:cxn ang="T8">
                  <a:pos x="T0" y="T1"/>
                </a:cxn>
                <a:cxn ang="T9">
                  <a:pos x="T2" y="T3"/>
                </a:cxn>
                <a:cxn ang="T10">
                  <a:pos x="T4" y="T5"/>
                </a:cxn>
                <a:cxn ang="T11">
                  <a:pos x="T6" y="T7"/>
                </a:cxn>
              </a:cxnLst>
              <a:rect l="T12" t="T13" r="T14" b="T15"/>
              <a:pathLst>
                <a:path w="512" h="2312">
                  <a:moveTo>
                    <a:pt x="328" y="0"/>
                  </a:moveTo>
                  <a:cubicBezTo>
                    <a:pt x="218" y="9"/>
                    <a:pt x="108" y="26"/>
                    <a:pt x="0" y="50"/>
                  </a:cubicBezTo>
                  <a:lnTo>
                    <a:pt x="512" y="2312"/>
                  </a:lnTo>
                  <a:lnTo>
                    <a:pt x="328" y="0"/>
                  </a:lnTo>
                  <a:close/>
                </a:path>
              </a:pathLst>
            </a:custGeom>
            <a:solidFill>
              <a:srgbClr val="FF8080"/>
            </a:solidFill>
            <a:ln w="0">
              <a:solidFill>
                <a:srgbClr val="000000"/>
              </a:solidFill>
              <a:prstDash val="solid"/>
              <a:round/>
              <a:headEnd/>
              <a:tailEnd/>
            </a:ln>
          </p:spPr>
          <p:txBody>
            <a:bodyPr/>
            <a:lstStyle/>
            <a:p>
              <a:endParaRPr lang="ja-JP" altLang="en-US"/>
            </a:p>
          </p:txBody>
        </p:sp>
        <p:sp>
          <p:nvSpPr>
            <p:cNvPr id="77841" name="Freeform 60"/>
            <p:cNvSpPr>
              <a:spLocks noEditPoints="1"/>
            </p:cNvSpPr>
            <p:nvPr/>
          </p:nvSpPr>
          <p:spPr bwMode="auto">
            <a:xfrm>
              <a:off x="2176462" y="2109788"/>
              <a:ext cx="314325" cy="1385888"/>
            </a:xfrm>
            <a:custGeom>
              <a:avLst/>
              <a:gdLst>
                <a:gd name="T0" fmla="*/ 2147483647 w 529"/>
                <a:gd name="T1" fmla="*/ 2147483647 h 2329"/>
                <a:gd name="T2" fmla="*/ 2147483647 w 529"/>
                <a:gd name="T3" fmla="*/ 2147483647 h 2329"/>
                <a:gd name="T4" fmla="*/ 2147483647 w 529"/>
                <a:gd name="T5" fmla="*/ 2147483647 h 2329"/>
                <a:gd name="T6" fmla="*/ 2147483647 w 529"/>
                <a:gd name="T7" fmla="*/ 2147483647 h 2329"/>
                <a:gd name="T8" fmla="*/ 2147483647 w 529"/>
                <a:gd name="T9" fmla="*/ 2147483647 h 2329"/>
                <a:gd name="T10" fmla="*/ 2147483647 w 529"/>
                <a:gd name="T11" fmla="*/ 2147483647 h 2329"/>
                <a:gd name="T12" fmla="*/ 2147483647 w 529"/>
                <a:gd name="T13" fmla="*/ 2147483647 h 2329"/>
                <a:gd name="T14" fmla="*/ 2147483647 w 529"/>
                <a:gd name="T15" fmla="*/ 2147483647 h 2329"/>
                <a:gd name="T16" fmla="*/ 2147483647 w 529"/>
                <a:gd name="T17" fmla="*/ 2147483647 h 2329"/>
                <a:gd name="T18" fmla="*/ 2147483647 w 529"/>
                <a:gd name="T19" fmla="*/ 2147483647 h 2329"/>
                <a:gd name="T20" fmla="*/ 2147483647 w 529"/>
                <a:gd name="T21" fmla="*/ 2147483647 h 2329"/>
                <a:gd name="T22" fmla="*/ 2147483647 w 529"/>
                <a:gd name="T23" fmla="*/ 2147483647 h 2329"/>
                <a:gd name="T24" fmla="*/ 2147483647 w 529"/>
                <a:gd name="T25" fmla="*/ 2147483647 h 2329"/>
                <a:gd name="T26" fmla="*/ 2147483647 w 529"/>
                <a:gd name="T27" fmla="*/ 2147483647 h 2329"/>
                <a:gd name="T28" fmla="*/ 2147483647 w 529"/>
                <a:gd name="T29" fmla="*/ 2147483647 h 2329"/>
                <a:gd name="T30" fmla="*/ 2147483647 w 529"/>
                <a:gd name="T31" fmla="*/ 2147483647 h 2329"/>
                <a:gd name="T32" fmla="*/ 2147483647 w 529"/>
                <a:gd name="T33" fmla="*/ 2147483647 h 2329"/>
                <a:gd name="T34" fmla="*/ 2147483647 w 529"/>
                <a:gd name="T35" fmla="*/ 2147483647 h 2329"/>
                <a:gd name="T36" fmla="*/ 2147483647 w 529"/>
                <a:gd name="T37" fmla="*/ 2147483647 h 23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9"/>
                <a:gd name="T58" fmla="*/ 0 h 2329"/>
                <a:gd name="T59" fmla="*/ 529 w 529"/>
                <a:gd name="T60" fmla="*/ 2329 h 23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9" h="2329">
                  <a:moveTo>
                    <a:pt x="328" y="9"/>
                  </a:moveTo>
                  <a:lnTo>
                    <a:pt x="337" y="16"/>
                  </a:lnTo>
                  <a:lnTo>
                    <a:pt x="172" y="35"/>
                  </a:lnTo>
                  <a:lnTo>
                    <a:pt x="10" y="66"/>
                  </a:lnTo>
                  <a:lnTo>
                    <a:pt x="16" y="57"/>
                  </a:lnTo>
                  <a:lnTo>
                    <a:pt x="528" y="2319"/>
                  </a:lnTo>
                  <a:lnTo>
                    <a:pt x="512" y="2321"/>
                  </a:lnTo>
                  <a:lnTo>
                    <a:pt x="328" y="9"/>
                  </a:lnTo>
                  <a:close/>
                  <a:moveTo>
                    <a:pt x="528" y="2320"/>
                  </a:moveTo>
                  <a:cubicBezTo>
                    <a:pt x="529" y="2324"/>
                    <a:pt x="526" y="2328"/>
                    <a:pt x="522" y="2328"/>
                  </a:cubicBezTo>
                  <a:cubicBezTo>
                    <a:pt x="518" y="2329"/>
                    <a:pt x="514" y="2326"/>
                    <a:pt x="513" y="2322"/>
                  </a:cubicBezTo>
                  <a:lnTo>
                    <a:pt x="1" y="60"/>
                  </a:lnTo>
                  <a:cubicBezTo>
                    <a:pt x="0" y="58"/>
                    <a:pt x="1" y="56"/>
                    <a:pt x="2" y="54"/>
                  </a:cubicBezTo>
                  <a:cubicBezTo>
                    <a:pt x="3" y="52"/>
                    <a:pt x="5" y="51"/>
                    <a:pt x="7" y="51"/>
                  </a:cubicBezTo>
                  <a:lnTo>
                    <a:pt x="171" y="20"/>
                  </a:lnTo>
                  <a:lnTo>
                    <a:pt x="336" y="1"/>
                  </a:lnTo>
                  <a:cubicBezTo>
                    <a:pt x="338" y="0"/>
                    <a:pt x="340" y="1"/>
                    <a:pt x="342" y="2"/>
                  </a:cubicBezTo>
                  <a:cubicBezTo>
                    <a:pt x="343" y="4"/>
                    <a:pt x="344" y="6"/>
                    <a:pt x="344" y="8"/>
                  </a:cubicBezTo>
                  <a:lnTo>
                    <a:pt x="528" y="2320"/>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2" name="Freeform 61"/>
            <p:cNvSpPr>
              <a:spLocks/>
            </p:cNvSpPr>
            <p:nvPr/>
          </p:nvSpPr>
          <p:spPr bwMode="auto">
            <a:xfrm>
              <a:off x="2376487" y="2109788"/>
              <a:ext cx="109538" cy="1381125"/>
            </a:xfrm>
            <a:custGeom>
              <a:avLst/>
              <a:gdLst>
                <a:gd name="T0" fmla="*/ 2147483647 w 184"/>
                <a:gd name="T1" fmla="*/ 0 h 2320"/>
                <a:gd name="T2" fmla="*/ 0 w 184"/>
                <a:gd name="T3" fmla="*/ 2147483647 h 2320"/>
                <a:gd name="T4" fmla="*/ 2147483647 w 184"/>
                <a:gd name="T5" fmla="*/ 2147483647 h 2320"/>
                <a:gd name="T6" fmla="*/ 2147483647 w 184"/>
                <a:gd name="T7" fmla="*/ 0 h 2320"/>
                <a:gd name="T8" fmla="*/ 0 60000 65536"/>
                <a:gd name="T9" fmla="*/ 0 60000 65536"/>
                <a:gd name="T10" fmla="*/ 0 60000 65536"/>
                <a:gd name="T11" fmla="*/ 0 60000 65536"/>
                <a:gd name="T12" fmla="*/ 0 w 184"/>
                <a:gd name="T13" fmla="*/ 0 h 2320"/>
                <a:gd name="T14" fmla="*/ 184 w 184"/>
                <a:gd name="T15" fmla="*/ 2320 h 2320"/>
              </a:gdLst>
              <a:ahLst/>
              <a:cxnLst>
                <a:cxn ang="T8">
                  <a:pos x="T0" y="T1"/>
                </a:cxn>
                <a:cxn ang="T9">
                  <a:pos x="T2" y="T3"/>
                </a:cxn>
                <a:cxn ang="T10">
                  <a:pos x="T4" y="T5"/>
                </a:cxn>
                <a:cxn ang="T11">
                  <a:pos x="T6" y="T7"/>
                </a:cxn>
              </a:cxnLst>
              <a:rect l="T12" t="T13" r="T14" b="T15"/>
              <a:pathLst>
                <a:path w="184" h="2320">
                  <a:moveTo>
                    <a:pt x="184" y="0"/>
                  </a:moveTo>
                  <a:cubicBezTo>
                    <a:pt x="123" y="0"/>
                    <a:pt x="61" y="3"/>
                    <a:pt x="0" y="8"/>
                  </a:cubicBezTo>
                  <a:lnTo>
                    <a:pt x="184" y="2320"/>
                  </a:lnTo>
                  <a:lnTo>
                    <a:pt x="184" y="0"/>
                  </a:lnTo>
                  <a:close/>
                </a:path>
              </a:pathLst>
            </a:custGeom>
            <a:solidFill>
              <a:srgbClr val="0066CC"/>
            </a:solidFill>
            <a:ln w="0">
              <a:solidFill>
                <a:srgbClr val="000000"/>
              </a:solidFill>
              <a:prstDash val="solid"/>
              <a:round/>
              <a:headEnd/>
              <a:tailEnd/>
            </a:ln>
          </p:spPr>
          <p:txBody>
            <a:bodyPr/>
            <a:lstStyle/>
            <a:p>
              <a:endParaRPr lang="ja-JP" altLang="en-US"/>
            </a:p>
          </p:txBody>
        </p:sp>
        <p:sp>
          <p:nvSpPr>
            <p:cNvPr id="77843" name="Freeform 62"/>
            <p:cNvSpPr>
              <a:spLocks noEditPoints="1"/>
            </p:cNvSpPr>
            <p:nvPr/>
          </p:nvSpPr>
          <p:spPr bwMode="auto">
            <a:xfrm>
              <a:off x="2371725" y="2105026"/>
              <a:ext cx="119063" cy="1390650"/>
            </a:xfrm>
            <a:custGeom>
              <a:avLst/>
              <a:gdLst>
                <a:gd name="T0" fmla="*/ 2147483647 w 200"/>
                <a:gd name="T1" fmla="*/ 2147483647 h 2337"/>
                <a:gd name="T2" fmla="*/ 2147483647 w 200"/>
                <a:gd name="T3" fmla="*/ 2147483647 h 2337"/>
                <a:gd name="T4" fmla="*/ 2147483647 w 200"/>
                <a:gd name="T5" fmla="*/ 2147483647 h 2337"/>
                <a:gd name="T6" fmla="*/ 2147483647 w 200"/>
                <a:gd name="T7" fmla="*/ 2147483647 h 2337"/>
                <a:gd name="T8" fmla="*/ 2147483647 w 200"/>
                <a:gd name="T9" fmla="*/ 2147483647 h 2337"/>
                <a:gd name="T10" fmla="*/ 2147483647 w 200"/>
                <a:gd name="T11" fmla="*/ 2147483647 h 2337"/>
                <a:gd name="T12" fmla="*/ 2147483647 w 200"/>
                <a:gd name="T13" fmla="*/ 2147483647 h 2337"/>
                <a:gd name="T14" fmla="*/ 2147483647 w 200"/>
                <a:gd name="T15" fmla="*/ 2147483647 h 2337"/>
                <a:gd name="T16" fmla="*/ 2147483647 w 200"/>
                <a:gd name="T17" fmla="*/ 2147483647 h 2337"/>
                <a:gd name="T18" fmla="*/ 2147483647 w 200"/>
                <a:gd name="T19" fmla="*/ 2147483647 h 2337"/>
                <a:gd name="T20" fmla="*/ 0 w 200"/>
                <a:gd name="T21" fmla="*/ 2147483647 h 2337"/>
                <a:gd name="T22" fmla="*/ 2147483647 w 200"/>
                <a:gd name="T23" fmla="*/ 2147483647 h 2337"/>
                <a:gd name="T24" fmla="*/ 2147483647 w 200"/>
                <a:gd name="T25" fmla="*/ 2147483647 h 2337"/>
                <a:gd name="T26" fmla="*/ 2147483647 w 200"/>
                <a:gd name="T27" fmla="*/ 0 h 2337"/>
                <a:gd name="T28" fmla="*/ 2147483647 w 200"/>
                <a:gd name="T29" fmla="*/ 2147483647 h 2337"/>
                <a:gd name="T30" fmla="*/ 2147483647 w 200"/>
                <a:gd name="T31" fmla="*/ 2147483647 h 2337"/>
                <a:gd name="T32" fmla="*/ 2147483647 w 200"/>
                <a:gd name="T33" fmla="*/ 2147483647 h 23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
                <a:gd name="T52" fmla="*/ 0 h 2337"/>
                <a:gd name="T53" fmla="*/ 200 w 200"/>
                <a:gd name="T54" fmla="*/ 2337 h 23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 h="2337">
                  <a:moveTo>
                    <a:pt x="184" y="8"/>
                  </a:moveTo>
                  <a:lnTo>
                    <a:pt x="193" y="16"/>
                  </a:lnTo>
                  <a:lnTo>
                    <a:pt x="9" y="24"/>
                  </a:lnTo>
                  <a:lnTo>
                    <a:pt x="16" y="16"/>
                  </a:lnTo>
                  <a:lnTo>
                    <a:pt x="200" y="2328"/>
                  </a:lnTo>
                  <a:lnTo>
                    <a:pt x="184" y="2328"/>
                  </a:lnTo>
                  <a:lnTo>
                    <a:pt x="184" y="8"/>
                  </a:lnTo>
                  <a:close/>
                  <a:moveTo>
                    <a:pt x="200" y="2328"/>
                  </a:moveTo>
                  <a:cubicBezTo>
                    <a:pt x="200" y="2333"/>
                    <a:pt x="197" y="2336"/>
                    <a:pt x="193" y="2336"/>
                  </a:cubicBezTo>
                  <a:cubicBezTo>
                    <a:pt x="188" y="2337"/>
                    <a:pt x="185" y="2333"/>
                    <a:pt x="184" y="2329"/>
                  </a:cubicBezTo>
                  <a:lnTo>
                    <a:pt x="0" y="17"/>
                  </a:lnTo>
                  <a:cubicBezTo>
                    <a:pt x="0" y="15"/>
                    <a:pt x="1" y="13"/>
                    <a:pt x="2" y="11"/>
                  </a:cubicBezTo>
                  <a:cubicBezTo>
                    <a:pt x="4" y="10"/>
                    <a:pt x="6" y="9"/>
                    <a:pt x="8" y="8"/>
                  </a:cubicBezTo>
                  <a:lnTo>
                    <a:pt x="192" y="0"/>
                  </a:lnTo>
                  <a:cubicBezTo>
                    <a:pt x="194" y="0"/>
                    <a:pt x="196" y="1"/>
                    <a:pt x="198" y="3"/>
                  </a:cubicBezTo>
                  <a:cubicBezTo>
                    <a:pt x="200" y="4"/>
                    <a:pt x="200" y="6"/>
                    <a:pt x="200" y="8"/>
                  </a:cubicBezTo>
                  <a:lnTo>
                    <a:pt x="200" y="2328"/>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4" name="Freeform 63"/>
            <p:cNvSpPr>
              <a:spLocks noEditPoints="1"/>
            </p:cNvSpPr>
            <p:nvPr/>
          </p:nvSpPr>
          <p:spPr bwMode="auto">
            <a:xfrm>
              <a:off x="2481263" y="2109788"/>
              <a:ext cx="9525" cy="1385888"/>
            </a:xfrm>
            <a:custGeom>
              <a:avLst/>
              <a:gdLst>
                <a:gd name="T0" fmla="*/ 2147483647 w 16"/>
                <a:gd name="T1" fmla="*/ 2147483647 h 2328"/>
                <a:gd name="T2" fmla="*/ 0 w 16"/>
                <a:gd name="T3" fmla="*/ 2147483647 h 2328"/>
                <a:gd name="T4" fmla="*/ 0 w 16"/>
                <a:gd name="T5" fmla="*/ 2147483647 h 2328"/>
                <a:gd name="T6" fmla="*/ 2147483647 w 16"/>
                <a:gd name="T7" fmla="*/ 2147483647 h 2328"/>
                <a:gd name="T8" fmla="*/ 2147483647 w 16"/>
                <a:gd name="T9" fmla="*/ 2147483647 h 2328"/>
                <a:gd name="T10" fmla="*/ 2147483647 w 16"/>
                <a:gd name="T11" fmla="*/ 2147483647 h 2328"/>
                <a:gd name="T12" fmla="*/ 2147483647 w 16"/>
                <a:gd name="T13" fmla="*/ 2147483647 h 2328"/>
                <a:gd name="T14" fmla="*/ 0 w 16"/>
                <a:gd name="T15" fmla="*/ 2147483647 h 2328"/>
                <a:gd name="T16" fmla="*/ 2147483647 w 16"/>
                <a:gd name="T17" fmla="*/ 0 h 2328"/>
                <a:gd name="T18" fmla="*/ 2147483647 w 16"/>
                <a:gd name="T19" fmla="*/ 0 h 2328"/>
                <a:gd name="T20" fmla="*/ 2147483647 w 16"/>
                <a:gd name="T21" fmla="*/ 2147483647 h 2328"/>
                <a:gd name="T22" fmla="*/ 2147483647 w 16"/>
                <a:gd name="T23" fmla="*/ 2147483647 h 2328"/>
                <a:gd name="T24" fmla="*/ 2147483647 w 16"/>
                <a:gd name="T25" fmla="*/ 2147483647 h 2328"/>
                <a:gd name="T26" fmla="*/ 0 w 16"/>
                <a:gd name="T27" fmla="*/ 2147483647 h 2328"/>
                <a:gd name="T28" fmla="*/ 0 w 16"/>
                <a:gd name="T29" fmla="*/ 2147483647 h 23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328"/>
                <a:gd name="T47" fmla="*/ 16 w 16"/>
                <a:gd name="T48" fmla="*/ 2328 h 23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328">
                  <a:moveTo>
                    <a:pt x="16" y="2320"/>
                  </a:moveTo>
                  <a:lnTo>
                    <a:pt x="0" y="2320"/>
                  </a:lnTo>
                  <a:lnTo>
                    <a:pt x="0" y="8"/>
                  </a:lnTo>
                  <a:lnTo>
                    <a:pt x="8" y="16"/>
                  </a:lnTo>
                  <a:lnTo>
                    <a:pt x="16" y="8"/>
                  </a:lnTo>
                  <a:lnTo>
                    <a:pt x="16" y="2320"/>
                  </a:lnTo>
                  <a:close/>
                  <a:moveTo>
                    <a:pt x="0" y="8"/>
                  </a:moveTo>
                  <a:cubicBezTo>
                    <a:pt x="0" y="4"/>
                    <a:pt x="4" y="0"/>
                    <a:pt x="8" y="0"/>
                  </a:cubicBezTo>
                  <a:cubicBezTo>
                    <a:pt x="13" y="0"/>
                    <a:pt x="16" y="4"/>
                    <a:pt x="16" y="8"/>
                  </a:cubicBezTo>
                  <a:lnTo>
                    <a:pt x="16" y="2320"/>
                  </a:lnTo>
                  <a:cubicBezTo>
                    <a:pt x="16" y="2325"/>
                    <a:pt x="13" y="2328"/>
                    <a:pt x="8" y="2328"/>
                  </a:cubicBezTo>
                  <a:cubicBezTo>
                    <a:pt x="4" y="2328"/>
                    <a:pt x="0" y="2325"/>
                    <a:pt x="0" y="2320"/>
                  </a:cubicBezTo>
                  <a:lnTo>
                    <a:pt x="0" y="8"/>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5" name="Freeform 64"/>
            <p:cNvSpPr>
              <a:spLocks/>
            </p:cNvSpPr>
            <p:nvPr/>
          </p:nvSpPr>
          <p:spPr bwMode="auto">
            <a:xfrm>
              <a:off x="2801938" y="1724026"/>
              <a:ext cx="393700" cy="427038"/>
            </a:xfrm>
            <a:custGeom>
              <a:avLst/>
              <a:gdLst>
                <a:gd name="T0" fmla="*/ 0 w 662"/>
                <a:gd name="T1" fmla="*/ 2147483647 h 717"/>
                <a:gd name="T2" fmla="*/ 2147483647 w 662"/>
                <a:gd name="T3" fmla="*/ 2147483647 h 717"/>
                <a:gd name="T4" fmla="*/ 2147483647 w 662"/>
                <a:gd name="T5" fmla="*/ 0 h 717"/>
                <a:gd name="T6" fmla="*/ 2147483647 w 662"/>
                <a:gd name="T7" fmla="*/ 0 h 717"/>
                <a:gd name="T8" fmla="*/ 2147483647 w 662"/>
                <a:gd name="T9" fmla="*/ 2147483647 h 717"/>
                <a:gd name="T10" fmla="*/ 2147483647 w 662"/>
                <a:gd name="T11" fmla="*/ 2147483647 h 717"/>
                <a:gd name="T12" fmla="*/ 2147483647 w 662"/>
                <a:gd name="T13" fmla="*/ 2147483647 h 717"/>
                <a:gd name="T14" fmla="*/ 2147483647 w 662"/>
                <a:gd name="T15" fmla="*/ 2147483647 h 717"/>
                <a:gd name="T16" fmla="*/ 0 w 662"/>
                <a:gd name="T17" fmla="*/ 2147483647 h 7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2"/>
                <a:gd name="T28" fmla="*/ 0 h 717"/>
                <a:gd name="T29" fmla="*/ 662 w 662"/>
                <a:gd name="T30" fmla="*/ 717 h 7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2" h="717">
                  <a:moveTo>
                    <a:pt x="0" y="707"/>
                  </a:moveTo>
                  <a:lnTo>
                    <a:pt x="559" y="3"/>
                  </a:lnTo>
                  <a:cubicBezTo>
                    <a:pt x="561" y="2"/>
                    <a:pt x="563" y="0"/>
                    <a:pt x="565" y="0"/>
                  </a:cubicBezTo>
                  <a:lnTo>
                    <a:pt x="662" y="0"/>
                  </a:lnTo>
                  <a:lnTo>
                    <a:pt x="662" y="16"/>
                  </a:lnTo>
                  <a:lnTo>
                    <a:pt x="565" y="16"/>
                  </a:lnTo>
                  <a:lnTo>
                    <a:pt x="572" y="13"/>
                  </a:lnTo>
                  <a:lnTo>
                    <a:pt x="13" y="717"/>
                  </a:lnTo>
                  <a:lnTo>
                    <a:pt x="0" y="707"/>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6" name="Freeform 65"/>
            <p:cNvSpPr>
              <a:spLocks/>
            </p:cNvSpPr>
            <p:nvPr/>
          </p:nvSpPr>
          <p:spPr bwMode="auto">
            <a:xfrm>
              <a:off x="1433512" y="2409826"/>
              <a:ext cx="71438" cy="128588"/>
            </a:xfrm>
            <a:custGeom>
              <a:avLst/>
              <a:gdLst>
                <a:gd name="T0" fmla="*/ 2147483647 w 120"/>
                <a:gd name="T1" fmla="*/ 2147483647 h 217"/>
                <a:gd name="T2" fmla="*/ 2147483647 w 120"/>
                <a:gd name="T3" fmla="*/ 2147483647 h 217"/>
                <a:gd name="T4" fmla="*/ 2147483647 w 120"/>
                <a:gd name="T5" fmla="*/ 2147483647 h 217"/>
                <a:gd name="T6" fmla="*/ 0 w 120"/>
                <a:gd name="T7" fmla="*/ 2147483647 h 217"/>
                <a:gd name="T8" fmla="*/ 0 w 120"/>
                <a:gd name="T9" fmla="*/ 0 h 217"/>
                <a:gd name="T10" fmla="*/ 2147483647 w 120"/>
                <a:gd name="T11" fmla="*/ 0 h 217"/>
                <a:gd name="T12" fmla="*/ 2147483647 w 120"/>
                <a:gd name="T13" fmla="*/ 2147483647 h 217"/>
                <a:gd name="T14" fmla="*/ 2147483647 w 120"/>
                <a:gd name="T15" fmla="*/ 2147483647 h 217"/>
                <a:gd name="T16" fmla="*/ 2147483647 w 120"/>
                <a:gd name="T17" fmla="*/ 2147483647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217"/>
                <a:gd name="T29" fmla="*/ 120 w 120"/>
                <a:gd name="T30" fmla="*/ 217 h 2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217">
                  <a:moveTo>
                    <a:pt x="104" y="217"/>
                  </a:moveTo>
                  <a:lnTo>
                    <a:pt x="92" y="9"/>
                  </a:lnTo>
                  <a:lnTo>
                    <a:pt x="100" y="16"/>
                  </a:lnTo>
                  <a:lnTo>
                    <a:pt x="0" y="16"/>
                  </a:lnTo>
                  <a:lnTo>
                    <a:pt x="0" y="0"/>
                  </a:lnTo>
                  <a:lnTo>
                    <a:pt x="100" y="0"/>
                  </a:lnTo>
                  <a:cubicBezTo>
                    <a:pt x="105" y="0"/>
                    <a:pt x="108" y="4"/>
                    <a:pt x="108" y="8"/>
                  </a:cubicBezTo>
                  <a:lnTo>
                    <a:pt x="120" y="216"/>
                  </a:lnTo>
                  <a:lnTo>
                    <a:pt x="104" y="217"/>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7" name="Freeform 66"/>
            <p:cNvSpPr>
              <a:spLocks/>
            </p:cNvSpPr>
            <p:nvPr/>
          </p:nvSpPr>
          <p:spPr bwMode="auto">
            <a:xfrm>
              <a:off x="1928812" y="1952626"/>
              <a:ext cx="80963" cy="252413"/>
            </a:xfrm>
            <a:custGeom>
              <a:avLst/>
              <a:gdLst>
                <a:gd name="T0" fmla="*/ 2147483647 w 136"/>
                <a:gd name="T1" fmla="*/ 2147483647 h 425"/>
                <a:gd name="T2" fmla="*/ 2147483647 w 136"/>
                <a:gd name="T3" fmla="*/ 2147483647 h 425"/>
                <a:gd name="T4" fmla="*/ 2147483647 w 136"/>
                <a:gd name="T5" fmla="*/ 2147483647 h 425"/>
                <a:gd name="T6" fmla="*/ 0 w 136"/>
                <a:gd name="T7" fmla="*/ 2147483647 h 425"/>
                <a:gd name="T8" fmla="*/ 0 w 136"/>
                <a:gd name="T9" fmla="*/ 0 h 425"/>
                <a:gd name="T10" fmla="*/ 2147483647 w 136"/>
                <a:gd name="T11" fmla="*/ 0 h 425"/>
                <a:gd name="T12" fmla="*/ 2147483647 w 136"/>
                <a:gd name="T13" fmla="*/ 2147483647 h 425"/>
                <a:gd name="T14" fmla="*/ 2147483647 w 136"/>
                <a:gd name="T15" fmla="*/ 2147483647 h 425"/>
                <a:gd name="T16" fmla="*/ 2147483647 w 136"/>
                <a:gd name="T17" fmla="*/ 2147483647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425"/>
                <a:gd name="T29" fmla="*/ 136 w 136"/>
                <a:gd name="T30" fmla="*/ 425 h 4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425">
                  <a:moveTo>
                    <a:pt x="120" y="425"/>
                  </a:moveTo>
                  <a:lnTo>
                    <a:pt x="82" y="9"/>
                  </a:lnTo>
                  <a:lnTo>
                    <a:pt x="90" y="16"/>
                  </a:lnTo>
                  <a:lnTo>
                    <a:pt x="0" y="16"/>
                  </a:lnTo>
                  <a:lnTo>
                    <a:pt x="0" y="0"/>
                  </a:lnTo>
                  <a:lnTo>
                    <a:pt x="90" y="0"/>
                  </a:lnTo>
                  <a:cubicBezTo>
                    <a:pt x="94" y="0"/>
                    <a:pt x="98" y="4"/>
                    <a:pt x="98" y="8"/>
                  </a:cubicBezTo>
                  <a:lnTo>
                    <a:pt x="136" y="424"/>
                  </a:lnTo>
                  <a:lnTo>
                    <a:pt x="120" y="425"/>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8" name="Freeform 67"/>
            <p:cNvSpPr>
              <a:spLocks/>
            </p:cNvSpPr>
            <p:nvPr/>
          </p:nvSpPr>
          <p:spPr bwMode="auto">
            <a:xfrm>
              <a:off x="2166937" y="1733551"/>
              <a:ext cx="119063" cy="396875"/>
            </a:xfrm>
            <a:custGeom>
              <a:avLst/>
              <a:gdLst>
                <a:gd name="T0" fmla="*/ 2147483647 w 200"/>
                <a:gd name="T1" fmla="*/ 2147483647 h 666"/>
                <a:gd name="T2" fmla="*/ 2147483647 w 200"/>
                <a:gd name="T3" fmla="*/ 2147483647 h 666"/>
                <a:gd name="T4" fmla="*/ 2147483647 w 200"/>
                <a:gd name="T5" fmla="*/ 2147483647 h 666"/>
                <a:gd name="T6" fmla="*/ 0 w 200"/>
                <a:gd name="T7" fmla="*/ 2147483647 h 666"/>
                <a:gd name="T8" fmla="*/ 0 w 200"/>
                <a:gd name="T9" fmla="*/ 0 h 666"/>
                <a:gd name="T10" fmla="*/ 2147483647 w 200"/>
                <a:gd name="T11" fmla="*/ 0 h 666"/>
                <a:gd name="T12" fmla="*/ 2147483647 w 200"/>
                <a:gd name="T13" fmla="*/ 2147483647 h 666"/>
                <a:gd name="T14" fmla="*/ 2147483647 w 200"/>
                <a:gd name="T15" fmla="*/ 2147483647 h 666"/>
                <a:gd name="T16" fmla="*/ 2147483647 w 200"/>
                <a:gd name="T17" fmla="*/ 2147483647 h 6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
                <a:gd name="T28" fmla="*/ 0 h 666"/>
                <a:gd name="T29" fmla="*/ 200 w 200"/>
                <a:gd name="T30" fmla="*/ 666 h 6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 h="666">
                  <a:moveTo>
                    <a:pt x="185" y="666"/>
                  </a:moveTo>
                  <a:lnTo>
                    <a:pt x="87" y="10"/>
                  </a:lnTo>
                  <a:lnTo>
                    <a:pt x="95" y="16"/>
                  </a:lnTo>
                  <a:lnTo>
                    <a:pt x="0" y="16"/>
                  </a:lnTo>
                  <a:lnTo>
                    <a:pt x="0" y="0"/>
                  </a:lnTo>
                  <a:lnTo>
                    <a:pt x="95" y="0"/>
                  </a:lnTo>
                  <a:cubicBezTo>
                    <a:pt x="99" y="0"/>
                    <a:pt x="102" y="3"/>
                    <a:pt x="103" y="7"/>
                  </a:cubicBezTo>
                  <a:lnTo>
                    <a:pt x="200" y="663"/>
                  </a:lnTo>
                  <a:lnTo>
                    <a:pt x="185" y="666"/>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9" name="Freeform 68"/>
            <p:cNvSpPr>
              <a:spLocks/>
            </p:cNvSpPr>
            <p:nvPr/>
          </p:nvSpPr>
          <p:spPr bwMode="auto">
            <a:xfrm>
              <a:off x="2428875" y="1543051"/>
              <a:ext cx="80963" cy="566738"/>
            </a:xfrm>
            <a:custGeom>
              <a:avLst/>
              <a:gdLst>
                <a:gd name="T0" fmla="*/ 0 w 136"/>
                <a:gd name="T1" fmla="*/ 2147483647 h 953"/>
                <a:gd name="T2" fmla="*/ 2147483647 w 136"/>
                <a:gd name="T3" fmla="*/ 2147483647 h 953"/>
                <a:gd name="T4" fmla="*/ 2147483647 w 136"/>
                <a:gd name="T5" fmla="*/ 0 h 953"/>
                <a:gd name="T6" fmla="*/ 2147483647 w 136"/>
                <a:gd name="T7" fmla="*/ 0 h 953"/>
                <a:gd name="T8" fmla="*/ 2147483647 w 136"/>
                <a:gd name="T9" fmla="*/ 2147483647 h 953"/>
                <a:gd name="T10" fmla="*/ 2147483647 w 136"/>
                <a:gd name="T11" fmla="*/ 2147483647 h 953"/>
                <a:gd name="T12" fmla="*/ 2147483647 w 136"/>
                <a:gd name="T13" fmla="*/ 2147483647 h 953"/>
                <a:gd name="T14" fmla="*/ 2147483647 w 136"/>
                <a:gd name="T15" fmla="*/ 2147483647 h 953"/>
                <a:gd name="T16" fmla="*/ 0 w 136"/>
                <a:gd name="T17" fmla="*/ 2147483647 h 9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953"/>
                <a:gd name="T29" fmla="*/ 136 w 136"/>
                <a:gd name="T30" fmla="*/ 953 h 9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953">
                  <a:moveTo>
                    <a:pt x="0" y="952"/>
                  </a:moveTo>
                  <a:lnTo>
                    <a:pt x="28" y="8"/>
                  </a:lnTo>
                  <a:cubicBezTo>
                    <a:pt x="28" y="4"/>
                    <a:pt x="32" y="0"/>
                    <a:pt x="36" y="0"/>
                  </a:cubicBezTo>
                  <a:lnTo>
                    <a:pt x="136" y="0"/>
                  </a:lnTo>
                  <a:lnTo>
                    <a:pt x="136" y="16"/>
                  </a:lnTo>
                  <a:lnTo>
                    <a:pt x="36" y="16"/>
                  </a:lnTo>
                  <a:lnTo>
                    <a:pt x="44" y="9"/>
                  </a:lnTo>
                  <a:lnTo>
                    <a:pt x="16" y="953"/>
                  </a:lnTo>
                  <a:lnTo>
                    <a:pt x="0" y="952"/>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50" name="Freeform 69"/>
            <p:cNvSpPr>
              <a:spLocks/>
            </p:cNvSpPr>
            <p:nvPr/>
          </p:nvSpPr>
          <p:spPr bwMode="auto">
            <a:xfrm>
              <a:off x="2489200" y="2028826"/>
              <a:ext cx="220663" cy="85725"/>
            </a:xfrm>
            <a:custGeom>
              <a:avLst/>
              <a:gdLst>
                <a:gd name="T0" fmla="*/ 0 w 371"/>
                <a:gd name="T1" fmla="*/ 2147483647 h 144"/>
                <a:gd name="T2" fmla="*/ 2147483647 w 371"/>
                <a:gd name="T3" fmla="*/ 2147483647 h 144"/>
                <a:gd name="T4" fmla="*/ 2147483647 w 371"/>
                <a:gd name="T5" fmla="*/ 0 h 144"/>
                <a:gd name="T6" fmla="*/ 2147483647 w 371"/>
                <a:gd name="T7" fmla="*/ 0 h 144"/>
                <a:gd name="T8" fmla="*/ 2147483647 w 371"/>
                <a:gd name="T9" fmla="*/ 2147483647 h 144"/>
                <a:gd name="T10" fmla="*/ 2147483647 w 371"/>
                <a:gd name="T11" fmla="*/ 2147483647 h 144"/>
                <a:gd name="T12" fmla="*/ 2147483647 w 371"/>
                <a:gd name="T13" fmla="*/ 2147483647 h 144"/>
                <a:gd name="T14" fmla="*/ 2147483647 w 371"/>
                <a:gd name="T15" fmla="*/ 2147483647 h 144"/>
                <a:gd name="T16" fmla="*/ 0 w 371"/>
                <a:gd name="T17" fmla="*/ 2147483647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44"/>
                <a:gd name="T29" fmla="*/ 371 w 371"/>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44">
                  <a:moveTo>
                    <a:pt x="0" y="129"/>
                  </a:moveTo>
                  <a:lnTo>
                    <a:pt x="273" y="1"/>
                  </a:lnTo>
                  <a:cubicBezTo>
                    <a:pt x="274" y="1"/>
                    <a:pt x="275" y="0"/>
                    <a:pt x="276" y="0"/>
                  </a:cubicBezTo>
                  <a:lnTo>
                    <a:pt x="371" y="0"/>
                  </a:lnTo>
                  <a:lnTo>
                    <a:pt x="371" y="16"/>
                  </a:lnTo>
                  <a:lnTo>
                    <a:pt x="276" y="16"/>
                  </a:lnTo>
                  <a:lnTo>
                    <a:pt x="280" y="16"/>
                  </a:lnTo>
                  <a:lnTo>
                    <a:pt x="7" y="144"/>
                  </a:lnTo>
                  <a:lnTo>
                    <a:pt x="0" y="129"/>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51" name="Rectangle 70"/>
            <p:cNvSpPr>
              <a:spLocks noChangeArrowheads="1"/>
            </p:cNvSpPr>
            <p:nvPr/>
          </p:nvSpPr>
          <p:spPr bwMode="auto">
            <a:xfrm>
              <a:off x="3221038" y="1620838"/>
              <a:ext cx="108426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914400"/>
              <a:r>
                <a:rPr lang="ja-JP" altLang="en-US" sz="1200" b="1">
                  <a:solidFill>
                    <a:srgbClr val="000000"/>
                  </a:solidFill>
                  <a:latin typeface="ＭＳ Ｐゴシック" charset="0"/>
                </a:rPr>
                <a:t>非常に満足している</a:t>
              </a:r>
              <a:endParaRPr lang="ja-JP" altLang="en-US" sz="1200" b="1"/>
            </a:p>
          </p:txBody>
        </p:sp>
        <p:sp>
          <p:nvSpPr>
            <p:cNvPr id="77852" name="Rectangle 72"/>
            <p:cNvSpPr>
              <a:spLocks noChangeArrowheads="1"/>
            </p:cNvSpPr>
            <p:nvPr/>
          </p:nvSpPr>
          <p:spPr bwMode="auto">
            <a:xfrm>
              <a:off x="3582988" y="1809750"/>
              <a:ext cx="22701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914400"/>
              <a:r>
                <a:rPr lang="ja-JP" sz="1200" b="1">
                  <a:solidFill>
                    <a:srgbClr val="000000"/>
                  </a:solidFill>
                  <a:latin typeface="ＭＳ Ｐゴシック" charset="0"/>
                </a:rPr>
                <a:t>7.3%</a:t>
              </a:r>
              <a:endParaRPr lang="ja-JP" sz="1200" b="1"/>
            </a:p>
          </p:txBody>
        </p:sp>
        <p:sp>
          <p:nvSpPr>
            <p:cNvPr id="77853" name="Rectangle 73"/>
            <p:cNvSpPr>
              <a:spLocks noChangeArrowheads="1"/>
            </p:cNvSpPr>
            <p:nvPr/>
          </p:nvSpPr>
          <p:spPr bwMode="auto">
            <a:xfrm>
              <a:off x="2855913" y="3195638"/>
              <a:ext cx="913059"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かなり満足してい</a:t>
              </a:r>
              <a:endParaRPr lang="ja-JP" altLang="en-US" sz="1200" b="1"/>
            </a:p>
          </p:txBody>
        </p:sp>
        <p:sp>
          <p:nvSpPr>
            <p:cNvPr id="77854" name="Rectangle 74"/>
            <p:cNvSpPr>
              <a:spLocks noChangeArrowheads="1"/>
            </p:cNvSpPr>
            <p:nvPr/>
          </p:nvSpPr>
          <p:spPr bwMode="auto">
            <a:xfrm>
              <a:off x="3255963" y="3367088"/>
              <a:ext cx="108418"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る</a:t>
              </a:r>
              <a:endParaRPr lang="ja-JP" altLang="en-US" sz="1200" b="1"/>
            </a:p>
          </p:txBody>
        </p:sp>
        <p:sp>
          <p:nvSpPr>
            <p:cNvPr id="77855" name="Rectangle 75"/>
            <p:cNvSpPr>
              <a:spLocks noChangeArrowheads="1"/>
            </p:cNvSpPr>
            <p:nvPr/>
          </p:nvSpPr>
          <p:spPr bwMode="auto">
            <a:xfrm>
              <a:off x="3160713" y="3529013"/>
              <a:ext cx="276922"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25.8%</a:t>
              </a:r>
              <a:endParaRPr lang="ja-JP" sz="1200" b="1"/>
            </a:p>
          </p:txBody>
        </p:sp>
        <p:sp>
          <p:nvSpPr>
            <p:cNvPr id="77856" name="Rectangle 76"/>
            <p:cNvSpPr>
              <a:spLocks noChangeArrowheads="1"/>
            </p:cNvSpPr>
            <p:nvPr/>
          </p:nvSpPr>
          <p:spPr bwMode="auto">
            <a:xfrm>
              <a:off x="1374775" y="3843338"/>
              <a:ext cx="939184"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やや満足している</a:t>
              </a:r>
              <a:endParaRPr lang="ja-JP" altLang="en-US" sz="1200" b="1"/>
            </a:p>
          </p:txBody>
        </p:sp>
        <p:sp>
          <p:nvSpPr>
            <p:cNvPr id="77857" name="Rectangle 77"/>
            <p:cNvSpPr>
              <a:spLocks noChangeArrowheads="1"/>
            </p:cNvSpPr>
            <p:nvPr/>
          </p:nvSpPr>
          <p:spPr bwMode="auto">
            <a:xfrm>
              <a:off x="1689100" y="4014788"/>
              <a:ext cx="276922"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49.1%</a:t>
              </a:r>
              <a:endParaRPr lang="ja-JP" sz="1200" b="1"/>
            </a:p>
          </p:txBody>
        </p:sp>
        <p:sp>
          <p:nvSpPr>
            <p:cNvPr id="77858" name="Rectangle 78"/>
            <p:cNvSpPr>
              <a:spLocks noChangeArrowheads="1"/>
            </p:cNvSpPr>
            <p:nvPr/>
          </p:nvSpPr>
          <p:spPr bwMode="auto">
            <a:xfrm>
              <a:off x="425450" y="2301876"/>
              <a:ext cx="988821"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どちらとも言えない</a:t>
              </a:r>
              <a:endParaRPr lang="ja-JP" altLang="en-US" sz="1200" b="1"/>
            </a:p>
          </p:txBody>
        </p:sp>
        <p:sp>
          <p:nvSpPr>
            <p:cNvPr id="77859" name="Rectangle 79"/>
            <p:cNvSpPr>
              <a:spLocks noChangeArrowheads="1"/>
            </p:cNvSpPr>
            <p:nvPr/>
          </p:nvSpPr>
          <p:spPr bwMode="auto">
            <a:xfrm>
              <a:off x="796925" y="2473326"/>
              <a:ext cx="214222"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9.9%</a:t>
              </a:r>
              <a:endParaRPr lang="ja-JP" sz="1200" b="1"/>
            </a:p>
          </p:txBody>
        </p:sp>
        <p:sp>
          <p:nvSpPr>
            <p:cNvPr id="77860" name="Rectangle 80"/>
            <p:cNvSpPr>
              <a:spLocks noChangeArrowheads="1"/>
            </p:cNvSpPr>
            <p:nvPr/>
          </p:nvSpPr>
          <p:spPr bwMode="auto">
            <a:xfrm>
              <a:off x="1058862" y="1844676"/>
              <a:ext cx="841216"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やや不満である</a:t>
              </a:r>
              <a:endParaRPr lang="ja-JP" altLang="en-US" sz="1200" b="1"/>
            </a:p>
          </p:txBody>
        </p:sp>
        <p:sp>
          <p:nvSpPr>
            <p:cNvPr id="77861" name="Rectangle 81"/>
            <p:cNvSpPr>
              <a:spLocks noChangeArrowheads="1"/>
            </p:cNvSpPr>
            <p:nvPr/>
          </p:nvSpPr>
          <p:spPr bwMode="auto">
            <a:xfrm>
              <a:off x="1363662" y="2016126"/>
              <a:ext cx="214222"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4.3%</a:t>
              </a:r>
              <a:endParaRPr lang="ja-JP" sz="1200" b="1"/>
            </a:p>
          </p:txBody>
        </p:sp>
        <p:sp>
          <p:nvSpPr>
            <p:cNvPr id="77862" name="Rectangle 82"/>
            <p:cNvSpPr>
              <a:spLocks noChangeArrowheads="1"/>
            </p:cNvSpPr>
            <p:nvPr/>
          </p:nvSpPr>
          <p:spPr bwMode="auto">
            <a:xfrm>
              <a:off x="1220787" y="1627188"/>
              <a:ext cx="923509"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かなり不満である</a:t>
              </a:r>
              <a:endParaRPr lang="ja-JP" altLang="en-US" sz="1200" b="1"/>
            </a:p>
          </p:txBody>
        </p:sp>
        <p:sp>
          <p:nvSpPr>
            <p:cNvPr id="77863" name="Rectangle 83"/>
            <p:cNvSpPr>
              <a:spLocks noChangeArrowheads="1"/>
            </p:cNvSpPr>
            <p:nvPr/>
          </p:nvSpPr>
          <p:spPr bwMode="auto">
            <a:xfrm>
              <a:off x="1563687" y="1798638"/>
              <a:ext cx="214222"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2.3%</a:t>
              </a:r>
              <a:endParaRPr lang="ja-JP" sz="1200" b="1"/>
            </a:p>
          </p:txBody>
        </p:sp>
        <p:sp>
          <p:nvSpPr>
            <p:cNvPr id="77864" name="Rectangle 84"/>
            <p:cNvSpPr>
              <a:spLocks noChangeArrowheads="1"/>
            </p:cNvSpPr>
            <p:nvPr/>
          </p:nvSpPr>
          <p:spPr bwMode="auto">
            <a:xfrm>
              <a:off x="2535238" y="1435101"/>
              <a:ext cx="958777"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非常に不満である</a:t>
              </a:r>
              <a:endParaRPr lang="ja-JP" altLang="en-US" sz="1200" b="1"/>
            </a:p>
          </p:txBody>
        </p:sp>
        <p:sp>
          <p:nvSpPr>
            <p:cNvPr id="77865" name="Rectangle 85"/>
            <p:cNvSpPr>
              <a:spLocks noChangeArrowheads="1"/>
            </p:cNvSpPr>
            <p:nvPr/>
          </p:nvSpPr>
          <p:spPr bwMode="auto">
            <a:xfrm>
              <a:off x="2897188" y="1606551"/>
              <a:ext cx="214222"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1.3%</a:t>
              </a:r>
              <a:endParaRPr lang="ja-JP" sz="1200" b="1"/>
            </a:p>
          </p:txBody>
        </p:sp>
        <p:sp>
          <p:nvSpPr>
            <p:cNvPr id="77866" name="Rectangle 86"/>
            <p:cNvSpPr>
              <a:spLocks noChangeArrowheads="1"/>
            </p:cNvSpPr>
            <p:nvPr/>
          </p:nvSpPr>
          <p:spPr bwMode="auto">
            <a:xfrm>
              <a:off x="2646363" y="1763713"/>
              <a:ext cx="376196"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無回答</a:t>
              </a:r>
              <a:endParaRPr lang="ja-JP" altLang="en-US" sz="1200" b="1"/>
            </a:p>
          </p:txBody>
        </p:sp>
        <p:sp>
          <p:nvSpPr>
            <p:cNvPr id="77867" name="Rectangle 87"/>
            <p:cNvSpPr>
              <a:spLocks noChangeArrowheads="1"/>
            </p:cNvSpPr>
            <p:nvPr/>
          </p:nvSpPr>
          <p:spPr bwMode="auto">
            <a:xfrm>
              <a:off x="2722563" y="1935163"/>
              <a:ext cx="214222" cy="15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0.0%</a:t>
              </a:r>
              <a:endParaRPr lang="ja-JP" sz="1200" b="1"/>
            </a:p>
          </p:txBody>
        </p:sp>
      </p:grpSp>
    </p:spTree>
    <p:extLst>
      <p:ext uri="{BB962C8B-B14F-4D97-AF65-F5344CB8AC3E}">
        <p14:creationId xmlns:p14="http://schemas.microsoft.com/office/powerpoint/2010/main" val="1666390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工学部の役割</a:t>
            </a:r>
          </a:p>
        </p:txBody>
      </p:sp>
      <p:sp>
        <p:nvSpPr>
          <p:cNvPr id="3074" name="コンテンツ プレースホルダ 4"/>
          <p:cNvSpPr>
            <a:spLocks noGrp="1"/>
          </p:cNvSpPr>
          <p:nvPr>
            <p:ph idx="10"/>
          </p:nvPr>
        </p:nvSpPr>
        <p:spPr bwMode="auto">
          <a:xfrm>
            <a:off x="3752850" y="2536825"/>
            <a:ext cx="5200650" cy="29591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原子から宇宙まで</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環境・エネルギー，安全・安心</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理論の融合による革新的技術</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ja-JP" altLang="en-US" sz="2800">
              <a:solidFill>
                <a:srgbClr val="000000"/>
              </a:solidFill>
              <a:latin typeface="Calibri" charset="0"/>
              <a:ea typeface="ＭＳ Ｐゴシック" charset="0"/>
              <a:cs typeface="ＭＳ Ｐゴシック" charset="0"/>
            </a:endParaRPr>
          </a:p>
        </p:txBody>
      </p:sp>
      <p:sp>
        <p:nvSpPr>
          <p:cNvPr id="3075" name="コンテンツ プレースホルダ 2"/>
          <p:cNvSpPr>
            <a:spLocks/>
          </p:cNvSpPr>
          <p:nvPr/>
        </p:nvSpPr>
        <p:spPr bwMode="auto">
          <a:xfrm>
            <a:off x="26988" y="949325"/>
            <a:ext cx="93789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Clr>
                <a:srgbClr val="4C2327"/>
              </a:buClr>
            </a:pPr>
            <a:r>
              <a:rPr lang="ja-JP" altLang="en-US" sz="6000" b="1">
                <a:solidFill>
                  <a:srgbClr val="7030A0"/>
                </a:solidFill>
                <a:latin typeface="HG丸ｺﾞｼｯｸM-PRO" charset="0"/>
                <a:ea typeface="HG丸ｺﾞｼｯｸM-PRO" charset="0"/>
                <a:cs typeface="HG丸ｺﾞｼｯｸM-PRO" charset="0"/>
              </a:rPr>
              <a:t>“理論を技術に”</a:t>
            </a:r>
            <a:endParaRPr lang="en-US" altLang="ja-JP" sz="6000" b="1">
              <a:solidFill>
                <a:srgbClr val="7030A0"/>
              </a:solidFill>
              <a:latin typeface="HG丸ｺﾞｼｯｸM-PRO" charset="0"/>
              <a:ea typeface="HG丸ｺﾞｼｯｸM-PRO" charset="0"/>
              <a:cs typeface="HG丸ｺﾞｼｯｸM-PRO" charset="0"/>
            </a:endParaRPr>
          </a:p>
        </p:txBody>
      </p:sp>
      <p:pic>
        <p:nvPicPr>
          <p:cNvPr id="3076" name="Picture 19" descr="C:\Users\kawahara\AppData\Local\Microsoft\Windows\Temporary Internet Files\Content.IE5\O712FH4L\MP90043313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524125"/>
            <a:ext cx="3333750" cy="333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スライド番号プレースホルダ 5"/>
          <p:cNvSpPr txBox="1">
            <a:spLocks/>
          </p:cNvSpPr>
          <p:nvPr/>
        </p:nvSpPr>
        <p:spPr>
          <a:xfrm>
            <a:off x="8724900" y="6607175"/>
            <a:ext cx="295275"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834710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4115830" y="829787"/>
            <a:ext cx="4312177" cy="6028213"/>
          </a:xfrm>
          <a:prstGeom prst="rect">
            <a:avLst/>
          </a:prstGeom>
        </p:spPr>
      </p:pic>
      <p:sp>
        <p:nvSpPr>
          <p:cNvPr id="18434"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ja-JP" dirty="0" smtClean="0">
                <a:latin typeface="Calibri" charset="0"/>
                <a:ea typeface="ＭＳ Ｐゴシック" charset="0"/>
                <a:cs typeface="ＭＳ Ｐゴシック" charset="0"/>
              </a:rPr>
              <a:t>『</a:t>
            </a:r>
            <a:r>
              <a:rPr lang="ja-JP" altLang="en-US" dirty="0" smtClean="0">
                <a:latin typeface="Calibri" charset="0"/>
                <a:ea typeface="ＭＳ Ｐゴシック" charset="0"/>
                <a:cs typeface="ＭＳ Ｐゴシック" charset="0"/>
              </a:rPr>
              <a:t>工学</a:t>
            </a:r>
            <a:r>
              <a:rPr lang="en-US" altLang="ja-JP" dirty="0" smtClean="0">
                <a:latin typeface="Calibri" charset="0"/>
                <a:ea typeface="ＭＳ Ｐゴシック" charset="0"/>
                <a:cs typeface="ＭＳ Ｐゴシック" charset="0"/>
              </a:rPr>
              <a:t>』</a:t>
            </a:r>
            <a:r>
              <a:rPr lang="ja-JP" altLang="en-US" dirty="0" smtClean="0">
                <a:latin typeface="Calibri" charset="0"/>
                <a:ea typeface="ＭＳ Ｐゴシック" charset="0"/>
                <a:cs typeface="ＭＳ Ｐゴシック" charset="0"/>
              </a:rPr>
              <a:t>って何だろう？</a:t>
            </a:r>
            <a:endParaRPr lang="ja-JP" altLang="en-US" dirty="0">
              <a:latin typeface="Calibri" charset="0"/>
              <a:ea typeface="ＭＳ Ｐゴシック" charset="0"/>
              <a:cs typeface="ＭＳ Ｐゴシック" charset="0"/>
            </a:endParaRPr>
          </a:p>
        </p:txBody>
      </p:sp>
      <p:sp>
        <p:nvSpPr>
          <p:cNvPr id="8" name="スライド番号プレースホルダ 5"/>
          <p:cNvSpPr txBox="1">
            <a:spLocks/>
          </p:cNvSpPr>
          <p:nvPr/>
        </p:nvSpPr>
        <p:spPr>
          <a:xfrm>
            <a:off x="8782050" y="6607175"/>
            <a:ext cx="3048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 name="図 1"/>
          <p:cNvPicPr>
            <a:picLocks noChangeAspect="1"/>
          </p:cNvPicPr>
          <p:nvPr/>
        </p:nvPicPr>
        <p:blipFill>
          <a:blip r:embed="rId4"/>
          <a:stretch>
            <a:fillRect/>
          </a:stretch>
        </p:blipFill>
        <p:spPr>
          <a:xfrm>
            <a:off x="0" y="821244"/>
            <a:ext cx="4266402" cy="6036756"/>
          </a:xfrm>
          <a:prstGeom prst="rect">
            <a:avLst/>
          </a:prstGeom>
        </p:spPr>
      </p:pic>
    </p:spTree>
    <p:extLst>
      <p:ext uri="{BB962C8B-B14F-4D97-AF65-F5344CB8AC3E}">
        <p14:creationId xmlns:p14="http://schemas.microsoft.com/office/powerpoint/2010/main" val="31768377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ja-JP" dirty="0" smtClean="0">
                <a:latin typeface="Calibri" charset="0"/>
                <a:ea typeface="ＭＳ Ｐゴシック" charset="0"/>
                <a:cs typeface="ＭＳ Ｐゴシック" charset="0"/>
              </a:rPr>
              <a:t>『</a:t>
            </a:r>
            <a:r>
              <a:rPr lang="ja-JP" altLang="en-US" dirty="0" smtClean="0">
                <a:latin typeface="Calibri" charset="0"/>
                <a:ea typeface="ＭＳ Ｐゴシック" charset="0"/>
                <a:cs typeface="ＭＳ Ｐゴシック" charset="0"/>
              </a:rPr>
              <a:t>工学</a:t>
            </a:r>
            <a:r>
              <a:rPr lang="en-US" altLang="ja-JP" dirty="0" smtClean="0">
                <a:latin typeface="Calibri" charset="0"/>
                <a:ea typeface="ＭＳ Ｐゴシック" charset="0"/>
                <a:cs typeface="ＭＳ Ｐゴシック" charset="0"/>
              </a:rPr>
              <a:t>』</a:t>
            </a:r>
            <a:r>
              <a:rPr lang="ja-JP" altLang="en-US" dirty="0" smtClean="0">
                <a:latin typeface="Calibri" charset="0"/>
                <a:ea typeface="ＭＳ Ｐゴシック" charset="0"/>
                <a:cs typeface="ＭＳ Ｐゴシック" charset="0"/>
              </a:rPr>
              <a:t>って何だろう？</a:t>
            </a:r>
            <a:endParaRPr lang="ja-JP" altLang="en-US" dirty="0">
              <a:latin typeface="Calibri" charset="0"/>
              <a:ea typeface="ＭＳ Ｐゴシック" charset="0"/>
              <a:cs typeface="ＭＳ Ｐゴシック" charset="0"/>
            </a:endParaRPr>
          </a:p>
        </p:txBody>
      </p:sp>
      <p:grpSp>
        <p:nvGrpSpPr>
          <p:cNvPr id="9" name="図形グループ 8"/>
          <p:cNvGrpSpPr/>
          <p:nvPr/>
        </p:nvGrpSpPr>
        <p:grpSpPr>
          <a:xfrm>
            <a:off x="716769" y="956738"/>
            <a:ext cx="7757832" cy="5613400"/>
            <a:chOff x="606702" y="922871"/>
            <a:chExt cx="7757832" cy="5613400"/>
          </a:xfrm>
        </p:grpSpPr>
        <p:pic>
          <p:nvPicPr>
            <p:cNvPr id="3" name="図 2"/>
            <p:cNvPicPr>
              <a:picLocks noChangeAspect="1"/>
            </p:cNvPicPr>
            <p:nvPr/>
          </p:nvPicPr>
          <p:blipFill>
            <a:blip r:embed="rId3"/>
            <a:stretch>
              <a:fillRect/>
            </a:stretch>
          </p:blipFill>
          <p:spPr>
            <a:xfrm>
              <a:off x="606702" y="922871"/>
              <a:ext cx="3963813" cy="5613400"/>
            </a:xfrm>
            <a:prstGeom prst="rect">
              <a:avLst/>
            </a:prstGeom>
          </p:spPr>
        </p:pic>
        <p:pic>
          <p:nvPicPr>
            <p:cNvPr id="6" name="図 5"/>
            <p:cNvPicPr>
              <a:picLocks noChangeAspect="1"/>
            </p:cNvPicPr>
            <p:nvPr/>
          </p:nvPicPr>
          <p:blipFill>
            <a:blip r:embed="rId4"/>
            <a:stretch>
              <a:fillRect/>
            </a:stretch>
          </p:blipFill>
          <p:spPr>
            <a:xfrm>
              <a:off x="4456387" y="922871"/>
              <a:ext cx="3908147" cy="5613400"/>
            </a:xfrm>
            <a:prstGeom prst="rect">
              <a:avLst/>
            </a:prstGeom>
          </p:spPr>
        </p:pic>
      </p:grpSp>
      <p:sp>
        <p:nvSpPr>
          <p:cNvPr id="7" name="スライド番号プレースホルダ 5"/>
          <p:cNvSpPr txBox="1">
            <a:spLocks/>
          </p:cNvSpPr>
          <p:nvPr/>
        </p:nvSpPr>
        <p:spPr>
          <a:xfrm>
            <a:off x="8753475" y="6607175"/>
            <a:ext cx="32385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7</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28740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3"/>
          <p:cNvSpPr>
            <a:spLocks noGrp="1"/>
          </p:cNvSpPr>
          <p:nvPr>
            <p:ph type="title"/>
          </p:nvPr>
        </p:nvSpPr>
        <p:spPr bwMode="auto">
          <a:noFill/>
          <a:ln>
            <a:miter lim="800000"/>
            <a:headEnd/>
            <a:tailEnd/>
          </a:ln>
        </p:spPr>
        <p:txBody>
          <a:bodyPr vert="horz" wrap="square" lIns="91440" tIns="45720" rIns="91440" bIns="45720" numCol="1" compatLnSpc="1">
            <a:prstTxWarp prst="textNoShape">
              <a:avLst/>
            </a:prstTxWarp>
          </a:bodyPr>
          <a:lstStyle/>
          <a:p>
            <a:pPr eaLnBrk="1" hangingPunct="1"/>
            <a:r>
              <a:rPr lang="ja-JP" altLang="en-US" dirty="0" smtClean="0"/>
              <a:t>岡山大学工学部の特長</a:t>
            </a:r>
          </a:p>
        </p:txBody>
      </p:sp>
      <p:sp>
        <p:nvSpPr>
          <p:cNvPr id="14" name="コンテンツ プレースホルダ 4"/>
          <p:cNvSpPr>
            <a:spLocks noGrp="1"/>
          </p:cNvSpPr>
          <p:nvPr>
            <p:ph idx="10"/>
          </p:nvPr>
        </p:nvSpPr>
        <p:spPr bwMode="auto">
          <a:xfrm>
            <a:off x="295275" y="898525"/>
            <a:ext cx="8547100" cy="55499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ja-JP" altLang="en-US" sz="2800" dirty="0" smtClean="0">
                <a:solidFill>
                  <a:srgbClr val="404040"/>
                </a:solidFill>
              </a:rPr>
              <a:t>立地</a:t>
            </a:r>
            <a:endParaRPr lang="en-US" altLang="ja-JP" sz="2800" dirty="0" smtClean="0">
              <a:solidFill>
                <a:srgbClr val="404040"/>
              </a:solidFill>
            </a:endParaRPr>
          </a:p>
          <a:p>
            <a:pPr marL="342900" lvl="1" indent="-342900" eaLnBrk="1" hangingPunct="1">
              <a:spcAft>
                <a:spcPts val="963"/>
              </a:spcAft>
              <a:buClr>
                <a:srgbClr val="4C2327"/>
              </a:buClr>
              <a:buFont typeface="Arial" charset="0"/>
              <a:buNone/>
            </a:pPr>
            <a:r>
              <a:rPr lang="ja-JP" altLang="en-US" sz="2400" dirty="0" smtClean="0">
                <a:solidFill>
                  <a:srgbClr val="404040"/>
                </a:solidFill>
              </a:rPr>
              <a:t>　　</a:t>
            </a:r>
            <a:r>
              <a:rPr lang="ja-JP" altLang="en-US" sz="2400" dirty="0" err="1" smtClean="0">
                <a:solidFill>
                  <a:srgbClr val="404040"/>
                </a:solidFill>
              </a:rPr>
              <a:t>ｰ</a:t>
            </a:r>
            <a:r>
              <a:rPr lang="ja-JP" altLang="en-US" sz="2000" dirty="0" smtClean="0">
                <a:solidFill>
                  <a:srgbClr val="404040"/>
                </a:solidFill>
              </a:rPr>
              <a:t>市街地に位置し，広大なキャンパスを持つ総合大学</a:t>
            </a:r>
          </a:p>
          <a:p>
            <a:pPr eaLnBrk="1" hangingPunct="1"/>
            <a:r>
              <a:rPr lang="ja-JP" altLang="en-US" sz="2800" dirty="0" smtClean="0">
                <a:solidFill>
                  <a:srgbClr val="404040"/>
                </a:solidFill>
              </a:rPr>
              <a:t>教育</a:t>
            </a:r>
            <a:endParaRPr lang="en-US" altLang="ja-JP" sz="2800" dirty="0" smtClean="0">
              <a:solidFill>
                <a:srgbClr val="404040"/>
              </a:solidFill>
            </a:endParaRPr>
          </a:p>
          <a:p>
            <a:pPr marL="342900" lvl="1" indent="-342900">
              <a:buFont typeface="Arial" charset="0"/>
              <a:buNone/>
            </a:pPr>
            <a:r>
              <a:rPr lang="ja-JP" altLang="en-US" sz="2000" dirty="0" err="1" smtClean="0">
                <a:solidFill>
                  <a:srgbClr val="404040"/>
                </a:solidFill>
              </a:rPr>
              <a:t>ｰ</a:t>
            </a:r>
            <a:r>
              <a:rPr lang="ja-JP" altLang="en-US" sz="2000" dirty="0" smtClean="0">
                <a:solidFill>
                  <a:srgbClr val="404040"/>
                </a:solidFill>
              </a:rPr>
              <a:t>課題探求型人材育成</a:t>
            </a:r>
            <a:endParaRPr lang="en-US" altLang="ja-JP" sz="2000" dirty="0" smtClean="0">
              <a:solidFill>
                <a:srgbClr val="404040"/>
              </a:solidFill>
            </a:endParaRPr>
          </a:p>
          <a:p>
            <a:pPr marL="342900" lvl="1" indent="-342900">
              <a:buFont typeface="Arial" charset="0"/>
              <a:buNone/>
            </a:pPr>
            <a:r>
              <a:rPr lang="ja-JP" altLang="en-US" sz="2000" dirty="0" err="1" smtClean="0">
                <a:solidFill>
                  <a:srgbClr val="404040"/>
                </a:solidFill>
              </a:rPr>
              <a:t>ｰ</a:t>
            </a:r>
            <a:r>
              <a:rPr lang="ja-JP" altLang="en-US" sz="2000" dirty="0" smtClean="0">
                <a:solidFill>
                  <a:srgbClr val="404040"/>
                </a:solidFill>
              </a:rPr>
              <a:t>きめ細やかな教育システム</a:t>
            </a:r>
          </a:p>
          <a:p>
            <a:pPr marL="342900" lvl="1" indent="-342900">
              <a:spcAft>
                <a:spcPct val="40000"/>
              </a:spcAft>
              <a:buFont typeface="Arial" charset="0"/>
              <a:buNone/>
            </a:pPr>
            <a:r>
              <a:rPr lang="ja-JP" altLang="en-US" sz="2000" dirty="0" err="1" smtClean="0">
                <a:solidFill>
                  <a:srgbClr val="404040"/>
                </a:solidFill>
              </a:rPr>
              <a:t>ｰ</a:t>
            </a:r>
            <a:r>
              <a:rPr lang="ja-JP" altLang="en-US" sz="2000" dirty="0" smtClean="0">
                <a:solidFill>
                  <a:srgbClr val="404040"/>
                </a:solidFill>
              </a:rPr>
              <a:t>実践的ものづくり教育</a:t>
            </a:r>
          </a:p>
          <a:p>
            <a:pPr eaLnBrk="1" hangingPunct="1"/>
            <a:r>
              <a:rPr lang="ja-JP" altLang="en-US" sz="2800" dirty="0" smtClean="0">
                <a:solidFill>
                  <a:srgbClr val="404040"/>
                </a:solidFill>
              </a:rPr>
              <a:t>社会的認知度</a:t>
            </a:r>
            <a:endParaRPr lang="en-US" altLang="ja-JP" sz="2800" dirty="0" smtClean="0">
              <a:solidFill>
                <a:srgbClr val="404040"/>
              </a:solidFill>
            </a:endParaRPr>
          </a:p>
          <a:p>
            <a:pPr marL="342900" lvl="1" indent="-342900">
              <a:buFont typeface="Arial" charset="0"/>
              <a:buNone/>
            </a:pPr>
            <a:r>
              <a:rPr lang="ja-JP" altLang="en-US" sz="2000" dirty="0" err="1" smtClean="0">
                <a:solidFill>
                  <a:srgbClr val="404040"/>
                </a:solidFill>
              </a:rPr>
              <a:t>ｰ</a:t>
            </a:r>
            <a:r>
              <a:rPr lang="ja-JP" altLang="en-US" sz="2000" dirty="0" smtClean="0">
                <a:solidFill>
                  <a:srgbClr val="404040"/>
                </a:solidFill>
              </a:rPr>
              <a:t>優れた研究・豊富な研究設備</a:t>
            </a:r>
          </a:p>
          <a:p>
            <a:pPr marL="342900" lvl="1" indent="-342900">
              <a:buFont typeface="Arial" charset="0"/>
              <a:buNone/>
            </a:pPr>
            <a:r>
              <a:rPr lang="ja-JP" altLang="en-US" sz="2000" dirty="0" err="1" smtClean="0">
                <a:solidFill>
                  <a:srgbClr val="404040"/>
                </a:solidFill>
              </a:rPr>
              <a:t>ｰ</a:t>
            </a:r>
            <a:r>
              <a:rPr lang="ja-JP" altLang="en-US" sz="2000" dirty="0" smtClean="0">
                <a:solidFill>
                  <a:srgbClr val="404040"/>
                </a:solidFill>
              </a:rPr>
              <a:t>高い進学率・就職率</a:t>
            </a:r>
          </a:p>
          <a:p>
            <a:pPr eaLnBrk="1" hangingPunct="1">
              <a:buFont typeface="Wingdings" charset="2"/>
              <a:buNone/>
            </a:pPr>
            <a:endParaRPr lang="ja-JP" altLang="en-US" dirty="0" smtClean="0">
              <a:solidFill>
                <a:srgbClr val="404040"/>
              </a:solidFill>
            </a:endParaRPr>
          </a:p>
        </p:txBody>
      </p:sp>
      <p:pic>
        <p:nvPicPr>
          <p:cNvPr id="7" name="Picture 5"/>
          <p:cNvPicPr>
            <a:picLocks noChangeAspect="1" noChangeArrowheads="1"/>
          </p:cNvPicPr>
          <p:nvPr/>
        </p:nvPicPr>
        <p:blipFill>
          <a:blip r:embed="rId3"/>
          <a:srcRect/>
          <a:stretch>
            <a:fillRect/>
          </a:stretch>
        </p:blipFill>
        <p:spPr bwMode="auto">
          <a:xfrm>
            <a:off x="7195437" y="2037737"/>
            <a:ext cx="1867195" cy="2484000"/>
          </a:xfrm>
          <a:prstGeom prst="rect">
            <a:avLst/>
          </a:prstGeom>
          <a:noFill/>
          <a:ln w="9525">
            <a:noFill/>
            <a:miter lim="800000"/>
            <a:headEnd/>
            <a:tailEnd/>
          </a:ln>
        </p:spPr>
      </p:pic>
      <p:grpSp>
        <p:nvGrpSpPr>
          <p:cNvPr id="2" name="グループ化 12"/>
          <p:cNvGrpSpPr>
            <a:grpSpLocks/>
          </p:cNvGrpSpPr>
          <p:nvPr/>
        </p:nvGrpSpPr>
        <p:grpSpPr bwMode="auto">
          <a:xfrm>
            <a:off x="119063" y="5118100"/>
            <a:ext cx="6577012" cy="1530350"/>
            <a:chOff x="119063" y="5289699"/>
            <a:chExt cx="6577013" cy="1530201"/>
          </a:xfrm>
        </p:grpSpPr>
        <p:pic>
          <p:nvPicPr>
            <p:cNvPr id="12295" name="Picture 8"/>
            <p:cNvPicPr>
              <a:picLocks noChangeAspect="1" noChangeArrowheads="1"/>
            </p:cNvPicPr>
            <p:nvPr/>
          </p:nvPicPr>
          <p:blipFill>
            <a:blip r:embed="rId4"/>
            <a:srcRect/>
            <a:stretch>
              <a:fillRect/>
            </a:stretch>
          </p:blipFill>
          <p:spPr bwMode="auto">
            <a:xfrm>
              <a:off x="119063" y="5289699"/>
              <a:ext cx="2037705" cy="1530201"/>
            </a:xfrm>
            <a:prstGeom prst="rect">
              <a:avLst/>
            </a:prstGeom>
            <a:noFill/>
            <a:ln w="9525">
              <a:noFill/>
              <a:miter lim="800000"/>
              <a:headEnd/>
              <a:tailEnd/>
            </a:ln>
          </p:spPr>
        </p:pic>
        <p:pic>
          <p:nvPicPr>
            <p:cNvPr id="12296" name="Picture 9"/>
            <p:cNvPicPr>
              <a:picLocks noChangeAspect="1" noChangeArrowheads="1"/>
            </p:cNvPicPr>
            <p:nvPr/>
          </p:nvPicPr>
          <p:blipFill>
            <a:blip r:embed="rId5"/>
            <a:srcRect/>
            <a:stretch>
              <a:fillRect/>
            </a:stretch>
          </p:blipFill>
          <p:spPr bwMode="auto">
            <a:xfrm>
              <a:off x="2190750" y="5334000"/>
              <a:ext cx="2030016" cy="1476375"/>
            </a:xfrm>
            <a:prstGeom prst="rect">
              <a:avLst/>
            </a:prstGeom>
            <a:noFill/>
            <a:ln w="9525">
              <a:noFill/>
              <a:miter lim="800000"/>
              <a:headEnd/>
              <a:tailEnd/>
            </a:ln>
          </p:spPr>
        </p:pic>
        <p:pic>
          <p:nvPicPr>
            <p:cNvPr id="12297" name="Picture 10"/>
            <p:cNvPicPr>
              <a:picLocks noChangeAspect="1" noChangeArrowheads="1"/>
            </p:cNvPicPr>
            <p:nvPr/>
          </p:nvPicPr>
          <p:blipFill>
            <a:blip r:embed="rId6"/>
            <a:srcRect/>
            <a:stretch>
              <a:fillRect/>
            </a:stretch>
          </p:blipFill>
          <p:spPr bwMode="auto">
            <a:xfrm>
              <a:off x="4238626" y="5333291"/>
              <a:ext cx="2457450" cy="1477084"/>
            </a:xfrm>
            <a:prstGeom prst="rect">
              <a:avLst/>
            </a:prstGeom>
            <a:noFill/>
            <a:ln w="9525">
              <a:noFill/>
              <a:miter lim="800000"/>
              <a:headEnd/>
              <a:tailEnd/>
            </a:ln>
          </p:spPr>
        </p:pic>
      </p:grpSp>
      <p:sp>
        <p:nvSpPr>
          <p:cNvPr id="10" name="スライド番号プレースホルダ 5"/>
          <p:cNvSpPr txBox="1">
            <a:spLocks/>
          </p:cNvSpPr>
          <p:nvPr/>
        </p:nvSpPr>
        <p:spPr>
          <a:xfrm>
            <a:off x="8820150" y="6581775"/>
            <a:ext cx="323850" cy="2762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8</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
        <p:nvSpPr>
          <p:cNvPr id="3" name="Rectangle 2"/>
          <p:cNvSpPr>
            <a:spLocks noChangeArrowheads="1"/>
          </p:cNvSpPr>
          <p:nvPr/>
        </p:nvSpPr>
        <p:spPr bwMode="auto">
          <a:xfrm>
            <a:off x="9525" y="192087"/>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13" name="Picture 2" descr="C:\Users\maeyama\H27works\学科や院のお仕事H27\高大連携作業部会\共通資料\IMG_5850.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924300" y="2064700"/>
            <a:ext cx="3162692" cy="242846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図 3" descr="スクリーンショット 2016-07-08 5.30.2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3330" y="5177736"/>
            <a:ext cx="2184396" cy="1446262"/>
          </a:xfrm>
          <a:prstGeom prst="rect">
            <a:avLst/>
          </a:prstGeom>
        </p:spPr>
      </p:pic>
    </p:spTree>
    <p:extLst>
      <p:ext uri="{BB962C8B-B14F-4D97-AF65-F5344CB8AC3E}">
        <p14:creationId xmlns:p14="http://schemas.microsoft.com/office/powerpoint/2010/main" val="200460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strips(downRight)">
                                      <p:cBhvr>
                                        <p:cTn id="7" dur="500"/>
                                        <p:tgtEl>
                                          <p:spTgt spid="14">
                                            <p:txEl>
                                              <p:pRg st="2" end="2"/>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strips(downRight)">
                                      <p:cBhvr>
                                        <p:cTn id="10" dur="500"/>
                                        <p:tgtEl>
                                          <p:spTgt spid="14">
                                            <p:txEl>
                                              <p:pRg st="3" end="3"/>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animEffect transition="in" filter="strips(downRight)">
                                      <p:cBhvr>
                                        <p:cTn id="13" dur="500"/>
                                        <p:tgtEl>
                                          <p:spTgt spid="14">
                                            <p:txEl>
                                              <p:pRg st="4" end="4"/>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14">
                                            <p:txEl>
                                              <p:pRg st="5" end="5"/>
                                            </p:txEl>
                                          </p:spTgt>
                                        </p:tgtEl>
                                        <p:attrNameLst>
                                          <p:attrName>style.visibility</p:attrName>
                                        </p:attrNameLst>
                                      </p:cBhvr>
                                      <p:to>
                                        <p:strVal val="visible"/>
                                      </p:to>
                                    </p:set>
                                    <p:animEffect transition="in" filter="strips(downRight)">
                                      <p:cBhvr>
                                        <p:cTn id="16" dur="500"/>
                                        <p:tgtEl>
                                          <p:spTgt spid="14">
                                            <p:txEl>
                                              <p:pRg st="5" end="5"/>
                                            </p:txEl>
                                          </p:spTgt>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14">
                                            <p:txEl>
                                              <p:pRg st="6" end="6"/>
                                            </p:txEl>
                                          </p:spTgt>
                                        </p:tgtEl>
                                        <p:attrNameLst>
                                          <p:attrName>style.visibility</p:attrName>
                                        </p:attrNameLst>
                                      </p:cBhvr>
                                      <p:to>
                                        <p:strVal val="visible"/>
                                      </p:to>
                                    </p:set>
                                    <p:animEffect transition="in" filter="strips(downRight)">
                                      <p:cBhvr>
                                        <p:cTn id="24" dur="500"/>
                                        <p:tgtEl>
                                          <p:spTgt spid="14">
                                            <p:txEl>
                                              <p:pRg st="6" end="6"/>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animEffect transition="in" filter="strips(downRight)">
                                      <p:cBhvr>
                                        <p:cTn id="27" dur="500"/>
                                        <p:tgtEl>
                                          <p:spTgt spid="14">
                                            <p:txEl>
                                              <p:pRg st="7" end="7"/>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14">
                                            <p:txEl>
                                              <p:pRg st="8" end="8"/>
                                            </p:txEl>
                                          </p:spTgt>
                                        </p:tgtEl>
                                        <p:attrNameLst>
                                          <p:attrName>style.visibility</p:attrName>
                                        </p:attrNameLst>
                                      </p:cBhvr>
                                      <p:to>
                                        <p:strVal val="visible"/>
                                      </p:to>
                                    </p:set>
                                    <p:animEffect transition="in" filter="strips(downRight)">
                                      <p:cBhvr>
                                        <p:cTn id="30" dur="500"/>
                                        <p:tgtEl>
                                          <p:spTgt spid="14">
                                            <p:txEl>
                                              <p:pRg st="8" end="8"/>
                                            </p:txEl>
                                          </p:spTgt>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課題探求型人材育成</a:t>
            </a:r>
          </a:p>
        </p:txBody>
      </p:sp>
      <p:sp>
        <p:nvSpPr>
          <p:cNvPr id="9219"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0"/>
              </a:spcBef>
              <a:spcAft>
                <a:spcPts val="600"/>
              </a:spcAft>
              <a:buFont typeface="Wingdings" pitchFamily="-108" charset="2"/>
              <a:buChar char="n"/>
              <a:defRPr/>
            </a:pPr>
            <a:r>
              <a:rPr lang="ja-JP" altLang="en-US" sz="2800" dirty="0" smtClean="0"/>
              <a:t>専門分野の基礎的知識の修得と活用能力，</a:t>
            </a:r>
            <a:r>
              <a:rPr lang="ja-JP" altLang="en-US" sz="2800" dirty="0"/>
              <a:t>自主</a:t>
            </a:r>
            <a:r>
              <a:rPr lang="ja-JP" altLang="en-US" sz="2800" dirty="0" smtClean="0"/>
              <a:t>的な学習能力，探求能力の育成</a:t>
            </a:r>
            <a:endParaRPr lang="en-US" altLang="ja-JP" sz="2800" dirty="0" smtClean="0"/>
          </a:p>
          <a:p>
            <a:pPr eaLnBrk="1" hangingPunct="1">
              <a:spcBef>
                <a:spcPct val="0"/>
              </a:spcBef>
              <a:spcAft>
                <a:spcPts val="600"/>
              </a:spcAft>
              <a:buFont typeface="Wingdings" pitchFamily="-108" charset="2"/>
              <a:buChar char="n"/>
              <a:defRPr/>
            </a:pPr>
            <a:r>
              <a:rPr lang="ja-JP" altLang="en-US" sz="2800" dirty="0" smtClean="0"/>
              <a:t>幅広い視野と柔軟で総合的な判断能力の育成</a:t>
            </a:r>
            <a:endParaRPr lang="en-US" altLang="ja-JP" sz="2800" dirty="0" smtClean="0"/>
          </a:p>
          <a:p>
            <a:pPr eaLnBrk="1" hangingPunct="1">
              <a:spcBef>
                <a:spcPct val="0"/>
              </a:spcBef>
              <a:spcAft>
                <a:spcPts val="600"/>
              </a:spcAft>
              <a:buFont typeface="Wingdings" pitchFamily="-108" charset="2"/>
              <a:buChar char="n"/>
              <a:defRPr/>
            </a:pPr>
            <a:r>
              <a:rPr lang="ja-JP" altLang="en-US" sz="2800" dirty="0" smtClean="0"/>
              <a:t>倫理観，社会貢献する態度の育成</a:t>
            </a:r>
            <a:endParaRPr lang="en-US" altLang="ja-JP" sz="2800" dirty="0" smtClean="0"/>
          </a:p>
          <a:p>
            <a:pPr eaLnBrk="1" hangingPunct="1">
              <a:spcBef>
                <a:spcPct val="0"/>
              </a:spcBef>
              <a:spcAft>
                <a:spcPts val="600"/>
              </a:spcAft>
              <a:buFont typeface="Wingdings" pitchFamily="-108" charset="2"/>
              <a:buChar char="n"/>
              <a:defRPr/>
            </a:pPr>
            <a:r>
              <a:rPr lang="ja-JP" altLang="en-US" sz="2800" dirty="0" smtClean="0"/>
              <a:t>日本語と外国語の十分なコミュニケーション能力，及び情報活用能力の育成</a:t>
            </a:r>
            <a:endParaRPr lang="en-US" altLang="ja-JP" sz="2800" dirty="0" smtClean="0"/>
          </a:p>
          <a:p>
            <a:pPr eaLnBrk="1" hangingPunct="1">
              <a:buFont typeface="Wingdings" pitchFamily="-108" charset="2"/>
              <a:buChar char="n"/>
              <a:defRPr/>
            </a:pPr>
            <a:r>
              <a:rPr lang="ja-JP" altLang="en-US" sz="2800" dirty="0" smtClean="0"/>
              <a:t>豊かな人間性の育成</a:t>
            </a:r>
          </a:p>
        </p:txBody>
      </p:sp>
      <p:pic>
        <p:nvPicPr>
          <p:cNvPr id="163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4981575"/>
            <a:ext cx="8594725"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スライド番号プレースホルダ 5"/>
          <p:cNvSpPr txBox="1">
            <a:spLocks/>
          </p:cNvSpPr>
          <p:nvPr/>
        </p:nvSpPr>
        <p:spPr>
          <a:xfrm>
            <a:off x="8801100" y="6607175"/>
            <a:ext cx="32385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2432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2190</TotalTime>
  <Words>2527</Words>
  <Application>Microsoft Office PowerPoint</Application>
  <PresentationFormat>画面に合わせる (4:3)</PresentationFormat>
  <Paragraphs>705</Paragraphs>
  <Slides>46</Slides>
  <Notes>36</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2</vt:i4>
      </vt:variant>
      <vt:variant>
        <vt:lpstr>スライド タイトル</vt:lpstr>
      </vt:variant>
      <vt:variant>
        <vt:i4>46</vt:i4>
      </vt:variant>
    </vt:vector>
  </HeadingPairs>
  <TitlesOfParts>
    <vt:vector size="63" baseType="lpstr">
      <vt:lpstr>HGPｺﾞｼｯｸE</vt:lpstr>
      <vt:lpstr>HGP創英角ｺﾞｼｯｸUB</vt:lpstr>
      <vt:lpstr>HG丸ｺﾞｼｯｸM-PRO</vt:lpstr>
      <vt:lpstr>HG明朝E</vt:lpstr>
      <vt:lpstr>ＭＳ Ｐゴシック</vt:lpstr>
      <vt:lpstr>ＭＳ ゴシック</vt:lpstr>
      <vt:lpstr>PMingLiU</vt:lpstr>
      <vt:lpstr>ヒラギノ丸ゴ ProN W4</vt:lpstr>
      <vt:lpstr>Arial</vt:lpstr>
      <vt:lpstr>Bookman Old Style</vt:lpstr>
      <vt:lpstr>Calibri</vt:lpstr>
      <vt:lpstr>Helvetica</vt:lpstr>
      <vt:lpstr>Times New Roman</vt:lpstr>
      <vt:lpstr>Wingdings</vt:lpstr>
      <vt:lpstr>Office テーマ</vt:lpstr>
      <vt:lpstr>ビットマップ イメージ</vt:lpstr>
      <vt:lpstr>Visio</vt:lpstr>
      <vt:lpstr>岡山大学工学部の紹介</vt:lpstr>
      <vt:lpstr>岡山大学の所在地</vt:lpstr>
      <vt:lpstr>岡山大学工学部の特長</vt:lpstr>
      <vt:lpstr>工学部と社会との関わり</vt:lpstr>
      <vt:lpstr>工学部の役割</vt:lpstr>
      <vt:lpstr>『工学』って何だろう？</vt:lpstr>
      <vt:lpstr>『工学』って何だろう？</vt:lpstr>
      <vt:lpstr>岡山大学工学部の特長</vt:lpstr>
      <vt:lpstr>課題探求型人材育成</vt:lpstr>
      <vt:lpstr>きめ細やかな教育システム</vt:lpstr>
      <vt:lpstr>ユニークな教育体制</vt:lpstr>
      <vt:lpstr>６０分授業＋４学期制</vt:lpstr>
      <vt:lpstr>機械システム系学科</vt:lpstr>
      <vt:lpstr>電気通信系学科</vt:lpstr>
      <vt:lpstr>情報系学科</vt:lpstr>
      <vt:lpstr>化学生命系学科</vt:lpstr>
      <vt:lpstr>実践的ものづくり教育</vt:lpstr>
      <vt:lpstr>優れた研究・豊富な研究設備</vt:lpstr>
      <vt:lpstr>工学部卒業生の進学率・就職率（学部間比較）</vt:lpstr>
      <vt:lpstr>工学部卒業生の就職先</vt:lpstr>
      <vt:lpstr>機械システム系学科の就職先</vt:lpstr>
      <vt:lpstr>PowerPoint プレゼンテーション</vt:lpstr>
      <vt:lpstr>電気通信系学科の就職先の例</vt:lpstr>
      <vt:lpstr>情報系学科の就職先</vt:lpstr>
      <vt:lpstr>情報系学科の就職先の例</vt:lpstr>
      <vt:lpstr>化学生命系学科の就職先の例</vt:lpstr>
      <vt:lpstr>岡山大学工学部を体験しよう</vt:lpstr>
      <vt:lpstr>参考資料</vt:lpstr>
      <vt:lpstr>工学部卒業生の就職先</vt:lpstr>
      <vt:lpstr>進路構成</vt:lpstr>
      <vt:lpstr>柔軟性のある専門分野の選択</vt:lpstr>
      <vt:lpstr>教育課程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免許・資格</vt:lpstr>
      <vt:lpstr>改組前と現在の学科・コースの対応</vt:lpstr>
      <vt:lpstr>学科再編の目的</vt:lpstr>
      <vt:lpstr>工学部　入試について</vt:lpstr>
      <vt:lpstr>工学部　アドミッションポリシー</vt:lpstr>
      <vt:lpstr>H21年度卒業生満足度調査（工学部）</vt:lpstr>
    </vt:vector>
  </TitlesOfParts>
  <Company>アイディーエイ</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株式会社 アイディーエイ</dc:creator>
  <cp:lastModifiedBy>朝田 絵理</cp:lastModifiedBy>
  <cp:revision>226</cp:revision>
  <cp:lastPrinted>2017-06-19T23:51:34Z</cp:lastPrinted>
  <dcterms:created xsi:type="dcterms:W3CDTF">2010-05-24T05:28:08Z</dcterms:created>
  <dcterms:modified xsi:type="dcterms:W3CDTF">2017-06-20T06:24:54Z</dcterms:modified>
</cp:coreProperties>
</file>