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50" r:id="rId1"/>
    <p:sldMasterId id="2147483648" r:id="rId2"/>
  </p:sldMasterIdLst>
  <p:notesMasterIdLst>
    <p:notesMasterId r:id="rId44"/>
  </p:notesMasterIdLst>
  <p:handoutMasterIdLst>
    <p:handoutMasterId r:id="rId45"/>
  </p:handoutMasterIdLst>
  <p:sldIdLst>
    <p:sldId id="259" r:id="rId3"/>
    <p:sldId id="282" r:id="rId4"/>
    <p:sldId id="260" r:id="rId5"/>
    <p:sldId id="262" r:id="rId6"/>
    <p:sldId id="284" r:id="rId7"/>
    <p:sldId id="261" r:id="rId8"/>
    <p:sldId id="263" r:id="rId9"/>
    <p:sldId id="264" r:id="rId10"/>
    <p:sldId id="265" r:id="rId11"/>
    <p:sldId id="266" r:id="rId12"/>
    <p:sldId id="267" r:id="rId13"/>
    <p:sldId id="268" r:id="rId14"/>
    <p:sldId id="269" r:id="rId15"/>
    <p:sldId id="270" r:id="rId16"/>
    <p:sldId id="271" r:id="rId17"/>
    <p:sldId id="424" r:id="rId18"/>
    <p:sldId id="425" r:id="rId19"/>
    <p:sldId id="426" r:id="rId20"/>
    <p:sldId id="427" r:id="rId21"/>
    <p:sldId id="428" r:id="rId22"/>
    <p:sldId id="429" r:id="rId23"/>
    <p:sldId id="430" r:id="rId24"/>
    <p:sldId id="431" r:id="rId25"/>
    <p:sldId id="432" r:id="rId26"/>
    <p:sldId id="433" r:id="rId27"/>
    <p:sldId id="434" r:id="rId28"/>
    <p:sldId id="435" r:id="rId29"/>
    <p:sldId id="339" r:id="rId30"/>
    <p:sldId id="437" r:id="rId31"/>
    <p:sldId id="438" r:id="rId32"/>
    <p:sldId id="272" r:id="rId33"/>
    <p:sldId id="273" r:id="rId34"/>
    <p:sldId id="278" r:id="rId35"/>
    <p:sldId id="279" r:id="rId36"/>
    <p:sldId id="280" r:id="rId37"/>
    <p:sldId id="281" r:id="rId38"/>
    <p:sldId id="277" r:id="rId39"/>
    <p:sldId id="274" r:id="rId40"/>
    <p:sldId id="276" r:id="rId41"/>
    <p:sldId id="275" r:id="rId42"/>
    <p:sldId id="401" r:id="rId43"/>
  </p:sldIdLst>
  <p:sldSz cx="9144000" cy="6858000" type="screen4x3"/>
  <p:notesSz cx="6807200" cy="9939338"/>
  <p:defaultTex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石田 尚之" initials="石田"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79" autoAdjust="0"/>
    <p:restoredTop sz="91075" autoAdjust="0"/>
  </p:normalViewPr>
  <p:slideViewPr>
    <p:cSldViewPr snapToGrid="0">
      <p:cViewPr varScale="1">
        <p:scale>
          <a:sx n="119" d="100"/>
          <a:sy n="119" d="100"/>
        </p:scale>
        <p:origin x="60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90" d="100"/>
          <a:sy n="90" d="100"/>
        </p:scale>
        <p:origin x="2130" y="-113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pPr>
              <a:defRPr/>
            </a:pPr>
            <a:endParaRPr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pPr>
              <a:defRPr/>
            </a:pPr>
            <a:fld id="{14454E77-D342-4249-B449-6D9B632FC165}" type="datetimeFigureOut">
              <a:rPr lang="ja-JP" altLang="en-US"/>
              <a:pPr>
                <a:defRPr/>
              </a:pPr>
              <a:t>2020/8/21</a:t>
            </a:fld>
            <a:endParaRPr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pPr>
              <a:defRPr/>
            </a:pPr>
            <a:endParaRPr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pPr>
              <a:defRPr/>
            </a:pPr>
            <a:fld id="{0EE7B16A-44B3-40BE-A794-F54A9F6A3E84}" type="slidenum">
              <a:rPr lang="ja-JP" altLang="en-US"/>
              <a:pPr>
                <a:defRPr/>
              </a:pPr>
              <a:t>‹#›</a:t>
            </a:fld>
            <a:endParaRPr lang="ja-JP" altLang="en-US"/>
          </a:p>
        </p:txBody>
      </p:sp>
    </p:spTree>
    <p:extLst>
      <p:ext uri="{BB962C8B-B14F-4D97-AF65-F5344CB8AC3E}">
        <p14:creationId xmlns:p14="http://schemas.microsoft.com/office/powerpoint/2010/main" val="29123501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pPr>
              <a:defRPr/>
            </a:pPr>
            <a:endParaRPr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pPr>
              <a:defRPr/>
            </a:pPr>
            <a:fld id="{74D3BA8C-624E-4FD0-AAA7-FD09ADA7CEFA}" type="datetimeFigureOut">
              <a:rPr lang="ja-JP" altLang="en-US"/>
              <a:pPr>
                <a:defRPr/>
              </a:pPr>
              <a:t>2020/8/21</a:t>
            </a:fld>
            <a:endParaRPr lang="ja-JP" altLang="en-US"/>
          </a:p>
        </p:txBody>
      </p:sp>
      <p:sp>
        <p:nvSpPr>
          <p:cNvPr id="4" name="スライド イメージ プレースホルダー 3"/>
          <p:cNvSpPr>
            <a:spLocks noGrp="1" noRot="1" noChangeAspect="1"/>
          </p:cNvSpPr>
          <p:nvPr>
            <p:ph type="sldImg" idx="2"/>
          </p:nvPr>
        </p:nvSpPr>
        <p:spPr>
          <a:xfrm>
            <a:off x="1166813" y="1243013"/>
            <a:ext cx="4473575" cy="3354387"/>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lang="ja-JP" altLang="en-US" noProof="0" dirty="0"/>
              <a:t>マスター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pPr>
              <a:defRPr/>
            </a:pPr>
            <a:endParaRPr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pPr>
              <a:defRPr/>
            </a:pPr>
            <a:fld id="{BDA81789-F143-42F3-BDE5-631FFC36A267}" type="slidenum">
              <a:rPr lang="ja-JP" altLang="en-US"/>
              <a:pPr>
                <a:defRPr/>
              </a:pPr>
              <a:t>‹#›</a:t>
            </a:fld>
            <a:endParaRPr lang="ja-JP" altLang="en-US"/>
          </a:p>
        </p:txBody>
      </p:sp>
    </p:spTree>
    <p:extLst>
      <p:ext uri="{BB962C8B-B14F-4D97-AF65-F5344CB8AC3E}">
        <p14:creationId xmlns:p14="http://schemas.microsoft.com/office/powerpoint/2010/main" val="406276876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DA81789-F143-42F3-BDE5-631FFC36A267}" type="slidenum">
              <a:rPr lang="ja-JP" altLang="en-US" smtClean="0"/>
              <a:pPr>
                <a:defRPr/>
              </a:pPr>
              <a:t>0</a:t>
            </a:fld>
            <a:endParaRPr lang="ja-JP" altLang="en-US"/>
          </a:p>
        </p:txBody>
      </p:sp>
    </p:spTree>
    <p:extLst>
      <p:ext uri="{BB962C8B-B14F-4D97-AF65-F5344CB8AC3E}">
        <p14:creationId xmlns:p14="http://schemas.microsoft.com/office/powerpoint/2010/main" val="190725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DA784B8-AD7B-46BB-B771-08734AF0FFFA}" type="slidenum">
              <a:rPr lang="ja-JP" altLang="en-US" smtClean="0"/>
              <a:pPr/>
              <a:t>9</a:t>
            </a:fld>
            <a:endParaRPr lang="ja-JP" altLang="en-US"/>
          </a:p>
        </p:txBody>
      </p:sp>
    </p:spTree>
    <p:extLst>
      <p:ext uri="{BB962C8B-B14F-4D97-AF65-F5344CB8AC3E}">
        <p14:creationId xmlns:p14="http://schemas.microsoft.com/office/powerpoint/2010/main" val="3424386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endParaRPr lang="en-US" altLang="ja-JP" dirty="0"/>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DA784B8-AD7B-46BB-B771-08734AF0FFFA}" type="slidenum">
              <a:rPr lang="ja-JP" altLang="en-US" smtClean="0"/>
              <a:pPr/>
              <a:t>10</a:t>
            </a:fld>
            <a:endParaRPr lang="ja-JP" altLang="en-US"/>
          </a:p>
        </p:txBody>
      </p:sp>
    </p:spTree>
    <p:extLst>
      <p:ext uri="{BB962C8B-B14F-4D97-AF65-F5344CB8AC3E}">
        <p14:creationId xmlns:p14="http://schemas.microsoft.com/office/powerpoint/2010/main" val="2866198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endParaRPr lang="en-US" altLang="ja-JP" dirty="0"/>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DA784B8-AD7B-46BB-B771-08734AF0FFFA}" type="slidenum">
              <a:rPr lang="ja-JP" altLang="en-US" smtClean="0"/>
              <a:pPr/>
              <a:t>11</a:t>
            </a:fld>
            <a:endParaRPr lang="ja-JP" altLang="en-US"/>
          </a:p>
        </p:txBody>
      </p:sp>
    </p:spTree>
    <p:extLst>
      <p:ext uri="{BB962C8B-B14F-4D97-AF65-F5344CB8AC3E}">
        <p14:creationId xmlns:p14="http://schemas.microsoft.com/office/powerpoint/2010/main" val="1412526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DA784B8-AD7B-46BB-B771-08734AF0FFFA}" type="slidenum">
              <a:rPr lang="ja-JP" altLang="en-US" smtClean="0"/>
              <a:pPr/>
              <a:t>12</a:t>
            </a:fld>
            <a:endParaRPr lang="ja-JP" altLang="en-US"/>
          </a:p>
        </p:txBody>
      </p:sp>
    </p:spTree>
    <p:extLst>
      <p:ext uri="{BB962C8B-B14F-4D97-AF65-F5344CB8AC3E}">
        <p14:creationId xmlns:p14="http://schemas.microsoft.com/office/powerpoint/2010/main" val="1748890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2" indent="0" algn="l" defTabSz="914400" rtl="0" eaLnBrk="1" fontAlgn="base" latinLnBrk="0" hangingPunct="1">
              <a:lnSpc>
                <a:spcPct val="100000"/>
              </a:lnSpc>
              <a:spcBef>
                <a:spcPct val="0"/>
              </a:spcBef>
              <a:spcAft>
                <a:spcPct val="0"/>
              </a:spcAft>
              <a:buClrTx/>
              <a:buSzTx/>
              <a:buFontTx/>
              <a:buNone/>
              <a:tabLst/>
              <a:defRPr/>
            </a:pPr>
            <a:endParaRPr lang="en-US" altLang="ja-JP" dirty="0"/>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DA784B8-AD7B-46BB-B771-08734AF0FFFA}" type="slidenum">
              <a:rPr lang="ja-JP" altLang="en-US" smtClean="0"/>
              <a:pPr/>
              <a:t>13</a:t>
            </a:fld>
            <a:endParaRPr lang="ja-JP" altLang="en-US"/>
          </a:p>
        </p:txBody>
      </p:sp>
    </p:spTree>
    <p:extLst>
      <p:ext uri="{BB962C8B-B14F-4D97-AF65-F5344CB8AC3E}">
        <p14:creationId xmlns:p14="http://schemas.microsoft.com/office/powerpoint/2010/main" val="2728523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endParaRPr lang="ja-JP" altLang="en-US" dirty="0"/>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DA784B8-AD7B-46BB-B771-08734AF0FFFA}" type="slidenum">
              <a:rPr lang="ja-JP" altLang="en-US" smtClean="0"/>
              <a:pPr/>
              <a:t>14</a:t>
            </a:fld>
            <a:endParaRPr lang="ja-JP" altLang="en-US"/>
          </a:p>
        </p:txBody>
      </p:sp>
    </p:spTree>
    <p:extLst>
      <p:ext uri="{BB962C8B-B14F-4D97-AF65-F5344CB8AC3E}">
        <p14:creationId xmlns:p14="http://schemas.microsoft.com/office/powerpoint/2010/main" val="839335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EE0698B-8642-5E49-9D79-1B08B1B4D383}" type="slidenum">
              <a:rPr kumimoji="1" lang="ja-JP" altLang="en-US" smtClean="0"/>
              <a:t>15</a:t>
            </a:fld>
            <a:endParaRPr kumimoji="1" lang="ja-JP" altLang="en-US"/>
          </a:p>
        </p:txBody>
      </p:sp>
    </p:spTree>
    <p:extLst>
      <p:ext uri="{BB962C8B-B14F-4D97-AF65-F5344CB8AC3E}">
        <p14:creationId xmlns:p14="http://schemas.microsoft.com/office/powerpoint/2010/main" val="3690839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554"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dirty="0">
              <a:latin typeface="Calibri" charset="0"/>
              <a:ea typeface="ＭＳ Ｐゴシック" charset="0"/>
            </a:endParaRPr>
          </a:p>
        </p:txBody>
      </p:sp>
      <p:sp>
        <p:nvSpPr>
          <p:cNvPr id="23555"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61C8AFC4-1D3D-ED41-B03B-B6156CA4D763}" type="slidenum">
              <a:rPr lang="ja-JP" altLang="en-US" sz="1300"/>
              <a:pPr/>
              <a:t>16</a:t>
            </a:fld>
            <a:endParaRPr lang="ja-JP" altLang="en-US" sz="1300"/>
          </a:p>
        </p:txBody>
      </p:sp>
    </p:spTree>
    <p:extLst>
      <p:ext uri="{BB962C8B-B14F-4D97-AF65-F5344CB8AC3E}">
        <p14:creationId xmlns:p14="http://schemas.microsoft.com/office/powerpoint/2010/main" val="1427597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0"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27651"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A8F61678-F026-6546-9089-919D83539E10}" type="slidenum">
              <a:rPr lang="ja-JP" altLang="en-US" sz="1300"/>
              <a:pPr/>
              <a:t>19</a:t>
            </a:fld>
            <a:endParaRPr lang="ja-JP" altLang="en-US" sz="1300"/>
          </a:p>
        </p:txBody>
      </p:sp>
    </p:spTree>
    <p:extLst>
      <p:ext uri="{BB962C8B-B14F-4D97-AF65-F5344CB8AC3E}">
        <p14:creationId xmlns:p14="http://schemas.microsoft.com/office/powerpoint/2010/main" val="1756946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2"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dirty="0">
              <a:latin typeface="Calibri" charset="0"/>
              <a:ea typeface="ＭＳ Ｐゴシック" charset="0"/>
            </a:endParaRPr>
          </a:p>
        </p:txBody>
      </p:sp>
      <p:sp>
        <p:nvSpPr>
          <p:cNvPr id="25603"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EB297568-1B8A-DE42-9630-05AC48FF942C}" type="slidenum">
              <a:rPr lang="ja-JP" altLang="en-US" sz="1300"/>
              <a:pPr/>
              <a:t>22</a:t>
            </a:fld>
            <a:endParaRPr lang="ja-JP" altLang="en-US" sz="1300"/>
          </a:p>
        </p:txBody>
      </p:sp>
    </p:spTree>
    <p:extLst>
      <p:ext uri="{BB962C8B-B14F-4D97-AF65-F5344CB8AC3E}">
        <p14:creationId xmlns:p14="http://schemas.microsoft.com/office/powerpoint/2010/main" val="443906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endParaRPr lang="en-US" altLang="ja-JP" dirty="0"/>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DA784B8-AD7B-46BB-B771-08734AF0FFFA}" type="slidenum">
              <a:rPr lang="ja-JP" altLang="en-US" smtClean="0"/>
              <a:pPr/>
              <a:t>1</a:t>
            </a:fld>
            <a:endParaRPr lang="ja-JP" altLang="en-US"/>
          </a:p>
        </p:txBody>
      </p:sp>
    </p:spTree>
    <p:extLst>
      <p:ext uri="{BB962C8B-B14F-4D97-AF65-F5344CB8AC3E}">
        <p14:creationId xmlns:p14="http://schemas.microsoft.com/office/powerpoint/2010/main" val="502411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29699"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2C484669-8411-AC44-95B9-95C966212317}" type="slidenum">
              <a:rPr lang="ja-JP" altLang="en-US" sz="1300"/>
              <a:pPr/>
              <a:t>27</a:t>
            </a:fld>
            <a:endParaRPr lang="ja-JP" altLang="en-US" sz="1300"/>
          </a:p>
        </p:txBody>
      </p:sp>
    </p:spTree>
    <p:extLst>
      <p:ext uri="{BB962C8B-B14F-4D97-AF65-F5344CB8AC3E}">
        <p14:creationId xmlns:p14="http://schemas.microsoft.com/office/powerpoint/2010/main" val="3169010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DA81789-F143-42F3-BDE5-631FFC36A267}" type="slidenum">
              <a:rPr lang="ja-JP" altLang="en-US" smtClean="0"/>
              <a:pPr>
                <a:defRPr/>
              </a:pPr>
              <a:t>30</a:t>
            </a:fld>
            <a:endParaRPr lang="ja-JP" altLang="en-US"/>
          </a:p>
        </p:txBody>
      </p:sp>
    </p:spTree>
    <p:extLst>
      <p:ext uri="{BB962C8B-B14F-4D97-AF65-F5344CB8AC3E}">
        <p14:creationId xmlns:p14="http://schemas.microsoft.com/office/powerpoint/2010/main" val="1095503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DA81789-F143-42F3-BDE5-631FFC36A267}" type="slidenum">
              <a:rPr lang="ja-JP" altLang="en-US" smtClean="0"/>
              <a:pPr>
                <a:defRPr/>
              </a:pPr>
              <a:t>31</a:t>
            </a:fld>
            <a:endParaRPr lang="ja-JP" altLang="en-US"/>
          </a:p>
        </p:txBody>
      </p:sp>
    </p:spTree>
    <p:extLst>
      <p:ext uri="{BB962C8B-B14F-4D97-AF65-F5344CB8AC3E}">
        <p14:creationId xmlns:p14="http://schemas.microsoft.com/office/powerpoint/2010/main" val="2694242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DA81789-F143-42F3-BDE5-631FFC36A267}" type="slidenum">
              <a:rPr lang="ja-JP" altLang="en-US" smtClean="0"/>
              <a:pPr>
                <a:defRPr/>
              </a:pPr>
              <a:t>32</a:t>
            </a:fld>
            <a:endParaRPr lang="ja-JP" altLang="en-US"/>
          </a:p>
        </p:txBody>
      </p:sp>
    </p:spTree>
    <p:extLst>
      <p:ext uri="{BB962C8B-B14F-4D97-AF65-F5344CB8AC3E}">
        <p14:creationId xmlns:p14="http://schemas.microsoft.com/office/powerpoint/2010/main" val="1736860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BDA81789-F143-42F3-BDE5-631FFC36A267}" type="slidenum">
              <a:rPr lang="ja-JP" altLang="en-US" smtClean="0"/>
              <a:pPr>
                <a:defRPr/>
              </a:pPr>
              <a:t>33</a:t>
            </a:fld>
            <a:endParaRPr lang="ja-JP" altLang="en-US"/>
          </a:p>
        </p:txBody>
      </p:sp>
    </p:spTree>
    <p:extLst>
      <p:ext uri="{BB962C8B-B14F-4D97-AF65-F5344CB8AC3E}">
        <p14:creationId xmlns:p14="http://schemas.microsoft.com/office/powerpoint/2010/main" val="1462098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BDA81789-F143-42F3-BDE5-631FFC36A267}" type="slidenum">
              <a:rPr lang="ja-JP" altLang="en-US" smtClean="0"/>
              <a:pPr>
                <a:defRPr/>
              </a:pPr>
              <a:t>34</a:t>
            </a:fld>
            <a:endParaRPr lang="ja-JP" altLang="en-US"/>
          </a:p>
        </p:txBody>
      </p:sp>
    </p:spTree>
    <p:extLst>
      <p:ext uri="{BB962C8B-B14F-4D97-AF65-F5344CB8AC3E}">
        <p14:creationId xmlns:p14="http://schemas.microsoft.com/office/powerpoint/2010/main" val="863669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DA81789-F143-42F3-BDE5-631FFC36A267}" type="slidenum">
              <a:rPr lang="ja-JP" altLang="en-US" smtClean="0"/>
              <a:pPr>
                <a:defRPr/>
              </a:pPr>
              <a:t>35</a:t>
            </a:fld>
            <a:endParaRPr lang="ja-JP" altLang="en-US"/>
          </a:p>
        </p:txBody>
      </p:sp>
    </p:spTree>
    <p:extLst>
      <p:ext uri="{BB962C8B-B14F-4D97-AF65-F5344CB8AC3E}">
        <p14:creationId xmlns:p14="http://schemas.microsoft.com/office/powerpoint/2010/main" val="17482781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a:defRPr/>
            </a:pPr>
            <a:fld id="{BDA81789-F143-42F3-BDE5-631FFC36A267}" type="slidenum">
              <a:rPr lang="ja-JP" altLang="en-US" smtClean="0"/>
              <a:pPr>
                <a:defRPr/>
              </a:pPr>
              <a:t>36</a:t>
            </a:fld>
            <a:endParaRPr lang="ja-JP" altLang="en-US"/>
          </a:p>
        </p:txBody>
      </p:sp>
    </p:spTree>
    <p:extLst>
      <p:ext uri="{BB962C8B-B14F-4D97-AF65-F5344CB8AC3E}">
        <p14:creationId xmlns:p14="http://schemas.microsoft.com/office/powerpoint/2010/main" val="902975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BDA81789-F143-42F3-BDE5-631FFC36A267}" type="slidenum">
              <a:rPr lang="ja-JP" altLang="en-US" smtClean="0"/>
              <a:pPr>
                <a:defRPr/>
              </a:pPr>
              <a:t>37</a:t>
            </a:fld>
            <a:endParaRPr lang="ja-JP" altLang="en-US"/>
          </a:p>
        </p:txBody>
      </p:sp>
    </p:spTree>
    <p:extLst>
      <p:ext uri="{BB962C8B-B14F-4D97-AF65-F5344CB8AC3E}">
        <p14:creationId xmlns:p14="http://schemas.microsoft.com/office/powerpoint/2010/main" val="3334974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DA81789-F143-42F3-BDE5-631FFC36A267}" type="slidenum">
              <a:rPr lang="ja-JP" altLang="en-US" smtClean="0"/>
              <a:pPr>
                <a:defRPr/>
              </a:pPr>
              <a:t>38</a:t>
            </a:fld>
            <a:endParaRPr lang="ja-JP" altLang="en-US"/>
          </a:p>
        </p:txBody>
      </p:sp>
    </p:spTree>
    <p:extLst>
      <p:ext uri="{BB962C8B-B14F-4D97-AF65-F5344CB8AC3E}">
        <p14:creationId xmlns:p14="http://schemas.microsoft.com/office/powerpoint/2010/main" val="4090316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ts val="600"/>
              </a:spcBef>
              <a:spcAft>
                <a:spcPct val="0"/>
              </a:spcAft>
              <a:buClrTx/>
              <a:buSzTx/>
              <a:buFontTx/>
              <a:buNone/>
              <a:tabLst/>
              <a:defRPr/>
            </a:pPr>
            <a:endParaRPr lang="ja-JP" altLang="en-US" dirty="0"/>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DA784B8-AD7B-46BB-B771-08734AF0FFFA}" type="slidenum">
              <a:rPr lang="ja-JP" altLang="en-US" smtClean="0"/>
              <a:pPr/>
              <a:t>2</a:t>
            </a:fld>
            <a:endParaRPr lang="ja-JP" altLang="en-US"/>
          </a:p>
        </p:txBody>
      </p:sp>
    </p:spTree>
    <p:extLst>
      <p:ext uri="{BB962C8B-B14F-4D97-AF65-F5344CB8AC3E}">
        <p14:creationId xmlns:p14="http://schemas.microsoft.com/office/powerpoint/2010/main" val="3037817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a:defRPr/>
            </a:pPr>
            <a:fld id="{BDA81789-F143-42F3-BDE5-631FFC36A267}" type="slidenum">
              <a:rPr lang="ja-JP" altLang="en-US" smtClean="0"/>
              <a:pPr>
                <a:defRPr/>
              </a:pPr>
              <a:t>39</a:t>
            </a:fld>
            <a:endParaRPr lang="ja-JP" altLang="en-US"/>
          </a:p>
        </p:txBody>
      </p:sp>
    </p:spTree>
    <p:extLst>
      <p:ext uri="{BB962C8B-B14F-4D97-AF65-F5344CB8AC3E}">
        <p14:creationId xmlns:p14="http://schemas.microsoft.com/office/powerpoint/2010/main" val="1712826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xfrm>
            <a:off x="681038" y="4783138"/>
            <a:ext cx="5445125" cy="44033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ts val="600"/>
              </a:spcBef>
              <a:spcAft>
                <a:spcPct val="0"/>
              </a:spcAft>
              <a:buClrTx/>
              <a:buSzTx/>
              <a:buFontTx/>
              <a:buNone/>
              <a:tabLst/>
              <a:defRPr/>
            </a:pPr>
            <a:endParaRPr lang="ja-JP" altLang="en-US" sz="1200" dirty="0"/>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DA784B8-AD7B-46BB-B771-08734AF0FFFA}" type="slidenum">
              <a:rPr lang="ja-JP" altLang="en-US" smtClean="0"/>
              <a:pPr/>
              <a:t>3</a:t>
            </a:fld>
            <a:endParaRPr lang="ja-JP" altLang="en-US"/>
          </a:p>
        </p:txBody>
      </p:sp>
    </p:spTree>
    <p:extLst>
      <p:ext uri="{BB962C8B-B14F-4D97-AF65-F5344CB8AC3E}">
        <p14:creationId xmlns:p14="http://schemas.microsoft.com/office/powerpoint/2010/main" val="4057955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endParaRPr lang="en-US" altLang="ja-JP" dirty="0"/>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DA784B8-AD7B-46BB-B771-08734AF0FFFA}" type="slidenum">
              <a:rPr lang="ja-JP" altLang="en-US" smtClean="0"/>
              <a:pPr/>
              <a:t>4</a:t>
            </a:fld>
            <a:endParaRPr lang="ja-JP" altLang="en-US"/>
          </a:p>
        </p:txBody>
      </p:sp>
    </p:spTree>
    <p:extLst>
      <p:ext uri="{BB962C8B-B14F-4D97-AF65-F5344CB8AC3E}">
        <p14:creationId xmlns:p14="http://schemas.microsoft.com/office/powerpoint/2010/main" val="2827266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600"/>
              </a:spcBef>
            </a:pPr>
            <a:endParaRPr lang="en-US" altLang="ja-JP" dirty="0"/>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DA784B8-AD7B-46BB-B771-08734AF0FFFA}" type="slidenum">
              <a:rPr lang="ja-JP" altLang="en-US" smtClean="0"/>
              <a:pPr/>
              <a:t>5</a:t>
            </a:fld>
            <a:endParaRPr lang="ja-JP" altLang="en-US"/>
          </a:p>
        </p:txBody>
      </p:sp>
    </p:spTree>
    <p:extLst>
      <p:ext uri="{BB962C8B-B14F-4D97-AF65-F5344CB8AC3E}">
        <p14:creationId xmlns:p14="http://schemas.microsoft.com/office/powerpoint/2010/main" val="2840886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endParaRPr lang="en-US" altLang="ja-JP" dirty="0"/>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DA784B8-AD7B-46BB-B771-08734AF0FFFA}" type="slidenum">
              <a:rPr lang="ja-JP" altLang="en-US" smtClean="0"/>
              <a:pPr/>
              <a:t>6</a:t>
            </a:fld>
            <a:endParaRPr lang="ja-JP" altLang="en-US"/>
          </a:p>
        </p:txBody>
      </p:sp>
    </p:spTree>
    <p:extLst>
      <p:ext uri="{BB962C8B-B14F-4D97-AF65-F5344CB8AC3E}">
        <p14:creationId xmlns:p14="http://schemas.microsoft.com/office/powerpoint/2010/main" val="1598557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endParaRPr lang="ja-JP" altLang="en-US" dirty="0"/>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DA784B8-AD7B-46BB-B771-08734AF0FFFA}" type="slidenum">
              <a:rPr lang="ja-JP" altLang="en-US" smtClean="0"/>
              <a:pPr/>
              <a:t>7</a:t>
            </a:fld>
            <a:endParaRPr lang="ja-JP" altLang="en-US"/>
          </a:p>
        </p:txBody>
      </p:sp>
    </p:spTree>
    <p:extLst>
      <p:ext uri="{BB962C8B-B14F-4D97-AF65-F5344CB8AC3E}">
        <p14:creationId xmlns:p14="http://schemas.microsoft.com/office/powerpoint/2010/main" val="3622904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endParaRPr lang="ja-JP" altLang="en-US" dirty="0"/>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DA784B8-AD7B-46BB-B771-08734AF0FFFA}" type="slidenum">
              <a:rPr lang="ja-JP" altLang="en-US" smtClean="0"/>
              <a:pPr/>
              <a:t>8</a:t>
            </a:fld>
            <a:endParaRPr lang="ja-JP" altLang="en-US"/>
          </a:p>
        </p:txBody>
      </p:sp>
    </p:spTree>
    <p:extLst>
      <p:ext uri="{BB962C8B-B14F-4D97-AF65-F5344CB8AC3E}">
        <p14:creationId xmlns:p14="http://schemas.microsoft.com/office/powerpoint/2010/main" val="3583398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30399"/>
            <a:ext cx="7772400" cy="1579563"/>
          </a:xfrm>
          <a:prstGeom prst="rect">
            <a:avLst/>
          </a:prstGeom>
        </p:spPr>
        <p:txBody>
          <a:bodyPr anchor="ctr"/>
          <a:lstStyle>
            <a:lvl1pPr algn="ctr">
              <a:defRPr sz="6000">
                <a:latin typeface="BIZ UDゴシック" panose="020B0400000000000000" pitchFamily="49" charset="-128"/>
                <a:ea typeface="BIZ UDゴシック" panose="020B0400000000000000" pitchFamily="49"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2541411" y="4516879"/>
            <a:ext cx="4061178" cy="832556"/>
          </a:xfrm>
          <a:prstGeom prst="rect">
            <a:avLst/>
          </a:prstGeom>
        </p:spPr>
        <p:txBody>
          <a:bodyPr anchor="ctr"/>
          <a:lstStyle>
            <a:lvl1pPr marL="0" indent="0" algn="ctr">
              <a:buNone/>
              <a:defRPr sz="2400">
                <a:latin typeface="BIZ UDゴシック" panose="020B0400000000000000" pitchFamily="49" charset="-128"/>
                <a:ea typeface="BIZ UDゴシック" panose="020B0400000000000000" pitchFamily="49"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Tree>
    <p:extLst>
      <p:ext uri="{BB962C8B-B14F-4D97-AF65-F5344CB8AC3E}">
        <p14:creationId xmlns:p14="http://schemas.microsoft.com/office/powerpoint/2010/main" val="2037427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6" name="タイトル プレースホルダ 4"/>
          <p:cNvSpPr>
            <a:spLocks noGrp="1"/>
          </p:cNvSpPr>
          <p:nvPr>
            <p:ph type="title"/>
          </p:nvPr>
        </p:nvSpPr>
        <p:spPr>
          <a:xfrm>
            <a:off x="409575" y="152400"/>
            <a:ext cx="5591176" cy="476250"/>
          </a:xfrm>
          <a:prstGeom prst="rect">
            <a:avLst/>
          </a:prstGeom>
        </p:spPr>
        <p:txBody>
          <a:bodyPr rtlCol="0">
            <a:noAutofit/>
          </a:bodyPr>
          <a:lstStyle>
            <a:lvl1pPr>
              <a:defRPr>
                <a:latin typeface="BIZ UDPゴシック" panose="020B0400000000000000" pitchFamily="50" charset="-128"/>
                <a:ea typeface="BIZ UDPゴシック" panose="020B0400000000000000" pitchFamily="50" charset="-128"/>
              </a:defRPr>
            </a:lvl1pPr>
          </a:lstStyle>
          <a:p>
            <a:r>
              <a:rPr lang="ja-JP" altLang="en-US" dirty="0"/>
              <a:t>マスタ タイトルの書式設定</a:t>
            </a:r>
          </a:p>
        </p:txBody>
      </p:sp>
      <p:sp>
        <p:nvSpPr>
          <p:cNvPr id="9" name="コンテンツ プレースホルダ 8"/>
          <p:cNvSpPr>
            <a:spLocks noGrp="1"/>
          </p:cNvSpPr>
          <p:nvPr>
            <p:ph sz="quarter" idx="10"/>
          </p:nvPr>
        </p:nvSpPr>
        <p:spPr>
          <a:xfrm>
            <a:off x="409575" y="1043190"/>
            <a:ext cx="7943850" cy="5695748"/>
          </a:xfrm>
          <a:prstGeom prst="rect">
            <a:avLst/>
          </a:prstGeom>
        </p:spPr>
        <p:txBody>
          <a:bodyPr/>
          <a:lstStyle>
            <a:lvl1pPr>
              <a:defRPr>
                <a:latin typeface="BIZ UDPゴシック" panose="020B0400000000000000" pitchFamily="50" charset="-128"/>
                <a:ea typeface="BIZ UDPゴシック" panose="020B0400000000000000" pitchFamily="50" charset="-128"/>
              </a:defRPr>
            </a:lvl1pPr>
            <a:lvl2pPr>
              <a:defRPr>
                <a:latin typeface="BIZ UDPゴシック" panose="020B0400000000000000" pitchFamily="50" charset="-128"/>
                <a:ea typeface="BIZ UDPゴシック" panose="020B0400000000000000" pitchFamily="50" charset="-128"/>
              </a:defRPr>
            </a:lvl2pPr>
            <a:lvl3pPr>
              <a:defRPr>
                <a:latin typeface="BIZ UDPゴシック" panose="020B0400000000000000" pitchFamily="50" charset="-128"/>
                <a:ea typeface="BIZ UDPゴシック" panose="020B0400000000000000" pitchFamily="50" charset="-128"/>
              </a:defRPr>
            </a:lvl3pPr>
            <a:lvl4pPr>
              <a:defRPr>
                <a:latin typeface="BIZ UDPゴシック" panose="020B0400000000000000" pitchFamily="50" charset="-128"/>
                <a:ea typeface="BIZ UDPゴシック" panose="020B0400000000000000" pitchFamily="50" charset="-128"/>
              </a:defRPr>
            </a:lvl4pPr>
            <a:lvl5pPr>
              <a:defRPr>
                <a:latin typeface="BIZ UDPゴシック" panose="020B0400000000000000" pitchFamily="50" charset="-128"/>
                <a:ea typeface="BIZ UDPゴシック" panose="020B0400000000000000" pitchFamily="50" charset="-128"/>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スライド番号プレースホルダー 1"/>
          <p:cNvSpPr>
            <a:spLocks noGrp="1"/>
          </p:cNvSpPr>
          <p:nvPr>
            <p:ph type="sldNum" sz="quarter" idx="11"/>
          </p:nvPr>
        </p:nvSpPr>
        <p:spPr>
          <a:xfrm>
            <a:off x="8524875" y="6477000"/>
            <a:ext cx="538163" cy="301625"/>
          </a:xfrm>
        </p:spPr>
        <p:txBody>
          <a:bodyPr/>
          <a:lstStyle>
            <a:lvl1pPr algn="ctr">
              <a:defRPr sz="1200" baseline="0" smtClean="0">
                <a:latin typeface="BIZ UDPゴシック" panose="020B0400000000000000" pitchFamily="50" charset="-128"/>
                <a:ea typeface="BIZ UDPゴシック" panose="020B0400000000000000" pitchFamily="50" charset="-128"/>
              </a:defRPr>
            </a:lvl1pPr>
          </a:lstStyle>
          <a:p>
            <a:pPr>
              <a:defRPr/>
            </a:pPr>
            <a:fld id="{C42306C1-C609-473C-91D0-61A1AECDC6B5}" type="slidenum">
              <a:rPr lang="ja-JP" altLang="en-US" smtClean="0"/>
              <a:pPr>
                <a:defRPr/>
              </a:pPr>
              <a:t>‹#›</a:t>
            </a:fld>
            <a:endParaRPr lang="ja-JP" altLang="en-US" dirty="0"/>
          </a:p>
        </p:txBody>
      </p:sp>
    </p:spTree>
    <p:extLst>
      <p:ext uri="{BB962C8B-B14F-4D97-AF65-F5344CB8AC3E}">
        <p14:creationId xmlns:p14="http://schemas.microsoft.com/office/powerpoint/2010/main" val="923920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7" name="タイトル 1"/>
          <p:cNvSpPr>
            <a:spLocks noGrp="1"/>
          </p:cNvSpPr>
          <p:nvPr>
            <p:ph type="title"/>
          </p:nvPr>
        </p:nvSpPr>
        <p:spPr>
          <a:xfrm>
            <a:off x="304800" y="2159000"/>
            <a:ext cx="8547100" cy="2514600"/>
          </a:xfrm>
          <a:prstGeom prst="rect">
            <a:avLst/>
          </a:prstGeom>
        </p:spPr>
        <p:txBody>
          <a:bodyPr anchor="ctr" anchorCtr="0"/>
          <a:lstStyle>
            <a:lvl1pPr algn="ctr">
              <a:defRPr sz="4400">
                <a:solidFill>
                  <a:srgbClr val="000000"/>
                </a:solidFill>
              </a:defRPr>
            </a:lvl1pPr>
          </a:lstStyle>
          <a:p>
            <a:r>
              <a:rPr lang="ja-JP" altLang="en-US" dirty="0"/>
              <a:t>マスタ タイトルの書式設定</a:t>
            </a:r>
          </a:p>
        </p:txBody>
      </p:sp>
    </p:spTree>
    <p:extLst>
      <p:ext uri="{BB962C8B-B14F-4D97-AF65-F5344CB8AC3E}">
        <p14:creationId xmlns:p14="http://schemas.microsoft.com/office/powerpoint/2010/main" val="4029299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7" name="タイトル 1"/>
          <p:cNvSpPr>
            <a:spLocks noGrp="1"/>
          </p:cNvSpPr>
          <p:nvPr>
            <p:ph type="title"/>
          </p:nvPr>
        </p:nvSpPr>
        <p:spPr>
          <a:xfrm>
            <a:off x="304800" y="165100"/>
            <a:ext cx="6680200" cy="546100"/>
          </a:xfrm>
          <a:prstGeom prst="rect">
            <a:avLst/>
          </a:prstGeom>
        </p:spPr>
        <p:txBody>
          <a:bodyPr anchor="ctr" anchorCtr="0"/>
          <a:lstStyle>
            <a:lvl1pPr algn="l">
              <a:lnSpc>
                <a:spcPct val="100000"/>
              </a:lnSpc>
              <a:defRPr sz="2400">
                <a:solidFill>
                  <a:schemeClr val="tx1"/>
                </a:solidFill>
              </a:defRPr>
            </a:lvl1pPr>
          </a:lstStyle>
          <a:p>
            <a:r>
              <a:rPr lang="ja-JP" altLang="en-US" dirty="0"/>
              <a:t>マスタ タイトルの書式設定</a:t>
            </a:r>
          </a:p>
        </p:txBody>
      </p:sp>
      <p:sp>
        <p:nvSpPr>
          <p:cNvPr id="11" name="コンテンツ プレースホルダ 2"/>
          <p:cNvSpPr>
            <a:spLocks noGrp="1"/>
          </p:cNvSpPr>
          <p:nvPr>
            <p:ph idx="10"/>
          </p:nvPr>
        </p:nvSpPr>
        <p:spPr>
          <a:xfrm>
            <a:off x="304800" y="1003300"/>
            <a:ext cx="8547100" cy="5549900"/>
          </a:xfrm>
          <a:prstGeom prst="rect">
            <a:avLst/>
          </a:prstGeom>
        </p:spPr>
        <p:txBody>
          <a:bodyPr/>
          <a:lstStyle>
            <a:lvl1pPr>
              <a:buClr>
                <a:srgbClr val="4C2327"/>
              </a:buClr>
              <a:buFont typeface="Wingdings" charset="2"/>
              <a:buChar char="n"/>
              <a:defRPr>
                <a:solidFill>
                  <a:schemeClr val="tx1">
                    <a:lumMod val="75000"/>
                    <a:lumOff val="25000"/>
                  </a:schemeClr>
                </a:solidFill>
              </a:defRPr>
            </a:lvl1pPr>
            <a:lvl2pPr marL="360000">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altLang="ja-JP" dirty="0"/>
          </a:p>
          <a:p>
            <a:pPr lvl="4"/>
            <a:endParaRPr lang="ja-JP" altLang="en-US" dirty="0"/>
          </a:p>
        </p:txBody>
      </p:sp>
    </p:spTree>
    <p:extLst>
      <p:ext uri="{BB962C8B-B14F-4D97-AF65-F5344CB8AC3E}">
        <p14:creationId xmlns:p14="http://schemas.microsoft.com/office/powerpoint/2010/main" val="1081146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30399"/>
            <a:ext cx="7772400" cy="1579563"/>
          </a:xfrm>
          <a:prstGeom prst="rect">
            <a:avLst/>
          </a:prstGeom>
        </p:spPr>
        <p:txBody>
          <a:bodyPr anchor="ctr"/>
          <a:lstStyle>
            <a:lvl1pPr algn="ctr">
              <a:defRPr sz="6000">
                <a:latin typeface="BIZ UDゴシック" panose="020B0400000000000000" pitchFamily="49" charset="-128"/>
                <a:ea typeface="BIZ UDゴシック" panose="020B0400000000000000" pitchFamily="49"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2541411" y="4516879"/>
            <a:ext cx="4061178" cy="832556"/>
          </a:xfrm>
          <a:prstGeom prst="rect">
            <a:avLst/>
          </a:prstGeom>
        </p:spPr>
        <p:txBody>
          <a:bodyPr anchor="ctr"/>
          <a:lstStyle>
            <a:lvl1pPr marL="0" indent="0" algn="ctr">
              <a:buNone/>
              <a:defRPr sz="2400">
                <a:latin typeface="BIZ UDゴシック" panose="020B0400000000000000" pitchFamily="49" charset="-128"/>
                <a:ea typeface="BIZ UDゴシック" panose="020B0400000000000000" pitchFamily="49"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Tree>
    <p:extLst>
      <p:ext uri="{BB962C8B-B14F-4D97-AF65-F5344CB8AC3E}">
        <p14:creationId xmlns:p14="http://schemas.microsoft.com/office/powerpoint/2010/main" val="28199403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emf"/><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図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92477" y="257091"/>
            <a:ext cx="754673" cy="11160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5" r:id="rId1"/>
  </p:sldLayoutIdLst>
  <p:hf hdr="0" ftr="0" dt="0"/>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2pPr>
      <a:lvl3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3pPr>
      <a:lvl4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4pPr>
      <a:lvl5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1" name="Picture 6" descr="C:\Users\QUA DESIGN style\Desktop\線2.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739775"/>
            <a:ext cx="91440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4"/>
          </p:nvPr>
        </p:nvSpPr>
        <p:spPr>
          <a:xfrm>
            <a:off x="3543300" y="6348413"/>
            <a:ext cx="20574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fld id="{41464720-C801-425B-BD88-B3D4FF5BF115}" type="slidenum">
              <a:rPr lang="ja-JP" altLang="en-US"/>
              <a:pPr>
                <a:defRPr/>
              </a:pPr>
              <a:t>‹#›</a:t>
            </a:fld>
            <a:endParaRPr lang="ja-JP" altLang="en-US" dirty="0"/>
          </a:p>
        </p:txBody>
      </p:sp>
      <p:pic>
        <p:nvPicPr>
          <p:cNvPr id="6" name="図 5"/>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435515" y="116156"/>
            <a:ext cx="1578913" cy="54201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hf hdr="0" ftr="0" dt="0"/>
  <p:txStyles>
    <p:titleStyle>
      <a:lvl1pPr algn="l" defTabSz="457200" rtl="0" eaLnBrk="0" fontAlgn="base" hangingPunct="0">
        <a:spcBef>
          <a:spcPct val="0"/>
        </a:spcBef>
        <a:spcAft>
          <a:spcPct val="0"/>
        </a:spcAft>
        <a:defRPr kumimoji="1" sz="2800" b="1" kern="1200">
          <a:solidFill>
            <a:schemeClr val="tx1"/>
          </a:solidFill>
          <a:latin typeface="+mj-lt"/>
          <a:ea typeface="+mj-ea"/>
          <a:cs typeface="ＭＳ Ｐゴシック" pitchFamily="-105" charset="-128"/>
        </a:defRPr>
      </a:lvl1pPr>
      <a:lvl2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2pPr>
      <a:lvl3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3pPr>
      <a:lvl4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4pPr>
      <a:lvl5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ＭＳ Ｐゴシック" pitchFamily="-10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9.tmp"/><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emf"/><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0.emf"/><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7.emf"/><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emf"/></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emf"/></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0.emf"/><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3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3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ctrTitle"/>
          </p:nvPr>
        </p:nvSpPr>
        <p:spPr bwMode="auto">
          <a:xfrm>
            <a:off x="4753903" y="2553962"/>
            <a:ext cx="3844316" cy="1120900"/>
          </a:xfr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vert="horz" wrap="square" lIns="91440" tIns="45720" rIns="91440" bIns="45720" numCol="1" anchorCtr="0" compatLnSpc="1">
            <a:prstTxWarp prst="textNoShape">
              <a:avLst/>
            </a:prstTxWarp>
          </a:bodyPr>
          <a:lstStyle/>
          <a:p>
            <a:pPr eaLnBrk="1" hangingPunct="1"/>
            <a:r>
              <a:rPr lang="ja-JP" altLang="en-US" sz="3200" b="1" dirty="0">
                <a:solidFill>
                  <a:srgbClr val="002060"/>
                </a:solidFill>
                <a:effectLst>
                  <a:outerShdw blurRad="38100" dist="38100" dir="2700000" algn="tl">
                    <a:srgbClr val="000000">
                      <a:alpha val="43137"/>
                    </a:srgbClr>
                  </a:outerShdw>
                </a:effectLst>
              </a:rPr>
              <a:t>２０２１年４月</a:t>
            </a:r>
            <a:r>
              <a:rPr lang="en-US" altLang="ja-JP" sz="3200" b="1" dirty="0">
                <a:solidFill>
                  <a:srgbClr val="002060"/>
                </a:solidFill>
                <a:effectLst>
                  <a:outerShdw blurRad="38100" dist="38100" dir="2700000" algn="tl">
                    <a:srgbClr val="000000">
                      <a:alpha val="43137"/>
                    </a:srgbClr>
                  </a:outerShdw>
                </a:effectLst>
              </a:rPr>
              <a:t/>
            </a:r>
            <a:br>
              <a:rPr lang="en-US" altLang="ja-JP" sz="3200" b="1" dirty="0">
                <a:solidFill>
                  <a:srgbClr val="002060"/>
                </a:solidFill>
                <a:effectLst>
                  <a:outerShdw blurRad="38100" dist="38100" dir="2700000" algn="tl">
                    <a:srgbClr val="000000">
                      <a:alpha val="43137"/>
                    </a:srgbClr>
                  </a:outerShdw>
                </a:effectLst>
              </a:rPr>
            </a:br>
            <a:r>
              <a:rPr lang="ja-JP" altLang="en-US" sz="3200" b="1" dirty="0">
                <a:solidFill>
                  <a:srgbClr val="002060"/>
                </a:solidFill>
                <a:effectLst>
                  <a:outerShdw blurRad="38100" dist="38100" dir="2700000" algn="tl">
                    <a:srgbClr val="000000">
                      <a:alpha val="43137"/>
                    </a:srgbClr>
                  </a:outerShdw>
                </a:effectLst>
              </a:rPr>
              <a:t>新生「工学部」始動</a:t>
            </a:r>
          </a:p>
        </p:txBody>
      </p:sp>
      <p:sp>
        <p:nvSpPr>
          <p:cNvPr id="6147" name="サブタイトル 2"/>
          <p:cNvSpPr>
            <a:spLocks noGrp="1"/>
          </p:cNvSpPr>
          <p:nvPr>
            <p:ph type="subTitle" idx="1"/>
          </p:nvPr>
        </p:nvSpPr>
        <p:spPr bwMode="auto">
          <a:xfrm>
            <a:off x="4842531" y="1694855"/>
            <a:ext cx="3755688" cy="554182"/>
          </a:xfrm>
          <a:noFill/>
          <a:ln>
            <a:noFill/>
          </a:ln>
        </p:spPr>
        <p:style>
          <a:lnRef idx="0">
            <a:scrgbClr r="0" g="0" b="0"/>
          </a:lnRef>
          <a:fillRef idx="0">
            <a:scrgbClr r="0" g="0" b="0"/>
          </a:fillRef>
          <a:effectRef idx="0">
            <a:scrgbClr r="0" g="0" b="0"/>
          </a:effectRef>
          <a:fontRef idx="minor">
            <a:schemeClr val="accent1"/>
          </a:fontRef>
        </p:style>
        <p:txBody>
          <a:bodyPr vert="horz" wrap="square" lIns="91440" tIns="45720" rIns="91440" bIns="45720" numCol="1" anchorCtr="0" compatLnSpc="1">
            <a:prstTxWarp prst="textNoShape">
              <a:avLst/>
            </a:prstTxWarp>
          </a:bodyPr>
          <a:lstStyle/>
          <a:p>
            <a:pPr eaLnBrk="1" hangingPunct="1"/>
            <a:r>
              <a:rPr lang="ja-JP" altLang="en-US" dirty="0">
                <a:solidFill>
                  <a:srgbClr val="002060"/>
                </a:solidFill>
                <a:latin typeface="BIZ UDゴシック" panose="020B0400000000000000" pitchFamily="49" charset="-128"/>
                <a:ea typeface="BIZ UDゴシック" panose="020B0400000000000000" pitchFamily="49" charset="-128"/>
              </a:rPr>
              <a:t>未来を創る先駆者になる。</a:t>
            </a:r>
          </a:p>
        </p:txBody>
      </p:sp>
      <p:pic>
        <p:nvPicPr>
          <p:cNvPr id="5" name="図 4">
            <a:extLst>
              <a:ext uri="{FF2B5EF4-FFF2-40B4-BE49-F238E27FC236}">
                <a16:creationId xmlns:a16="http://schemas.microsoft.com/office/drawing/2014/main" id="{B1A3E4FB-ADE3-4DE6-8E4F-5B2485FD8E82}"/>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300"/>
                    </a14:imgEffect>
                    <a14:imgEffect>
                      <a14:brightnessContrast contrast="-2000"/>
                    </a14:imgEffect>
                  </a14:imgLayer>
                </a14:imgProps>
              </a:ext>
              <a:ext uri="{28A0092B-C50C-407E-A947-70E740481C1C}">
                <a14:useLocalDpi xmlns:a14="http://schemas.microsoft.com/office/drawing/2010/main" val="0"/>
              </a:ext>
            </a:extLst>
          </a:blip>
          <a:srcRect l="7824" t="-227" r="51236" b="20443"/>
          <a:stretch/>
        </p:blipFill>
        <p:spPr>
          <a:xfrm>
            <a:off x="-1" y="-2"/>
            <a:ext cx="4680000" cy="6840000"/>
          </a:xfrm>
          <a:prstGeom prst="rect">
            <a:avLst/>
          </a:prstGeom>
          <a:noFill/>
          <a:effectLst>
            <a:softEdge rad="508000"/>
          </a:effectLst>
        </p:spPr>
      </p:pic>
      <p:pic>
        <p:nvPicPr>
          <p:cNvPr id="8" name="図 7"/>
          <p:cNvPicPr>
            <a:picLocks noChangeAspect="1"/>
          </p:cNvPicPr>
          <p:nvPr/>
        </p:nvPicPr>
        <p:blipFill>
          <a:blip r:embed="rId5"/>
          <a:stretch>
            <a:fillRect/>
          </a:stretch>
        </p:blipFill>
        <p:spPr>
          <a:xfrm>
            <a:off x="4780654" y="261773"/>
            <a:ext cx="3054141" cy="7268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264"/>
    </mc:Choice>
    <mc:Fallback xmlns="">
      <p:transition spd="slow" advTm="2126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bwMode="auto">
          <a:xfrm>
            <a:off x="409575" y="152400"/>
            <a:ext cx="5949661"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t>教育への取り組み</a:t>
            </a:r>
          </a:p>
        </p:txBody>
      </p:sp>
      <p:sp>
        <p:nvSpPr>
          <p:cNvPr id="7171" name="コンテンツ プレースホルダー 2"/>
          <p:cNvSpPr>
            <a:spLocks noGrp="1"/>
          </p:cNvSpPr>
          <p:nvPr>
            <p:ph sz="quarter" idx="10"/>
          </p:nvPr>
        </p:nvSpPr>
        <p:spPr bwMode="auto">
          <a:xfrm>
            <a:off x="409575" y="1043190"/>
            <a:ext cx="8457334" cy="56957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sz="2400" dirty="0"/>
              <a:t>特色のある開講科目</a:t>
            </a:r>
            <a:endParaRPr lang="en-US" altLang="ja-JP" sz="2400" dirty="0"/>
          </a:p>
          <a:p>
            <a:pPr lvl="1"/>
            <a:r>
              <a:rPr lang="ja-JP" altLang="en-US" sz="2000" dirty="0"/>
              <a:t>数理データサイエンス科目</a:t>
            </a:r>
            <a:endParaRPr lang="en-US" altLang="ja-JP" sz="2000" dirty="0"/>
          </a:p>
          <a:p>
            <a:pPr lvl="1"/>
            <a:r>
              <a:rPr lang="en-US" altLang="ja-JP" sz="2000" dirty="0"/>
              <a:t>SDGs</a:t>
            </a:r>
            <a:r>
              <a:rPr lang="ja-JP" altLang="en-US" sz="2000" dirty="0"/>
              <a:t>関連科目</a:t>
            </a:r>
            <a:endParaRPr lang="en-US" altLang="ja-JP" sz="2000" dirty="0"/>
          </a:p>
          <a:p>
            <a:pPr lvl="1"/>
            <a:r>
              <a:rPr lang="ja-JP" altLang="en-US" sz="2000" dirty="0"/>
              <a:t>コミュニケーション論</a:t>
            </a:r>
            <a:endParaRPr lang="en-US" altLang="ja-JP" sz="2000" dirty="0"/>
          </a:p>
          <a:p>
            <a:pPr lvl="1"/>
            <a:r>
              <a:rPr lang="ja-JP" altLang="en-US" sz="2000" dirty="0"/>
              <a:t>工学部海外短期研修</a:t>
            </a:r>
            <a:endParaRPr lang="en-US" altLang="ja-JP" sz="2000" dirty="0"/>
          </a:p>
          <a:p>
            <a:pPr lvl="1"/>
            <a:r>
              <a:rPr lang="ja-JP" altLang="en-US" sz="2000" dirty="0"/>
              <a:t>倫理教育科目</a:t>
            </a:r>
            <a:endParaRPr lang="en-US" altLang="ja-JP" sz="2000" dirty="0"/>
          </a:p>
        </p:txBody>
      </p:sp>
      <p:pic>
        <p:nvPicPr>
          <p:cNvPr id="2" name="図 1"/>
          <p:cNvPicPr>
            <a:picLocks noChangeAspect="1"/>
          </p:cNvPicPr>
          <p:nvPr/>
        </p:nvPicPr>
        <p:blipFill rotWithShape="1">
          <a:blip r:embed="rId3"/>
          <a:srcRect l="-380" r="2621"/>
          <a:stretch/>
        </p:blipFill>
        <p:spPr>
          <a:xfrm>
            <a:off x="63038" y="3663326"/>
            <a:ext cx="9000000" cy="2606404"/>
          </a:xfrm>
          <a:prstGeom prst="rect">
            <a:avLst/>
          </a:prstGeom>
        </p:spPr>
      </p:pic>
      <p:sp>
        <p:nvSpPr>
          <p:cNvPr id="5" name="スライド番号プレースホルダー 3">
            <a:extLst>
              <a:ext uri="{FF2B5EF4-FFF2-40B4-BE49-F238E27FC236}">
                <a16:creationId xmlns:a16="http://schemas.microsoft.com/office/drawing/2014/main" id="{3FF182A9-EECC-42AC-978B-DE82A817A50D}"/>
              </a:ext>
            </a:extLst>
          </p:cNvPr>
          <p:cNvSpPr txBox="1">
            <a:spLocks/>
          </p:cNvSpPr>
          <p:nvPr/>
        </p:nvSpPr>
        <p:spPr>
          <a:xfrm>
            <a:off x="8704983" y="6546276"/>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9</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67587650"/>
      </p:ext>
    </p:extLst>
  </p:cSld>
  <p:clrMapOvr>
    <a:masterClrMapping/>
  </p:clrMapOvr>
  <mc:AlternateContent xmlns:mc="http://schemas.openxmlformats.org/markup-compatibility/2006" xmlns:p14="http://schemas.microsoft.com/office/powerpoint/2010/main">
    <mc:Choice Requires="p14">
      <p:transition spd="slow" p14:dur="2000" advTm="27328"/>
    </mc:Choice>
    <mc:Fallback xmlns="">
      <p:transition spd="slow" advTm="27328"/>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bwMode="auto">
          <a:xfrm>
            <a:off x="409575" y="152400"/>
            <a:ext cx="5949661"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t>教育への取り組み</a:t>
            </a:r>
          </a:p>
        </p:txBody>
      </p:sp>
      <p:sp>
        <p:nvSpPr>
          <p:cNvPr id="7171" name="コンテンツ プレースホルダー 2"/>
          <p:cNvSpPr>
            <a:spLocks noGrp="1"/>
          </p:cNvSpPr>
          <p:nvPr>
            <p:ph sz="quarter" idx="10"/>
          </p:nvPr>
        </p:nvSpPr>
        <p:spPr bwMode="auto">
          <a:xfrm>
            <a:off x="409575" y="1043190"/>
            <a:ext cx="8457334" cy="56957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ja-JP" sz="2400" dirty="0"/>
              <a:t>50</a:t>
            </a:r>
            <a:r>
              <a:rPr lang="ja-JP" altLang="en-US" sz="2400" dirty="0"/>
              <a:t>分授業</a:t>
            </a:r>
            <a:r>
              <a:rPr lang="ja-JP" altLang="en-US" sz="2000" dirty="0"/>
              <a:t>（</a:t>
            </a:r>
            <a:r>
              <a:rPr lang="en-US" altLang="ja-JP" sz="2000" dirty="0"/>
              <a:t>2021</a:t>
            </a:r>
            <a:r>
              <a:rPr lang="ja-JP" altLang="en-US" sz="2000" dirty="0"/>
              <a:t>年度より）</a:t>
            </a:r>
            <a:endParaRPr lang="en-US" altLang="ja-JP" sz="2000" dirty="0"/>
          </a:p>
          <a:p>
            <a:pPr lvl="1"/>
            <a:r>
              <a:rPr lang="ja-JP" altLang="en-US" sz="2000" dirty="0"/>
              <a:t>授業に集中して取り組む</a:t>
            </a:r>
            <a:r>
              <a:rPr lang="en-US" altLang="ja-JP" sz="2000" dirty="0"/>
              <a:t/>
            </a:r>
            <a:br>
              <a:rPr lang="en-US" altLang="ja-JP" sz="2000" dirty="0"/>
            </a:br>
            <a:r>
              <a:rPr lang="ja-JP" altLang="en-US" sz="2000" dirty="0"/>
              <a:t>ことができる</a:t>
            </a:r>
            <a:endParaRPr lang="en-US" altLang="ja-JP" sz="2000" dirty="0"/>
          </a:p>
          <a:p>
            <a:pPr lvl="1"/>
            <a:r>
              <a:rPr lang="ja-JP" altLang="en-US" sz="2000" dirty="0"/>
              <a:t>授業のねらいと内容に</a:t>
            </a:r>
            <a:r>
              <a:rPr lang="en-US" altLang="ja-JP" sz="2000" dirty="0"/>
              <a:t/>
            </a:r>
            <a:br>
              <a:rPr lang="en-US" altLang="ja-JP" sz="2000" dirty="0"/>
            </a:br>
            <a:r>
              <a:rPr lang="ja-JP" altLang="en-US" sz="2000" dirty="0"/>
              <a:t>合わせたいろいろな形式の</a:t>
            </a:r>
            <a:r>
              <a:rPr lang="en-US" altLang="ja-JP" sz="2000" dirty="0"/>
              <a:t/>
            </a:r>
            <a:br>
              <a:rPr lang="en-US" altLang="ja-JP" sz="2000" dirty="0"/>
            </a:br>
            <a:r>
              <a:rPr lang="ja-JP" altLang="en-US" sz="2000" dirty="0"/>
              <a:t>授業を受講できる</a:t>
            </a:r>
            <a:endParaRPr lang="en-US" altLang="ja-JP" sz="2000" dirty="0"/>
          </a:p>
          <a:p>
            <a:pPr lvl="1"/>
            <a:endParaRPr lang="en-US" altLang="ja-JP" sz="2000" dirty="0"/>
          </a:p>
          <a:p>
            <a:r>
              <a:rPr lang="ja-JP" altLang="en-US" sz="2400" dirty="0"/>
              <a:t>４学期制</a:t>
            </a:r>
            <a:endParaRPr lang="en-US" altLang="ja-JP" sz="2400" dirty="0"/>
          </a:p>
          <a:p>
            <a:pPr lvl="1"/>
            <a:r>
              <a:rPr lang="ja-JP" altLang="en-US" sz="2000" dirty="0"/>
              <a:t>短期間で集中的に学べる</a:t>
            </a:r>
            <a:endParaRPr lang="en-US" altLang="ja-JP" sz="2000" dirty="0"/>
          </a:p>
          <a:p>
            <a:pPr lvl="1"/>
            <a:r>
              <a:rPr lang="ja-JP" altLang="en-US" sz="2000" dirty="0"/>
              <a:t>多様な学外活動に挑戦できる</a:t>
            </a:r>
            <a:r>
              <a:rPr lang="en-US" altLang="ja-JP" sz="2000" dirty="0"/>
              <a:t/>
            </a:r>
            <a:br>
              <a:rPr lang="en-US" altLang="ja-JP" sz="2000" dirty="0"/>
            </a:br>
            <a:r>
              <a:rPr lang="ja-JP" altLang="en-US" sz="2000" dirty="0"/>
              <a:t>（留学・インターンシップ・</a:t>
            </a:r>
            <a:r>
              <a:rPr lang="en-US" altLang="ja-JP" sz="2000" dirty="0"/>
              <a:t/>
            </a:r>
            <a:br>
              <a:rPr lang="en-US" altLang="ja-JP" sz="2000" dirty="0"/>
            </a:br>
            <a:r>
              <a:rPr lang="ja-JP" altLang="en-US" sz="2000" dirty="0"/>
              <a:t>ボランティアなど）</a:t>
            </a:r>
            <a:endParaRPr lang="en-US" altLang="ja-JP" sz="2000" dirty="0"/>
          </a:p>
        </p:txBody>
      </p:sp>
      <p:pic>
        <p:nvPicPr>
          <p:cNvPr id="3" name="図 2"/>
          <p:cNvPicPr>
            <a:picLocks noChangeAspect="1"/>
          </p:cNvPicPr>
          <p:nvPr/>
        </p:nvPicPr>
        <p:blipFill>
          <a:blip r:embed="rId3"/>
          <a:stretch>
            <a:fillRect/>
          </a:stretch>
        </p:blipFill>
        <p:spPr>
          <a:xfrm>
            <a:off x="4677701" y="976513"/>
            <a:ext cx="4447766" cy="4399313"/>
          </a:xfrm>
          <a:prstGeom prst="rect">
            <a:avLst/>
          </a:prstGeom>
        </p:spPr>
      </p:pic>
      <p:pic>
        <p:nvPicPr>
          <p:cNvPr id="5" name="図 4"/>
          <p:cNvPicPr>
            <a:picLocks noChangeAspect="1"/>
          </p:cNvPicPr>
          <p:nvPr/>
        </p:nvPicPr>
        <p:blipFill>
          <a:blip r:embed="rId4"/>
          <a:stretch>
            <a:fillRect/>
          </a:stretch>
        </p:blipFill>
        <p:spPr>
          <a:xfrm>
            <a:off x="211403" y="5415513"/>
            <a:ext cx="8932597" cy="1048781"/>
          </a:xfrm>
          <a:prstGeom prst="rect">
            <a:avLst/>
          </a:prstGeom>
        </p:spPr>
      </p:pic>
      <p:sp>
        <p:nvSpPr>
          <p:cNvPr id="2" name="スライド番号プレースホルダー 3">
            <a:extLst>
              <a:ext uri="{FF2B5EF4-FFF2-40B4-BE49-F238E27FC236}">
                <a16:creationId xmlns:a16="http://schemas.microsoft.com/office/drawing/2014/main" id="{77B2F77F-5DB1-4A8D-8DB7-2AA989EB7DF7}"/>
              </a:ext>
            </a:extLst>
          </p:cNvPr>
          <p:cNvSpPr txBox="1">
            <a:spLocks/>
          </p:cNvSpPr>
          <p:nvPr/>
        </p:nvSpPr>
        <p:spPr>
          <a:xfrm>
            <a:off x="8704983" y="6546276"/>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10</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29097258"/>
      </p:ext>
    </p:extLst>
  </p:cSld>
  <p:clrMapOvr>
    <a:masterClrMapping/>
  </p:clrMapOvr>
  <mc:AlternateContent xmlns:mc="http://schemas.openxmlformats.org/markup-compatibility/2006" xmlns:p14="http://schemas.microsoft.com/office/powerpoint/2010/main">
    <mc:Choice Requires="p14">
      <p:transition spd="slow" p14:dur="2000" advTm="41402"/>
    </mc:Choice>
    <mc:Fallback xmlns="">
      <p:transition spd="slow" advTm="41402"/>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2873885" y="2215055"/>
            <a:ext cx="6270115" cy="4642945"/>
          </a:xfrm>
          <a:prstGeom prst="rect">
            <a:avLst/>
          </a:prstGeom>
        </p:spPr>
      </p:pic>
      <p:sp>
        <p:nvSpPr>
          <p:cNvPr id="7170" name="タイトル 1"/>
          <p:cNvSpPr>
            <a:spLocks noGrp="1"/>
          </p:cNvSpPr>
          <p:nvPr>
            <p:ph type="title"/>
          </p:nvPr>
        </p:nvSpPr>
        <p:spPr bwMode="auto">
          <a:xfrm>
            <a:off x="409575" y="152400"/>
            <a:ext cx="5949661"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t>卒業生の進路</a:t>
            </a:r>
          </a:p>
        </p:txBody>
      </p:sp>
      <p:sp>
        <p:nvSpPr>
          <p:cNvPr id="7171" name="コンテンツ プレースホルダー 2"/>
          <p:cNvSpPr>
            <a:spLocks noGrp="1"/>
          </p:cNvSpPr>
          <p:nvPr>
            <p:ph sz="quarter" idx="10"/>
          </p:nvPr>
        </p:nvSpPr>
        <p:spPr bwMode="auto">
          <a:xfrm>
            <a:off x="409575" y="1043190"/>
            <a:ext cx="8457334" cy="56957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ja-JP" sz="2400" dirty="0"/>
              <a:t>2019</a:t>
            </a:r>
            <a:r>
              <a:rPr lang="ja-JP" altLang="en-US" sz="2400" dirty="0"/>
              <a:t>年度の進路状況</a:t>
            </a:r>
            <a:endParaRPr lang="en-US" altLang="ja-JP" sz="2400" dirty="0"/>
          </a:p>
          <a:p>
            <a:pPr lvl="1"/>
            <a:r>
              <a:rPr lang="ja-JP" altLang="en-US" sz="2000" dirty="0"/>
              <a:t>卒業生の約</a:t>
            </a:r>
            <a:r>
              <a:rPr lang="en-US" altLang="ja-JP" sz="2000" dirty="0"/>
              <a:t>62%</a:t>
            </a:r>
            <a:r>
              <a:rPr lang="ja-JP" altLang="en-US" sz="2000" dirty="0"/>
              <a:t>は大学院博士前期課程に進学</a:t>
            </a:r>
          </a:p>
          <a:p>
            <a:pPr lvl="1"/>
            <a:r>
              <a:rPr lang="ja-JP" altLang="en-US" sz="2000" dirty="0"/>
              <a:t>就職先は製造業、情報通信業、公務員が中心</a:t>
            </a:r>
            <a:endParaRPr lang="en-US" altLang="ja-JP" sz="2000" dirty="0"/>
          </a:p>
          <a:p>
            <a:pPr lvl="1"/>
            <a:r>
              <a:rPr lang="ja-JP" altLang="en-US" sz="2000" dirty="0"/>
              <a:t>求人倍率</a:t>
            </a:r>
            <a:r>
              <a:rPr lang="en-US" altLang="ja-JP" sz="2000" dirty="0"/>
              <a:t>13.62</a:t>
            </a:r>
            <a:r>
              <a:rPr lang="ja-JP" altLang="en-US" sz="2000" dirty="0"/>
              <a:t>倍</a:t>
            </a:r>
            <a:endParaRPr lang="en-US" altLang="ja-JP" sz="2000" dirty="0"/>
          </a:p>
        </p:txBody>
      </p:sp>
      <p:sp>
        <p:nvSpPr>
          <p:cNvPr id="3" name="スライド番号プレースホルダー 3">
            <a:extLst>
              <a:ext uri="{FF2B5EF4-FFF2-40B4-BE49-F238E27FC236}">
                <a16:creationId xmlns:a16="http://schemas.microsoft.com/office/drawing/2014/main" id="{A3F3DD51-39BF-4C61-8C11-17123DF01A1D}"/>
              </a:ext>
            </a:extLst>
          </p:cNvPr>
          <p:cNvSpPr txBox="1">
            <a:spLocks/>
          </p:cNvSpPr>
          <p:nvPr/>
        </p:nvSpPr>
        <p:spPr>
          <a:xfrm>
            <a:off x="8704983" y="6546276"/>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11</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09211665"/>
      </p:ext>
    </p:extLst>
  </p:cSld>
  <p:clrMapOvr>
    <a:masterClrMapping/>
  </p:clrMapOvr>
  <mc:AlternateContent xmlns:mc="http://schemas.openxmlformats.org/markup-compatibility/2006" xmlns:p14="http://schemas.microsoft.com/office/powerpoint/2010/main">
    <mc:Choice Requires="p14">
      <p:transition spd="slow" p14:dur="2000" advTm="48544"/>
    </mc:Choice>
    <mc:Fallback xmlns="">
      <p:transition spd="slow" advTm="48544"/>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bwMode="auto">
          <a:xfrm>
            <a:off x="409575" y="152400"/>
            <a:ext cx="5949661"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t>取得可能な免許・資格</a:t>
            </a:r>
          </a:p>
        </p:txBody>
      </p:sp>
      <p:sp>
        <p:nvSpPr>
          <p:cNvPr id="7171" name="コンテンツ プレースホルダー 2"/>
          <p:cNvSpPr>
            <a:spLocks noGrp="1"/>
          </p:cNvSpPr>
          <p:nvPr>
            <p:ph sz="quarter" idx="10"/>
          </p:nvPr>
        </p:nvSpPr>
        <p:spPr bwMode="auto">
          <a:xfrm>
            <a:off x="409575" y="1043190"/>
            <a:ext cx="8457334" cy="56957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sz="2400" dirty="0"/>
              <a:t>教員免許</a:t>
            </a:r>
            <a:endParaRPr lang="en-US" altLang="ja-JP" sz="2400" dirty="0"/>
          </a:p>
          <a:p>
            <a:pPr lvl="1"/>
            <a:r>
              <a:rPr lang="ja-JP" altLang="en-US" sz="2000" dirty="0">
                <a:solidFill>
                  <a:srgbClr val="0070C0"/>
                </a:solidFill>
              </a:rPr>
              <a:t>高等学校教諭一種免許状（工業）</a:t>
            </a:r>
          </a:p>
          <a:p>
            <a:pPr lvl="2"/>
            <a:r>
              <a:rPr lang="ja-JP" altLang="en-US" sz="1800" dirty="0"/>
              <a:t>機械工学コース</a:t>
            </a:r>
            <a:endParaRPr lang="en-US" altLang="ja-JP" sz="1800" dirty="0"/>
          </a:p>
          <a:p>
            <a:pPr lvl="2"/>
            <a:r>
              <a:rPr lang="ja-JP" altLang="en-US" sz="1800" dirty="0"/>
              <a:t>ロボティクス・知能システムコース</a:t>
            </a:r>
          </a:p>
          <a:p>
            <a:pPr lvl="2"/>
            <a:r>
              <a:rPr lang="ja-JP" altLang="en-US" sz="1800" dirty="0"/>
              <a:t>都市環境創成コース</a:t>
            </a:r>
            <a:endParaRPr lang="en-US" altLang="ja-JP" sz="1800" dirty="0"/>
          </a:p>
          <a:p>
            <a:pPr lvl="2"/>
            <a:r>
              <a:rPr lang="ja-JP" altLang="en-US" sz="1800" dirty="0"/>
              <a:t>環境マネジメントコース</a:t>
            </a:r>
          </a:p>
          <a:p>
            <a:pPr lvl="2"/>
            <a:r>
              <a:rPr lang="ja-JP" altLang="en-US" sz="1800" dirty="0"/>
              <a:t>エネルギー・エレクトロニクスコース</a:t>
            </a:r>
          </a:p>
          <a:p>
            <a:pPr lvl="2"/>
            <a:r>
              <a:rPr lang="ja-JP" altLang="en-US" sz="1800" dirty="0"/>
              <a:t>応用化学コース</a:t>
            </a:r>
            <a:endParaRPr lang="en-US" altLang="ja-JP" sz="1800" dirty="0"/>
          </a:p>
          <a:p>
            <a:pPr lvl="2"/>
            <a:r>
              <a:rPr lang="ja-JP" altLang="en-US" sz="1800" dirty="0"/>
              <a:t>生命工学コース</a:t>
            </a:r>
          </a:p>
          <a:p>
            <a:pPr lvl="1"/>
            <a:r>
              <a:rPr lang="ja-JP" altLang="en-US" sz="2000" dirty="0">
                <a:solidFill>
                  <a:srgbClr val="0070C0"/>
                </a:solidFill>
              </a:rPr>
              <a:t>高等学校教諭一種免許状（情報）</a:t>
            </a:r>
          </a:p>
          <a:p>
            <a:pPr lvl="2"/>
            <a:r>
              <a:rPr lang="ja-JP" altLang="en-US" sz="1800" dirty="0"/>
              <a:t>情報工学コース</a:t>
            </a:r>
            <a:endParaRPr lang="en-US" altLang="ja-JP" sz="1800" dirty="0"/>
          </a:p>
          <a:p>
            <a:pPr lvl="2"/>
            <a:r>
              <a:rPr lang="ja-JP" altLang="en-US" sz="1800" dirty="0"/>
              <a:t>ネットワーク工学コース</a:t>
            </a:r>
          </a:p>
          <a:p>
            <a:pPr lvl="1"/>
            <a:r>
              <a:rPr lang="ja-JP" altLang="en-US" sz="2000" dirty="0">
                <a:solidFill>
                  <a:srgbClr val="0070C0"/>
                </a:solidFill>
              </a:rPr>
              <a:t>高等学校教諭一種免許状（数学）・中学校教諭一種免許状（数学）</a:t>
            </a:r>
          </a:p>
          <a:p>
            <a:pPr lvl="2"/>
            <a:r>
              <a:rPr lang="ja-JP" altLang="en-US" sz="1800" dirty="0"/>
              <a:t>数理データサイエンスコース</a:t>
            </a:r>
            <a:endParaRPr lang="en-US" altLang="ja-JP" sz="1800" dirty="0"/>
          </a:p>
        </p:txBody>
      </p:sp>
      <p:sp>
        <p:nvSpPr>
          <p:cNvPr id="3" name="スライド番号プレースホルダー 3">
            <a:extLst>
              <a:ext uri="{FF2B5EF4-FFF2-40B4-BE49-F238E27FC236}">
                <a16:creationId xmlns:a16="http://schemas.microsoft.com/office/drawing/2014/main" id="{5B00F57A-E103-4B23-B2D3-513C1A36CE2B}"/>
              </a:ext>
            </a:extLst>
          </p:cNvPr>
          <p:cNvSpPr txBox="1">
            <a:spLocks/>
          </p:cNvSpPr>
          <p:nvPr/>
        </p:nvSpPr>
        <p:spPr>
          <a:xfrm>
            <a:off x="8704983" y="6546276"/>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12</a:t>
            </a:fld>
            <a:endParaRPr lang="ja-JP" altLang="en-US" sz="1200" dirty="0">
              <a:latin typeface="BIZ UDPゴシック" panose="020B0400000000000000" pitchFamily="50" charset="-128"/>
              <a:ea typeface="BIZ UDPゴシック" panose="020B0400000000000000" pitchFamily="50" charset="-128"/>
            </a:endParaRPr>
          </a:p>
        </p:txBody>
      </p:sp>
      <p:sp>
        <p:nvSpPr>
          <p:cNvPr id="7" name="正方形/長方形 6"/>
          <p:cNvSpPr/>
          <p:nvPr/>
        </p:nvSpPr>
        <p:spPr>
          <a:xfrm>
            <a:off x="3125450" y="6090436"/>
            <a:ext cx="5681363" cy="369332"/>
          </a:xfrm>
          <a:prstGeom prst="rect">
            <a:avLst/>
          </a:prstGeom>
          <a:ln>
            <a:solidFill>
              <a:srgbClr val="C00000"/>
            </a:solidFill>
          </a:ln>
        </p:spPr>
        <p:txBody>
          <a:bodyPr wrap="none">
            <a:spAutoFit/>
          </a:bodyPr>
          <a:lstStyle/>
          <a:p>
            <a:pPr algn="ctr"/>
            <a:r>
              <a:rPr lang="ja-JP" altLang="en-US" dirty="0" smtClean="0">
                <a:solidFill>
                  <a:srgbClr val="C00000"/>
                </a:solidFill>
                <a:latin typeface="BIZ UDPゴシック" panose="020B0400000000000000" pitchFamily="50" charset="-128"/>
                <a:ea typeface="BIZ UDPゴシック" panose="020B0400000000000000" pitchFamily="50" charset="-128"/>
              </a:rPr>
              <a:t>教職課程認定申請中のため、</a:t>
            </a:r>
            <a:r>
              <a:rPr lang="ja-JP" altLang="en-US" dirty="0">
                <a:solidFill>
                  <a:srgbClr val="C00000"/>
                </a:solidFill>
                <a:latin typeface="BIZ UDPゴシック" panose="020B0400000000000000" pitchFamily="50" charset="-128"/>
                <a:ea typeface="BIZ UDPゴシック" panose="020B0400000000000000" pitchFamily="50" charset="-128"/>
              </a:rPr>
              <a:t>変更する場合があります。</a:t>
            </a:r>
          </a:p>
        </p:txBody>
      </p:sp>
    </p:spTree>
    <p:extLst>
      <p:ext uri="{BB962C8B-B14F-4D97-AF65-F5344CB8AC3E}">
        <p14:creationId xmlns:p14="http://schemas.microsoft.com/office/powerpoint/2010/main" val="2416101937"/>
      </p:ext>
    </p:extLst>
  </p:cSld>
  <p:clrMapOvr>
    <a:masterClrMapping/>
  </p:clrMapOvr>
  <mc:AlternateContent xmlns:mc="http://schemas.openxmlformats.org/markup-compatibility/2006" xmlns:p14="http://schemas.microsoft.com/office/powerpoint/2010/main">
    <mc:Choice Requires="p14">
      <p:transition spd="slow" p14:dur="2000" advTm="11464"/>
    </mc:Choice>
    <mc:Fallback xmlns="">
      <p:transition spd="slow" advTm="11464"/>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bwMode="auto">
          <a:xfrm>
            <a:off x="409575" y="152400"/>
            <a:ext cx="5949661"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t>取得可能な免許・資格</a:t>
            </a:r>
          </a:p>
        </p:txBody>
      </p:sp>
      <p:sp>
        <p:nvSpPr>
          <p:cNvPr id="7171" name="コンテンツ プレースホルダー 2"/>
          <p:cNvSpPr>
            <a:spLocks noGrp="1"/>
          </p:cNvSpPr>
          <p:nvPr>
            <p:ph sz="quarter" idx="10"/>
          </p:nvPr>
        </p:nvSpPr>
        <p:spPr bwMode="auto">
          <a:xfrm>
            <a:off x="409575" y="1043190"/>
            <a:ext cx="8457334" cy="56957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600"/>
              </a:spcBef>
            </a:pPr>
            <a:r>
              <a:rPr lang="ja-JP" altLang="en-US" sz="2400" dirty="0"/>
              <a:t>資格　</a:t>
            </a:r>
            <a:r>
              <a:rPr lang="en-US" altLang="ja-JP" sz="2000" dirty="0">
                <a:solidFill>
                  <a:srgbClr val="C00000"/>
                </a:solidFill>
              </a:rPr>
              <a:t>※</a:t>
            </a:r>
            <a:r>
              <a:rPr lang="ja-JP" altLang="en-US" sz="2000" dirty="0">
                <a:solidFill>
                  <a:srgbClr val="C00000"/>
                </a:solidFill>
              </a:rPr>
              <a:t>資格・受験資格は、コースにより異なります。</a:t>
            </a:r>
            <a:endParaRPr lang="en-US" altLang="ja-JP" sz="2400" dirty="0">
              <a:solidFill>
                <a:srgbClr val="C00000"/>
              </a:solidFill>
            </a:endParaRPr>
          </a:p>
          <a:p>
            <a:pPr lvl="1">
              <a:spcBef>
                <a:spcPts val="600"/>
              </a:spcBef>
            </a:pPr>
            <a:r>
              <a:rPr lang="ja-JP" altLang="en-US" sz="2000" dirty="0">
                <a:solidFill>
                  <a:srgbClr val="0070C0"/>
                </a:solidFill>
              </a:rPr>
              <a:t>電気主任技術者</a:t>
            </a:r>
            <a:r>
              <a:rPr lang="ja-JP" altLang="en-US" sz="1800" dirty="0"/>
              <a:t>（実務経験を要する）</a:t>
            </a:r>
          </a:p>
          <a:p>
            <a:pPr lvl="1">
              <a:spcBef>
                <a:spcPts val="600"/>
              </a:spcBef>
            </a:pPr>
            <a:r>
              <a:rPr lang="ja-JP" altLang="en-US" sz="2000" dirty="0">
                <a:solidFill>
                  <a:srgbClr val="0070C0"/>
                </a:solidFill>
              </a:rPr>
              <a:t>安全管理者</a:t>
            </a:r>
            <a:r>
              <a:rPr lang="ja-JP" altLang="en-US" sz="1800" dirty="0"/>
              <a:t>（実務経験を要する）</a:t>
            </a:r>
          </a:p>
          <a:p>
            <a:pPr lvl="1">
              <a:spcBef>
                <a:spcPts val="600"/>
              </a:spcBef>
            </a:pPr>
            <a:r>
              <a:rPr lang="ja-JP" altLang="en-US" sz="2000" dirty="0">
                <a:solidFill>
                  <a:srgbClr val="0070C0"/>
                </a:solidFill>
              </a:rPr>
              <a:t>ボイラー取扱作業主任者</a:t>
            </a:r>
            <a:r>
              <a:rPr lang="ja-JP" altLang="en-US" sz="1800" dirty="0"/>
              <a:t>（実務研修後受験資格）</a:t>
            </a:r>
            <a:endParaRPr lang="ja-JP" altLang="en-US" sz="1600" dirty="0"/>
          </a:p>
          <a:p>
            <a:pPr lvl="1">
              <a:spcBef>
                <a:spcPts val="600"/>
              </a:spcBef>
            </a:pPr>
            <a:r>
              <a:rPr lang="ja-JP" altLang="en-US" sz="2000" dirty="0">
                <a:solidFill>
                  <a:srgbClr val="0070C0"/>
                </a:solidFill>
              </a:rPr>
              <a:t>危険物取扱者（甲種）受験資格</a:t>
            </a:r>
          </a:p>
          <a:p>
            <a:pPr lvl="1">
              <a:spcBef>
                <a:spcPts val="600"/>
              </a:spcBef>
            </a:pPr>
            <a:r>
              <a:rPr lang="ja-JP" altLang="en-US" sz="2000" dirty="0">
                <a:solidFill>
                  <a:srgbClr val="0070C0"/>
                </a:solidFill>
              </a:rPr>
              <a:t>毒物劇物取扱責任者</a:t>
            </a:r>
          </a:p>
          <a:p>
            <a:pPr lvl="1">
              <a:spcBef>
                <a:spcPts val="600"/>
              </a:spcBef>
            </a:pPr>
            <a:r>
              <a:rPr lang="ja-JP" altLang="en-US" sz="2000" dirty="0">
                <a:solidFill>
                  <a:srgbClr val="0070C0"/>
                </a:solidFill>
              </a:rPr>
              <a:t>一級土木施工管理技士受験資格</a:t>
            </a:r>
            <a:r>
              <a:rPr lang="ja-JP" altLang="en-US" sz="1800" dirty="0"/>
              <a:t>（実務経験を要する）</a:t>
            </a:r>
          </a:p>
          <a:p>
            <a:pPr lvl="1">
              <a:spcBef>
                <a:spcPts val="600"/>
              </a:spcBef>
            </a:pPr>
            <a:r>
              <a:rPr lang="ja-JP" altLang="en-US" sz="2000" dirty="0">
                <a:solidFill>
                  <a:srgbClr val="0070C0"/>
                </a:solidFill>
              </a:rPr>
              <a:t>測量士</a:t>
            </a:r>
            <a:r>
              <a:rPr lang="ja-JP" altLang="en-US" sz="1800" dirty="0"/>
              <a:t>（実務経験を要する）</a:t>
            </a:r>
          </a:p>
          <a:p>
            <a:pPr lvl="1">
              <a:spcBef>
                <a:spcPts val="600"/>
              </a:spcBef>
            </a:pPr>
            <a:r>
              <a:rPr lang="ja-JP" altLang="en-US" sz="2000" dirty="0">
                <a:solidFill>
                  <a:srgbClr val="0070C0"/>
                </a:solidFill>
              </a:rPr>
              <a:t>一級建築士受験資格</a:t>
            </a:r>
            <a:r>
              <a:rPr lang="ja-JP" altLang="en-US" sz="1800" dirty="0"/>
              <a:t>（免許登録には実務経験を要する） </a:t>
            </a:r>
            <a:r>
              <a:rPr lang="en-US" altLang="ja-JP" sz="1800" dirty="0">
                <a:solidFill>
                  <a:srgbClr val="FF0000"/>
                </a:solidFill>
              </a:rPr>
              <a:t>New!</a:t>
            </a:r>
            <a:endParaRPr lang="ja-JP" altLang="en-US" sz="1600" dirty="0">
              <a:solidFill>
                <a:srgbClr val="FF0000"/>
              </a:solidFill>
            </a:endParaRPr>
          </a:p>
          <a:p>
            <a:pPr lvl="1">
              <a:spcBef>
                <a:spcPts val="600"/>
              </a:spcBef>
            </a:pPr>
            <a:r>
              <a:rPr lang="en-US" altLang="ja-JP" sz="2000" dirty="0">
                <a:solidFill>
                  <a:srgbClr val="0070C0"/>
                </a:solidFill>
              </a:rPr>
              <a:t>JABEE</a:t>
            </a:r>
            <a:r>
              <a:rPr lang="ja-JP" altLang="en-US" sz="2000" dirty="0">
                <a:solidFill>
                  <a:srgbClr val="0070C0"/>
                </a:solidFill>
              </a:rPr>
              <a:t>認定プログラム修了</a:t>
            </a:r>
            <a:r>
              <a:rPr lang="ja-JP" altLang="en-US" sz="1800" dirty="0"/>
              <a:t>（技術士第一次試験免除）</a:t>
            </a:r>
            <a:endParaRPr lang="en-US" altLang="ja-JP" sz="1800" dirty="0"/>
          </a:p>
        </p:txBody>
      </p:sp>
      <p:sp>
        <p:nvSpPr>
          <p:cNvPr id="5" name="線吹き出し 2 (枠付き) 4"/>
          <p:cNvSpPr/>
          <p:nvPr/>
        </p:nvSpPr>
        <p:spPr>
          <a:xfrm>
            <a:off x="5389935" y="5099061"/>
            <a:ext cx="3181309" cy="648596"/>
          </a:xfrm>
          <a:prstGeom prst="borderCallout2">
            <a:avLst>
              <a:gd name="adj1" fmla="val -4857"/>
              <a:gd name="adj2" fmla="val 62839"/>
              <a:gd name="adj3" fmla="val -52931"/>
              <a:gd name="adj4" fmla="val 62828"/>
              <a:gd name="adj5" fmla="val -82182"/>
              <a:gd name="adj6" fmla="val 57844"/>
            </a:avLst>
          </a:prstGeom>
          <a:ln w="31750"/>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000" dirty="0">
                <a:solidFill>
                  <a:schemeClr val="accent3">
                    <a:lumMod val="75000"/>
                  </a:schemeClr>
                </a:solidFill>
                <a:latin typeface="BIZ UDPゴシック" panose="020B0400000000000000" pitchFamily="50" charset="-128"/>
                <a:ea typeface="BIZ UDPゴシック" panose="020B0400000000000000" pitchFamily="50" charset="-128"/>
              </a:rPr>
              <a:t>建築教育プログラム</a:t>
            </a:r>
            <a:endParaRPr kumimoji="1" lang="en-US" altLang="ja-JP" sz="2000" dirty="0">
              <a:solidFill>
                <a:schemeClr val="accent3">
                  <a:lumMod val="75000"/>
                </a:schemeClr>
              </a:solidFill>
              <a:latin typeface="BIZ UDPゴシック" panose="020B0400000000000000" pitchFamily="50" charset="-128"/>
              <a:ea typeface="BIZ UDPゴシック" panose="020B0400000000000000" pitchFamily="50" charset="-128"/>
            </a:endParaRPr>
          </a:p>
          <a:p>
            <a:pPr algn="ctr"/>
            <a:r>
              <a:rPr lang="ja-JP" altLang="en-US" sz="2000" dirty="0">
                <a:solidFill>
                  <a:schemeClr val="accent3">
                    <a:lumMod val="75000"/>
                  </a:schemeClr>
                </a:solidFill>
                <a:latin typeface="BIZ UDPゴシック" panose="020B0400000000000000" pitchFamily="50" charset="-128"/>
                <a:ea typeface="BIZ UDPゴシック" panose="020B0400000000000000" pitchFamily="50" charset="-128"/>
              </a:rPr>
              <a:t>（都市環境創成コース）</a:t>
            </a:r>
            <a:endParaRPr kumimoji="1" lang="ja-JP" altLang="en-US" sz="2000" dirty="0">
              <a:solidFill>
                <a:schemeClr val="accent3">
                  <a:lumMod val="75000"/>
                </a:schemeClr>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3">
            <a:extLst>
              <a:ext uri="{FF2B5EF4-FFF2-40B4-BE49-F238E27FC236}">
                <a16:creationId xmlns:a16="http://schemas.microsoft.com/office/drawing/2014/main" id="{CCEF8923-DB0F-4356-B145-5A9441290D71}"/>
              </a:ext>
            </a:extLst>
          </p:cNvPr>
          <p:cNvSpPr txBox="1">
            <a:spLocks/>
          </p:cNvSpPr>
          <p:nvPr/>
        </p:nvSpPr>
        <p:spPr>
          <a:xfrm>
            <a:off x="8704983" y="6546276"/>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13</a:t>
            </a:fld>
            <a:endParaRPr lang="ja-JP" altLang="en-US" sz="1200" dirty="0">
              <a:latin typeface="BIZ UDPゴシック" panose="020B0400000000000000" pitchFamily="50" charset="-128"/>
              <a:ea typeface="BIZ UDPゴシック" panose="020B0400000000000000" pitchFamily="50" charset="-128"/>
            </a:endParaRPr>
          </a:p>
        </p:txBody>
      </p:sp>
      <p:sp>
        <p:nvSpPr>
          <p:cNvPr id="6" name="正方形/長方形 5"/>
          <p:cNvSpPr/>
          <p:nvPr/>
        </p:nvSpPr>
        <p:spPr>
          <a:xfrm>
            <a:off x="5237337" y="6074394"/>
            <a:ext cx="3414717" cy="369332"/>
          </a:xfrm>
          <a:prstGeom prst="rect">
            <a:avLst/>
          </a:prstGeom>
          <a:ln>
            <a:solidFill>
              <a:srgbClr val="C00000"/>
            </a:solidFill>
          </a:ln>
        </p:spPr>
        <p:txBody>
          <a:bodyPr wrap="none">
            <a:spAutoFit/>
          </a:bodyPr>
          <a:lstStyle/>
          <a:p>
            <a:pPr algn="ctr"/>
            <a:r>
              <a:rPr lang="ja-JP" altLang="en-US" dirty="0" smtClean="0">
                <a:solidFill>
                  <a:srgbClr val="C00000"/>
                </a:solidFill>
                <a:latin typeface="BIZ UDPゴシック" panose="020B0400000000000000" pitchFamily="50" charset="-128"/>
                <a:ea typeface="BIZ UDPゴシック" panose="020B0400000000000000" pitchFamily="50" charset="-128"/>
              </a:rPr>
              <a:t>一部、申請中のものを含みます</a:t>
            </a:r>
            <a:r>
              <a:rPr lang="ja-JP" altLang="en-US" dirty="0">
                <a:solidFill>
                  <a:srgbClr val="C00000"/>
                </a:solidFill>
                <a:latin typeface="BIZ UDPゴシック" panose="020B0400000000000000" pitchFamily="50" charset="-128"/>
                <a:ea typeface="BIZ UDPゴシック" panose="020B0400000000000000" pitchFamily="50" charset="-128"/>
              </a:rPr>
              <a:t>。</a:t>
            </a:r>
          </a:p>
        </p:txBody>
      </p:sp>
    </p:spTree>
    <p:extLst>
      <p:ext uri="{BB962C8B-B14F-4D97-AF65-F5344CB8AC3E}">
        <p14:creationId xmlns:p14="http://schemas.microsoft.com/office/powerpoint/2010/main" val="1101404368"/>
      </p:ext>
    </p:extLst>
  </p:cSld>
  <p:clrMapOvr>
    <a:masterClrMapping/>
  </p:clrMapOvr>
  <mc:AlternateContent xmlns:mc="http://schemas.openxmlformats.org/markup-compatibility/2006" xmlns:p14="http://schemas.microsoft.com/office/powerpoint/2010/main">
    <mc:Choice Requires="p14">
      <p:transition spd="slow" p14:dur="2000" advTm="19592"/>
    </mc:Choice>
    <mc:Fallback xmlns="">
      <p:transition spd="slow" advTm="19592"/>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bwMode="auto">
          <a:xfrm>
            <a:off x="409575" y="152400"/>
            <a:ext cx="5949661"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t>入学者選抜実施方法</a:t>
            </a:r>
          </a:p>
        </p:txBody>
      </p:sp>
      <p:sp>
        <p:nvSpPr>
          <p:cNvPr id="7171" name="コンテンツ プレースホルダー 2"/>
          <p:cNvSpPr>
            <a:spLocks noGrp="1"/>
          </p:cNvSpPr>
          <p:nvPr>
            <p:ph sz="quarter" idx="10"/>
          </p:nvPr>
        </p:nvSpPr>
        <p:spPr bwMode="auto">
          <a:xfrm>
            <a:off x="409575" y="1043190"/>
            <a:ext cx="8457334" cy="56957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a:spcBef>
                <a:spcPts val="400"/>
              </a:spcBef>
              <a:buFont typeface="+mj-lt"/>
              <a:buAutoNum type="arabicPeriod"/>
            </a:pPr>
            <a:r>
              <a:rPr lang="ja-JP" altLang="en-US" sz="2400" dirty="0"/>
              <a:t>実施方法</a:t>
            </a:r>
            <a:endParaRPr lang="en-US" altLang="ja-JP" sz="2400" dirty="0"/>
          </a:p>
          <a:p>
            <a:pPr marL="857250" lvl="1" indent="-457200">
              <a:spcBef>
                <a:spcPts val="400"/>
              </a:spcBef>
              <a:buFont typeface="Wingdings" panose="05000000000000000000" pitchFamily="2" charset="2"/>
              <a:buChar char="n"/>
            </a:pPr>
            <a:r>
              <a:rPr lang="ja-JP" altLang="en-US" sz="2000" dirty="0"/>
              <a:t>学校推薦型選抜</a:t>
            </a:r>
            <a:r>
              <a:rPr lang="en-US" altLang="ja-JP" sz="2000" dirty="0"/>
              <a:t>Ⅰ</a:t>
            </a:r>
            <a:r>
              <a:rPr lang="ja-JP" altLang="en-US" sz="2000" dirty="0"/>
              <a:t>（大学入学共通テストを課さない）</a:t>
            </a:r>
            <a:endParaRPr lang="en-US" altLang="ja-JP" sz="2000" dirty="0"/>
          </a:p>
          <a:p>
            <a:pPr marL="857250" lvl="1" indent="-457200">
              <a:spcBef>
                <a:spcPts val="400"/>
              </a:spcBef>
              <a:buFont typeface="Wingdings" panose="05000000000000000000" pitchFamily="2" charset="2"/>
              <a:buChar char="n"/>
            </a:pPr>
            <a:r>
              <a:rPr lang="ja-JP" altLang="en-US" sz="2000" dirty="0"/>
              <a:t>一般選抜（前期日程）</a:t>
            </a:r>
            <a:endParaRPr lang="en-US" altLang="ja-JP" sz="2000" dirty="0"/>
          </a:p>
          <a:p>
            <a:pPr marL="857250" lvl="1" indent="-457200">
              <a:spcBef>
                <a:spcPts val="400"/>
              </a:spcBef>
              <a:buFont typeface="Wingdings" panose="05000000000000000000" pitchFamily="2" charset="2"/>
              <a:buChar char="n"/>
            </a:pPr>
            <a:r>
              <a:rPr lang="ja-JP" altLang="en-US" sz="2000" dirty="0"/>
              <a:t>一般選抜（後期日程）</a:t>
            </a:r>
            <a:endParaRPr lang="en-US" altLang="ja-JP" sz="2000" dirty="0"/>
          </a:p>
          <a:p>
            <a:pPr marL="857250" lvl="1" indent="-457200">
              <a:spcBef>
                <a:spcPts val="400"/>
              </a:spcBef>
              <a:buFont typeface="Wingdings" panose="05000000000000000000" pitchFamily="2" charset="2"/>
              <a:buChar char="n"/>
            </a:pPr>
            <a:r>
              <a:rPr lang="ja-JP" altLang="en-US" sz="2000" dirty="0"/>
              <a:t>国際バカロレア選抜</a:t>
            </a:r>
            <a:endParaRPr lang="en-US" altLang="ja-JP" sz="2000" dirty="0"/>
          </a:p>
          <a:p>
            <a:pPr marL="857250" lvl="1" indent="-457200">
              <a:spcBef>
                <a:spcPts val="400"/>
              </a:spcBef>
              <a:buFont typeface="Wingdings" panose="05000000000000000000" pitchFamily="2" charset="2"/>
              <a:buChar char="n"/>
            </a:pPr>
            <a:r>
              <a:rPr lang="ja-JP" altLang="en-US" sz="2000" dirty="0"/>
              <a:t>私費外国人留学生選抜</a:t>
            </a:r>
            <a:endParaRPr lang="en-US" altLang="ja-JP" sz="2000" dirty="0"/>
          </a:p>
          <a:p>
            <a:pPr marL="457200" indent="-457200">
              <a:spcBef>
                <a:spcPts val="400"/>
              </a:spcBef>
              <a:buFont typeface="+mj-lt"/>
              <a:buAutoNum type="arabicPeriod"/>
            </a:pPr>
            <a:r>
              <a:rPr lang="ja-JP" altLang="en-US" sz="2400" dirty="0"/>
              <a:t>系ごとに募集人員の目安を設定して実施します。</a:t>
            </a:r>
            <a:endParaRPr lang="en-US" altLang="ja-JP" sz="2400" dirty="0"/>
          </a:p>
          <a:p>
            <a:pPr marL="457200" indent="-457200">
              <a:spcBef>
                <a:spcPts val="400"/>
              </a:spcBef>
              <a:buFont typeface="+mj-lt"/>
              <a:buAutoNum type="arabicPeriod"/>
            </a:pPr>
            <a:r>
              <a:rPr lang="ja-JP" altLang="en-US" sz="2400" dirty="0"/>
              <a:t>一般選抜で課す科目</a:t>
            </a:r>
            <a:endParaRPr lang="en-US" altLang="ja-JP" sz="2400" dirty="0"/>
          </a:p>
          <a:p>
            <a:pPr marL="857250" lvl="1" indent="-457200">
              <a:spcBef>
                <a:spcPts val="400"/>
              </a:spcBef>
              <a:buFont typeface="Wingdings" panose="05000000000000000000" pitchFamily="2" charset="2"/>
              <a:buChar char="n"/>
            </a:pPr>
            <a:r>
              <a:rPr lang="ja-JP" altLang="en-US" sz="2000" dirty="0"/>
              <a:t>ホームページまたは学部案内で確認してください。</a:t>
            </a:r>
            <a:endParaRPr lang="en-US" altLang="ja-JP" sz="2000" dirty="0"/>
          </a:p>
          <a:p>
            <a:pPr marL="457200" indent="-457200">
              <a:spcBef>
                <a:spcPts val="400"/>
              </a:spcBef>
              <a:buFont typeface="+mj-lt"/>
              <a:buAutoNum type="arabicPeriod"/>
            </a:pPr>
            <a:r>
              <a:rPr lang="ja-JP" altLang="en-US" sz="2400" dirty="0"/>
              <a:t>一般選抜（前期日程）及び一般選抜（後期日程）では、</a:t>
            </a:r>
            <a:r>
              <a:rPr lang="en-US" altLang="ja-JP" sz="2400" dirty="0"/>
              <a:t/>
            </a:r>
            <a:br>
              <a:rPr lang="en-US" altLang="ja-JP" sz="2400" dirty="0"/>
            </a:br>
            <a:r>
              <a:rPr lang="ja-JP" altLang="en-US" sz="2400" dirty="0"/>
              <a:t>志望する系として第４希望まで申請することができます。</a:t>
            </a:r>
            <a:endParaRPr lang="en-US" altLang="ja-JP" sz="2400" dirty="0"/>
          </a:p>
          <a:p>
            <a:pPr marL="857250" lvl="1" indent="-457200">
              <a:spcBef>
                <a:spcPts val="400"/>
              </a:spcBef>
              <a:buFont typeface="Wingdings" panose="05000000000000000000" pitchFamily="2" charset="2"/>
              <a:buChar char="n"/>
            </a:pPr>
            <a:r>
              <a:rPr lang="ja-JP" altLang="en-US" sz="2000" dirty="0"/>
              <a:t>ただし、理科の科目として上記３の条件を満たす系のみ志望可能</a:t>
            </a:r>
          </a:p>
          <a:p>
            <a:pPr marL="0" indent="0">
              <a:spcBef>
                <a:spcPts val="400"/>
              </a:spcBef>
              <a:buNone/>
            </a:pPr>
            <a:r>
              <a:rPr lang="ja-JP" altLang="en-US" sz="2400" dirty="0">
                <a:solidFill>
                  <a:srgbClr val="C00000"/>
                </a:solidFill>
              </a:rPr>
              <a:t>詳細は、各選抜の「</a:t>
            </a:r>
            <a:r>
              <a:rPr lang="en-US" altLang="ja-JP" sz="2400" dirty="0">
                <a:solidFill>
                  <a:srgbClr val="C00000"/>
                </a:solidFill>
              </a:rPr>
              <a:t>2021</a:t>
            </a:r>
            <a:r>
              <a:rPr lang="ja-JP" altLang="en-US" sz="2400" dirty="0">
                <a:solidFill>
                  <a:srgbClr val="C00000"/>
                </a:solidFill>
              </a:rPr>
              <a:t>年度学生募集要項」で必ず確認して</a:t>
            </a:r>
            <a:r>
              <a:rPr lang="en-US" altLang="ja-JP" sz="2400" dirty="0">
                <a:solidFill>
                  <a:srgbClr val="C00000"/>
                </a:solidFill>
              </a:rPr>
              <a:t/>
            </a:r>
            <a:br>
              <a:rPr lang="en-US" altLang="ja-JP" sz="2400" dirty="0">
                <a:solidFill>
                  <a:srgbClr val="C00000"/>
                </a:solidFill>
              </a:rPr>
            </a:br>
            <a:r>
              <a:rPr lang="ja-JP" altLang="en-US" sz="2400" dirty="0">
                <a:solidFill>
                  <a:srgbClr val="C00000"/>
                </a:solidFill>
              </a:rPr>
              <a:t>ください。</a:t>
            </a:r>
            <a:endParaRPr lang="en-US" altLang="ja-JP" sz="2400" dirty="0">
              <a:solidFill>
                <a:srgbClr val="C00000"/>
              </a:solidFill>
            </a:endParaRPr>
          </a:p>
        </p:txBody>
      </p:sp>
      <p:sp>
        <p:nvSpPr>
          <p:cNvPr id="2" name="正方形/長方形 1"/>
          <p:cNvSpPr/>
          <p:nvPr/>
        </p:nvSpPr>
        <p:spPr>
          <a:xfrm>
            <a:off x="5097037" y="1066034"/>
            <a:ext cx="3677994" cy="369332"/>
          </a:xfrm>
          <a:prstGeom prst="rect">
            <a:avLst/>
          </a:prstGeom>
          <a:ln w="12700"/>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dirty="0" smtClean="0">
                <a:solidFill>
                  <a:srgbClr val="C00000"/>
                </a:solidFill>
                <a:latin typeface="BIZ UDPゴシック" panose="020B0400000000000000" pitchFamily="50" charset="-128"/>
                <a:ea typeface="BIZ UDPゴシック" panose="020B0400000000000000" pitchFamily="50" charset="-128"/>
              </a:rPr>
              <a:t>工学部（工学科）として実施します。</a:t>
            </a:r>
            <a:endParaRPr lang="ja-JP" altLang="en-US" dirty="0">
              <a:solidFill>
                <a:srgbClr val="C00000"/>
              </a:solidFill>
              <a:latin typeface="BIZ UDPゴシック" panose="020B0400000000000000" pitchFamily="50" charset="-128"/>
              <a:ea typeface="BIZ UDPゴシック" panose="020B0400000000000000" pitchFamily="50" charset="-128"/>
            </a:endParaRPr>
          </a:p>
        </p:txBody>
      </p:sp>
      <p:sp>
        <p:nvSpPr>
          <p:cNvPr id="6" name="スライド番号プレースホルダー 3">
            <a:extLst>
              <a:ext uri="{FF2B5EF4-FFF2-40B4-BE49-F238E27FC236}">
                <a16:creationId xmlns:a16="http://schemas.microsoft.com/office/drawing/2014/main" id="{464D4627-4588-429B-A8A7-5726A104C07F}"/>
              </a:ext>
            </a:extLst>
          </p:cNvPr>
          <p:cNvSpPr txBox="1">
            <a:spLocks/>
          </p:cNvSpPr>
          <p:nvPr/>
        </p:nvSpPr>
        <p:spPr>
          <a:xfrm>
            <a:off x="8704983" y="6546276"/>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14</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12577698"/>
      </p:ext>
    </p:extLst>
  </p:cSld>
  <p:clrMapOvr>
    <a:masterClrMapping/>
  </p:clrMapOvr>
  <mc:AlternateContent xmlns:mc="http://schemas.openxmlformats.org/markup-compatibility/2006" xmlns:p14="http://schemas.microsoft.com/office/powerpoint/2010/main">
    <mc:Choice Requires="p14">
      <p:transition spd="slow" p14:dur="2000" advTm="39416"/>
    </mc:Choice>
    <mc:Fallback xmlns="">
      <p:transition spd="slow" advTm="39416"/>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76200" y="855376"/>
            <a:ext cx="9067800" cy="4107149"/>
          </a:xfrm>
          <a:prstGeom prst="rect">
            <a:avLst/>
          </a:prstGeom>
          <a:ln>
            <a:noFill/>
          </a:ln>
          <a:effectLst>
            <a:softEdge rad="112500"/>
          </a:effectLst>
        </p:spPr>
      </p:pic>
      <p:sp>
        <p:nvSpPr>
          <p:cNvPr id="4" name="タイトル 3"/>
          <p:cNvSpPr>
            <a:spLocks noGrp="1"/>
          </p:cNvSpPr>
          <p:nvPr>
            <p:ph type="title"/>
          </p:nvPr>
        </p:nvSpPr>
        <p:spPr>
          <a:xfrm>
            <a:off x="0" y="2392455"/>
            <a:ext cx="9144000" cy="1269713"/>
          </a:xfrm>
          <a:solidFill>
            <a:schemeClr val="bg1"/>
          </a:solidFill>
        </p:spPr>
        <p:txBody>
          <a:bodyPr/>
          <a:lstStyle/>
          <a:p>
            <a:r>
              <a:rPr lang="ja-JP" altLang="en-US" dirty="0">
                <a:latin typeface="+mj-ea"/>
              </a:rPr>
              <a:t>系</a:t>
            </a:r>
            <a:r>
              <a:rPr kumimoji="1" lang="ja-JP" altLang="en-US" dirty="0">
                <a:latin typeface="+mj-ea"/>
              </a:rPr>
              <a:t>　紹　介</a:t>
            </a:r>
          </a:p>
        </p:txBody>
      </p:sp>
      <p:sp>
        <p:nvSpPr>
          <p:cNvPr id="2" name="AutoShape 2" descr="「岡山大学工学部」の画像検索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AutoShape 4" descr="「岡山大学工学部」の画像検索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5" name="図 4"/>
          <p:cNvPicPr>
            <a:picLocks noChangeAspect="1"/>
          </p:cNvPicPr>
          <p:nvPr/>
        </p:nvPicPr>
        <p:blipFill>
          <a:blip r:embed="rId4"/>
          <a:stretch>
            <a:fillRect/>
          </a:stretch>
        </p:blipFill>
        <p:spPr>
          <a:xfrm>
            <a:off x="5870575" y="4922787"/>
            <a:ext cx="3273425" cy="1935213"/>
          </a:xfrm>
          <a:prstGeom prst="rect">
            <a:avLst/>
          </a:prstGeom>
          <a:ln>
            <a:noFill/>
          </a:ln>
          <a:effectLst>
            <a:softEdge rad="112500"/>
          </a:effectLst>
        </p:spPr>
      </p:pic>
      <p:pic>
        <p:nvPicPr>
          <p:cNvPr id="8" name="図 7"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4962525"/>
            <a:ext cx="5794375" cy="1895475"/>
          </a:xfrm>
          <a:prstGeom prst="rect">
            <a:avLst/>
          </a:prstGeom>
          <a:ln>
            <a:noFill/>
          </a:ln>
          <a:effectLst>
            <a:softEdge rad="112500"/>
          </a:effectLst>
        </p:spPr>
      </p:pic>
      <p:sp>
        <p:nvSpPr>
          <p:cNvPr id="9" name="スライド番号プレースホルダー 3">
            <a:extLst>
              <a:ext uri="{FF2B5EF4-FFF2-40B4-BE49-F238E27FC236}">
                <a16:creationId xmlns:a16="http://schemas.microsoft.com/office/drawing/2014/main" id="{3A9A96CC-A302-4EEA-93B7-DF74DF54F750}"/>
              </a:ext>
            </a:extLst>
          </p:cNvPr>
          <p:cNvSpPr txBox="1">
            <a:spLocks/>
          </p:cNvSpPr>
          <p:nvPr/>
        </p:nvSpPr>
        <p:spPr>
          <a:xfrm>
            <a:off x="8524875" y="6477000"/>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15</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950174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4384839" y="4459776"/>
            <a:ext cx="4758547" cy="24259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529"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sz="1800" dirty="0">
                <a:solidFill>
                  <a:schemeClr val="accent6">
                    <a:lumMod val="75000"/>
                  </a:schemeClr>
                </a:solidFill>
                <a:latin typeface="Calibri" charset="0"/>
                <a:ea typeface="ＭＳ Ｐゴシック" charset="0"/>
                <a:cs typeface="ＭＳ Ｐゴシック" charset="0"/>
              </a:rPr>
              <a:t>機械システム系</a:t>
            </a:r>
          </a:p>
        </p:txBody>
      </p:sp>
      <p:sp>
        <p:nvSpPr>
          <p:cNvPr id="22533" name="コンテンツ プレースホルダ 2"/>
          <p:cNvSpPr>
            <a:spLocks/>
          </p:cNvSpPr>
          <p:nvPr/>
        </p:nvSpPr>
        <p:spPr bwMode="auto">
          <a:xfrm>
            <a:off x="4408074" y="1066814"/>
            <a:ext cx="4639726" cy="157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ja-JP" altLang="en-US" sz="1800" b="0" i="0" u="none" strike="noStrike" baseline="0" dirty="0">
                <a:latin typeface="KozGoPr6N-Regular-Identity-H"/>
              </a:rPr>
              <a:t>自動車、ロボット、航空宇宙、電機・電子機器、医療機器、エネルギーな どは、日常生活に欠かせない産業です。</a:t>
            </a:r>
          </a:p>
          <a:p>
            <a:pPr algn="l"/>
            <a:r>
              <a:rPr lang="ja-JP" altLang="en-US" sz="1800" b="0" i="0" u="none" strike="noStrike" baseline="0" dirty="0">
                <a:latin typeface="KozGoPr6N-Regular-Identity-H"/>
              </a:rPr>
              <a:t>これらの産業の基盤をなす機械工学、ロボット工学、システム工学を学べます。</a:t>
            </a:r>
            <a:endParaRPr lang="ja-JP" altLang="en-US" b="1" dirty="0">
              <a:solidFill>
                <a:srgbClr val="000000"/>
              </a:solidFill>
              <a:latin typeface="HG丸ｺﾞｼｯｸM-PRO" charset="0"/>
              <a:ea typeface="HG丸ｺﾞｼｯｸM-PRO" charset="0"/>
              <a:cs typeface="HG丸ｺﾞｼｯｸM-PRO" charset="0"/>
            </a:endParaRPr>
          </a:p>
        </p:txBody>
      </p:sp>
      <p:sp>
        <p:nvSpPr>
          <p:cNvPr id="18" name="正方形/長方形 17"/>
          <p:cNvSpPr/>
          <p:nvPr/>
        </p:nvSpPr>
        <p:spPr>
          <a:xfrm>
            <a:off x="4539875" y="2985413"/>
            <a:ext cx="1897446" cy="283104"/>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nchorCtr="0"/>
          <a:lstStyle/>
          <a:p>
            <a:pPr algn="ctr"/>
            <a:r>
              <a:rPr kumimoji="1" lang="ja-JP" altLang="en-US" sz="1000" b="1" dirty="0">
                <a:solidFill>
                  <a:schemeClr val="bg1"/>
                </a:solidFill>
                <a:latin typeface="HG丸ｺﾞｼｯｸM-PRO" panose="020F0600000000000000" pitchFamily="50" charset="-128"/>
                <a:ea typeface="HG丸ｺﾞｼｯｸM-PRO" panose="020F0600000000000000" pitchFamily="50" charset="-128"/>
              </a:rPr>
              <a:t>機械工学コース</a:t>
            </a:r>
          </a:p>
        </p:txBody>
      </p:sp>
      <p:sp>
        <p:nvSpPr>
          <p:cNvPr id="19" name="正方形/長方形 18"/>
          <p:cNvSpPr/>
          <p:nvPr/>
        </p:nvSpPr>
        <p:spPr>
          <a:xfrm>
            <a:off x="6946750" y="2960004"/>
            <a:ext cx="1897446" cy="296624"/>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nchorCtr="0"/>
          <a:lstStyle/>
          <a:p>
            <a:pPr algn="l"/>
            <a:r>
              <a:rPr lang="ja-JP" altLang="en-US" sz="1000" b="0" i="0" u="none" strike="noStrike" baseline="0" dirty="0">
                <a:solidFill>
                  <a:schemeClr val="bg1"/>
                </a:solidFill>
                <a:latin typeface="HG丸ｺﾞｼｯｸM-PRO" panose="020F0600000000000000" pitchFamily="50" charset="-128"/>
                <a:ea typeface="HG丸ｺﾞｼｯｸM-PRO" panose="020F0600000000000000" pitchFamily="50" charset="-128"/>
              </a:rPr>
              <a:t>ロボティクス・知能システム</a:t>
            </a:r>
          </a:p>
          <a:p>
            <a:pPr algn="l"/>
            <a:r>
              <a:rPr lang="ja-JP" altLang="en-US" sz="1000" b="0" i="0" u="none" strike="noStrike" baseline="0" dirty="0">
                <a:solidFill>
                  <a:schemeClr val="bg1"/>
                </a:solidFill>
                <a:latin typeface="HG丸ｺﾞｼｯｸM-PRO" panose="020F0600000000000000" pitchFamily="50" charset="-128"/>
                <a:ea typeface="HG丸ｺﾞｼｯｸM-PRO" panose="020F0600000000000000" pitchFamily="50" charset="-128"/>
              </a:rPr>
              <a:t>コース</a:t>
            </a:r>
            <a:r>
              <a:rPr kumimoji="1" lang="ja-JP" altLang="en-US" sz="1000" b="1" dirty="0">
                <a:solidFill>
                  <a:schemeClr val="bg1"/>
                </a:solidFill>
                <a:latin typeface="HG丸ｺﾞｼｯｸM-PRO" panose="020F0600000000000000" pitchFamily="50" charset="-128"/>
                <a:ea typeface="HG丸ｺﾞｼｯｸM-PRO" panose="020F0600000000000000" pitchFamily="50" charset="-128"/>
              </a:rPr>
              <a:t>コース</a:t>
            </a:r>
          </a:p>
        </p:txBody>
      </p:sp>
      <p:sp>
        <p:nvSpPr>
          <p:cNvPr id="21" name="Rectangle 3"/>
          <p:cNvSpPr txBox="1">
            <a:spLocks noChangeArrowheads="1"/>
          </p:cNvSpPr>
          <p:nvPr/>
        </p:nvSpPr>
        <p:spPr bwMode="auto">
          <a:xfrm>
            <a:off x="6795208" y="5774418"/>
            <a:ext cx="2380300" cy="79822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gn="l">
              <a:buNone/>
            </a:pPr>
            <a:r>
              <a:rPr lang="ja-JP" altLang="en-US" sz="1000" b="1" i="0" u="none" strike="noStrike" baseline="0" dirty="0">
                <a:solidFill>
                  <a:schemeClr val="tx1"/>
                </a:solidFill>
                <a:latin typeface="HG丸ｺﾞｼｯｸM-PRO" panose="020F0600000000000000" pitchFamily="50" charset="-128"/>
                <a:ea typeface="HG丸ｺﾞｼｯｸM-PRO" panose="020F0600000000000000" pitchFamily="50" charset="-128"/>
              </a:rPr>
              <a:t>実験・実習を通して、これまで授業</a:t>
            </a:r>
          </a:p>
          <a:p>
            <a:pPr marL="0" indent="0" algn="l">
              <a:buNone/>
            </a:pPr>
            <a:r>
              <a:rPr lang="ja-JP" altLang="en-US" sz="1000" b="1" i="0" u="none" strike="noStrike" baseline="0" dirty="0">
                <a:solidFill>
                  <a:schemeClr val="tx1"/>
                </a:solidFill>
                <a:latin typeface="HG丸ｺﾞｼｯｸM-PRO" panose="020F0600000000000000" pitchFamily="50" charset="-128"/>
                <a:ea typeface="HG丸ｺﾞｼｯｸM-PRO" panose="020F0600000000000000" pitchFamily="50" charset="-128"/>
              </a:rPr>
              <a:t>で学んできた知識・理論への理解を</a:t>
            </a:r>
          </a:p>
          <a:p>
            <a:pPr marL="0" indent="0" algn="l">
              <a:buNone/>
            </a:pPr>
            <a:r>
              <a:rPr lang="ja-JP" altLang="en-US" sz="1000" b="1" i="0" u="none" strike="noStrike" baseline="0" dirty="0">
                <a:solidFill>
                  <a:schemeClr val="tx1"/>
                </a:solidFill>
                <a:latin typeface="HG丸ｺﾞｼｯｸM-PRO" panose="020F0600000000000000" pitchFamily="50" charset="-128"/>
                <a:ea typeface="HG丸ｺﾞｼｯｸM-PRO" panose="020F0600000000000000" pitchFamily="50" charset="-128"/>
              </a:rPr>
              <a:t>深めます。例えば、プログラミング</a:t>
            </a:r>
          </a:p>
          <a:p>
            <a:pPr marL="0" indent="0" algn="l">
              <a:buNone/>
            </a:pPr>
            <a:r>
              <a:rPr lang="ja-JP" altLang="en-US" sz="1000" b="1" i="0" u="none" strike="noStrike" baseline="0" dirty="0">
                <a:solidFill>
                  <a:schemeClr val="tx1"/>
                </a:solidFill>
                <a:latin typeface="HG丸ｺﾞｼｯｸM-PRO" panose="020F0600000000000000" pitchFamily="50" charset="-128"/>
                <a:ea typeface="HG丸ｺﾞｼｯｸM-PRO" panose="020F0600000000000000" pitchFamily="50" charset="-128"/>
              </a:rPr>
              <a:t>によりロボットを実際に動かしなが</a:t>
            </a:r>
          </a:p>
          <a:p>
            <a:pPr marL="0" indent="0" algn="l">
              <a:buNone/>
            </a:pPr>
            <a:r>
              <a:rPr lang="ja-JP" altLang="en-US" sz="1000" b="1" i="0" u="none" strike="noStrike" baseline="0" dirty="0">
                <a:solidFill>
                  <a:schemeClr val="tx1"/>
                </a:solidFill>
                <a:latin typeface="HG丸ｺﾞｼｯｸM-PRO" panose="020F0600000000000000" pitchFamily="50" charset="-128"/>
                <a:ea typeface="HG丸ｺﾞｼｯｸM-PRO" panose="020F0600000000000000" pitchFamily="50" charset="-128"/>
              </a:rPr>
              <a:t>らセンサや制御の知識を修得します。</a:t>
            </a:r>
            <a:endParaRPr lang="en-US" altLang="ja-JP" sz="1000" b="1" dirty="0">
              <a:solidFill>
                <a:schemeClr val="tx1"/>
              </a:solidFill>
              <a:latin typeface="HG丸ｺﾞｼｯｸM-PRO" panose="020F0600000000000000" pitchFamily="50" charset="-128"/>
              <a:ea typeface="HG丸ｺﾞｼｯｸM-PRO" panose="020F0600000000000000" pitchFamily="50" charset="-128"/>
              <a:cs typeface="HG丸ｺﾞｼｯｸM-PRO" charset="0"/>
            </a:endParaRPr>
          </a:p>
        </p:txBody>
      </p:sp>
      <p:pic>
        <p:nvPicPr>
          <p:cNvPr id="2" name="図 1">
            <a:extLst>
              <a:ext uri="{FF2B5EF4-FFF2-40B4-BE49-F238E27FC236}">
                <a16:creationId xmlns:a16="http://schemas.microsoft.com/office/drawing/2014/main" id="{B5569B88-8B53-4C00-B6CA-8E8FA2C464FB}"/>
              </a:ext>
            </a:extLst>
          </p:cNvPr>
          <p:cNvPicPr>
            <a:picLocks noChangeAspect="1"/>
          </p:cNvPicPr>
          <p:nvPr/>
        </p:nvPicPr>
        <p:blipFill>
          <a:blip r:embed="rId3"/>
          <a:stretch>
            <a:fillRect/>
          </a:stretch>
        </p:blipFill>
        <p:spPr>
          <a:xfrm>
            <a:off x="82968" y="898600"/>
            <a:ext cx="4190063" cy="5938380"/>
          </a:xfrm>
          <a:prstGeom prst="rect">
            <a:avLst/>
          </a:prstGeom>
        </p:spPr>
      </p:pic>
      <p:pic>
        <p:nvPicPr>
          <p:cNvPr id="4" name="図 3">
            <a:extLst>
              <a:ext uri="{FF2B5EF4-FFF2-40B4-BE49-F238E27FC236}">
                <a16:creationId xmlns:a16="http://schemas.microsoft.com/office/drawing/2014/main" id="{927F5795-A095-4587-B040-1375CB9B0A1E}"/>
              </a:ext>
            </a:extLst>
          </p:cNvPr>
          <p:cNvPicPr>
            <a:picLocks noChangeAspect="1"/>
          </p:cNvPicPr>
          <p:nvPr/>
        </p:nvPicPr>
        <p:blipFill>
          <a:blip r:embed="rId4"/>
          <a:stretch>
            <a:fillRect/>
          </a:stretch>
        </p:blipFill>
        <p:spPr>
          <a:xfrm>
            <a:off x="110676" y="6158459"/>
            <a:ext cx="1057275" cy="352425"/>
          </a:xfrm>
          <a:prstGeom prst="rect">
            <a:avLst/>
          </a:prstGeom>
        </p:spPr>
      </p:pic>
      <p:pic>
        <p:nvPicPr>
          <p:cNvPr id="6" name="図 5">
            <a:extLst>
              <a:ext uri="{FF2B5EF4-FFF2-40B4-BE49-F238E27FC236}">
                <a16:creationId xmlns:a16="http://schemas.microsoft.com/office/drawing/2014/main" id="{9C2CD959-9F9C-481F-A370-EE93F09FCF9D}"/>
              </a:ext>
            </a:extLst>
          </p:cNvPr>
          <p:cNvPicPr>
            <a:picLocks noChangeAspect="1"/>
          </p:cNvPicPr>
          <p:nvPr/>
        </p:nvPicPr>
        <p:blipFill>
          <a:blip r:embed="rId5"/>
          <a:stretch>
            <a:fillRect/>
          </a:stretch>
        </p:blipFill>
        <p:spPr>
          <a:xfrm>
            <a:off x="105295" y="6530696"/>
            <a:ext cx="2735577" cy="279066"/>
          </a:xfrm>
          <a:prstGeom prst="rect">
            <a:avLst/>
          </a:prstGeom>
        </p:spPr>
      </p:pic>
      <p:pic>
        <p:nvPicPr>
          <p:cNvPr id="10" name="図 9">
            <a:extLst>
              <a:ext uri="{FF2B5EF4-FFF2-40B4-BE49-F238E27FC236}">
                <a16:creationId xmlns:a16="http://schemas.microsoft.com/office/drawing/2014/main" id="{BA91E00F-CF3E-49FA-A694-38AECD8C5A25}"/>
              </a:ext>
            </a:extLst>
          </p:cNvPr>
          <p:cNvPicPr>
            <a:picLocks noChangeAspect="1"/>
          </p:cNvPicPr>
          <p:nvPr/>
        </p:nvPicPr>
        <p:blipFill>
          <a:blip r:embed="rId6"/>
          <a:stretch>
            <a:fillRect/>
          </a:stretch>
        </p:blipFill>
        <p:spPr>
          <a:xfrm>
            <a:off x="4623243" y="4527683"/>
            <a:ext cx="1629776" cy="1199049"/>
          </a:xfrm>
          <a:prstGeom prst="rect">
            <a:avLst/>
          </a:prstGeom>
        </p:spPr>
      </p:pic>
      <p:sp>
        <p:nvSpPr>
          <p:cNvPr id="11" name="Rectangle 3">
            <a:extLst>
              <a:ext uri="{FF2B5EF4-FFF2-40B4-BE49-F238E27FC236}">
                <a16:creationId xmlns:a16="http://schemas.microsoft.com/office/drawing/2014/main" id="{7237C726-A351-405A-BE28-3A6358E24FBB}"/>
              </a:ext>
            </a:extLst>
          </p:cNvPr>
          <p:cNvSpPr txBox="1">
            <a:spLocks noChangeArrowheads="1"/>
          </p:cNvSpPr>
          <p:nvPr/>
        </p:nvSpPr>
        <p:spPr bwMode="auto">
          <a:xfrm>
            <a:off x="4414908" y="5774418"/>
            <a:ext cx="2380300" cy="79822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gn="l">
              <a:buNone/>
            </a:pPr>
            <a:r>
              <a:rPr lang="ja-JP" altLang="en-US" sz="1000" b="1" i="0" u="none" strike="noStrike" baseline="0" dirty="0">
                <a:solidFill>
                  <a:schemeClr val="tx1"/>
                </a:solidFill>
                <a:latin typeface="HG丸ｺﾞｼｯｸM-PRO" panose="020F0600000000000000" pitchFamily="50" charset="-128"/>
                <a:ea typeface="HG丸ｺﾞｼｯｸM-PRO" panose="020F0600000000000000" pitchFamily="50" charset="-128"/>
              </a:rPr>
              <a:t>機械工学に関する５つの分野（材</a:t>
            </a:r>
          </a:p>
          <a:p>
            <a:pPr marL="0" indent="0" algn="l">
              <a:buNone/>
            </a:pPr>
            <a:r>
              <a:rPr lang="ja-JP" altLang="en-US" sz="1000" b="1" i="0" u="none" strike="noStrike" baseline="0" dirty="0">
                <a:solidFill>
                  <a:schemeClr val="tx1"/>
                </a:solidFill>
                <a:latin typeface="HG丸ｺﾞｼｯｸM-PRO" panose="020F0600000000000000" pitchFamily="50" charset="-128"/>
                <a:ea typeface="HG丸ｺﾞｼｯｸM-PRO" panose="020F0600000000000000" pitchFamily="50" charset="-128"/>
              </a:rPr>
              <a:t>料、設計、流体、エネルギー、計測）</a:t>
            </a:r>
          </a:p>
          <a:p>
            <a:pPr marL="0" indent="0" algn="l">
              <a:buNone/>
            </a:pPr>
            <a:r>
              <a:rPr lang="ja-JP" altLang="en-US" sz="1000" b="1" i="0" u="none" strike="noStrike" baseline="0" dirty="0">
                <a:solidFill>
                  <a:schemeClr val="tx1"/>
                </a:solidFill>
                <a:latin typeface="HG丸ｺﾞｼｯｸM-PRO" panose="020F0600000000000000" pitchFamily="50" charset="-128"/>
                <a:ea typeface="HG丸ｺﾞｼｯｸM-PRO" panose="020F0600000000000000" pitchFamily="50" charset="-128"/>
              </a:rPr>
              <a:t>の実験を行い、実験データの取得</a:t>
            </a:r>
          </a:p>
          <a:p>
            <a:pPr marL="0" indent="0" algn="l">
              <a:buNone/>
            </a:pPr>
            <a:r>
              <a:rPr lang="ja-JP" altLang="en-US" sz="1000" b="1" i="0" u="none" strike="noStrike" baseline="0" dirty="0">
                <a:solidFill>
                  <a:schemeClr val="tx1"/>
                </a:solidFill>
                <a:latin typeface="HG丸ｺﾞｼｯｸM-PRO" panose="020F0600000000000000" pitchFamily="50" charset="-128"/>
                <a:ea typeface="HG丸ｺﾞｼｯｸM-PRO" panose="020F0600000000000000" pitchFamily="50" charset="-128"/>
              </a:rPr>
              <a:t>方法や解析方法、レポートの作成</a:t>
            </a:r>
          </a:p>
          <a:p>
            <a:pPr marL="0" indent="0" algn="l">
              <a:buNone/>
            </a:pPr>
            <a:r>
              <a:rPr lang="ja-JP" altLang="en-US" sz="1000" b="1" i="0" u="none" strike="noStrike" baseline="0" dirty="0">
                <a:solidFill>
                  <a:schemeClr val="tx1"/>
                </a:solidFill>
                <a:latin typeface="HG丸ｺﾞｼｯｸM-PRO" panose="020F0600000000000000" pitchFamily="50" charset="-128"/>
                <a:ea typeface="HG丸ｺﾞｼｯｸM-PRO" panose="020F0600000000000000" pitchFamily="50" charset="-128"/>
              </a:rPr>
              <a:t>方法などを学びます。</a:t>
            </a:r>
            <a:endParaRPr lang="en-US" altLang="ja-JP" sz="1000" b="1" dirty="0">
              <a:solidFill>
                <a:schemeClr val="tx1"/>
              </a:solidFill>
              <a:latin typeface="HG丸ｺﾞｼｯｸM-PRO" panose="020F0600000000000000" pitchFamily="50" charset="-128"/>
              <a:ea typeface="HG丸ｺﾞｼｯｸM-PRO" panose="020F0600000000000000" pitchFamily="50" charset="-128"/>
              <a:cs typeface="HG丸ｺﾞｼｯｸM-PRO" charset="0"/>
            </a:endParaRPr>
          </a:p>
        </p:txBody>
      </p:sp>
      <p:pic>
        <p:nvPicPr>
          <p:cNvPr id="24" name="図 23">
            <a:extLst>
              <a:ext uri="{FF2B5EF4-FFF2-40B4-BE49-F238E27FC236}">
                <a16:creationId xmlns:a16="http://schemas.microsoft.com/office/drawing/2014/main" id="{130BE347-53F3-44B4-8664-B8A03B08E583}"/>
              </a:ext>
            </a:extLst>
          </p:cNvPr>
          <p:cNvPicPr>
            <a:picLocks noChangeAspect="1"/>
          </p:cNvPicPr>
          <p:nvPr/>
        </p:nvPicPr>
        <p:blipFill>
          <a:blip r:embed="rId7"/>
          <a:stretch>
            <a:fillRect/>
          </a:stretch>
        </p:blipFill>
        <p:spPr>
          <a:xfrm>
            <a:off x="7033635" y="4565838"/>
            <a:ext cx="1723675" cy="1169636"/>
          </a:xfrm>
          <a:prstGeom prst="rect">
            <a:avLst/>
          </a:prstGeom>
        </p:spPr>
      </p:pic>
      <p:sp>
        <p:nvSpPr>
          <p:cNvPr id="26" name="Rectangle 3">
            <a:extLst>
              <a:ext uri="{FF2B5EF4-FFF2-40B4-BE49-F238E27FC236}">
                <a16:creationId xmlns:a16="http://schemas.microsoft.com/office/drawing/2014/main" id="{1AB25237-D1DE-4ACE-B93F-2A162BF98612}"/>
              </a:ext>
            </a:extLst>
          </p:cNvPr>
          <p:cNvSpPr txBox="1">
            <a:spLocks noChangeArrowheads="1"/>
          </p:cNvSpPr>
          <p:nvPr/>
        </p:nvSpPr>
        <p:spPr bwMode="auto">
          <a:xfrm>
            <a:off x="4414908" y="3333761"/>
            <a:ext cx="2006913" cy="79822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171450" lvl="3" indent="-171450" algn="just">
              <a:spcBef>
                <a:spcPts val="600"/>
              </a:spcBef>
              <a:buClr>
                <a:schemeClr val="accent2">
                  <a:lumMod val="50000"/>
                </a:schemeClr>
              </a:buClr>
              <a:buFont typeface="Wingdings" panose="05000000000000000000" pitchFamily="2" charset="2"/>
              <a:buChar char="n"/>
            </a:pPr>
            <a:r>
              <a:rPr lang="ja-JP" altLang="en-US" sz="1000" b="1" dirty="0">
                <a:solidFill>
                  <a:schemeClr val="accent2">
                    <a:lumMod val="50000"/>
                  </a:schemeClr>
                </a:solidFill>
                <a:latin typeface="HG丸ｺﾞｼｯｸM-PRO" charset="0"/>
                <a:ea typeface="HG丸ｺﾞｼｯｸM-PRO" charset="0"/>
                <a:cs typeface="HG丸ｺﾞｼｯｸM-PRO" charset="0"/>
              </a:rPr>
              <a:t>機械を創る基礎的能力の育成</a:t>
            </a:r>
            <a:endParaRPr lang="en-US" altLang="ja-JP" sz="1000" b="1" dirty="0">
              <a:solidFill>
                <a:schemeClr val="accent2">
                  <a:lumMod val="50000"/>
                </a:schemeClr>
              </a:solidFill>
              <a:latin typeface="HG丸ｺﾞｼｯｸM-PRO" charset="0"/>
              <a:ea typeface="HG丸ｺﾞｼｯｸM-PRO" charset="0"/>
              <a:cs typeface="HG丸ｺﾞｼｯｸM-PRO" charset="0"/>
            </a:endParaRPr>
          </a:p>
          <a:p>
            <a:pPr marL="171450" lvl="3" indent="-171450" algn="just">
              <a:spcBef>
                <a:spcPts val="600"/>
              </a:spcBef>
              <a:buClr>
                <a:schemeClr val="accent2">
                  <a:lumMod val="50000"/>
                </a:schemeClr>
              </a:buClr>
              <a:buFont typeface="Wingdings" panose="05000000000000000000" pitchFamily="2" charset="2"/>
              <a:buChar char="n"/>
            </a:pPr>
            <a:r>
              <a:rPr lang="ja-JP" altLang="en-US" sz="1000" b="1" dirty="0">
                <a:solidFill>
                  <a:schemeClr val="accent2">
                    <a:lumMod val="50000"/>
                  </a:schemeClr>
                </a:solidFill>
                <a:latin typeface="HG丸ｺﾞｼｯｸM-PRO" charset="0"/>
                <a:ea typeface="HG丸ｺﾞｼｯｸM-PRO" charset="0"/>
                <a:cs typeface="HG丸ｺﾞｼｯｸM-PRO" charset="0"/>
              </a:rPr>
              <a:t>エネルギー有効活用の基礎的能力の育成</a:t>
            </a:r>
            <a:endParaRPr lang="en-US" altLang="ja-JP" sz="1000" b="1" dirty="0">
              <a:solidFill>
                <a:schemeClr val="accent2">
                  <a:lumMod val="50000"/>
                </a:schemeClr>
              </a:solidFill>
              <a:latin typeface="HG丸ｺﾞｼｯｸM-PRO" charset="0"/>
              <a:ea typeface="HG丸ｺﾞｼｯｸM-PRO" charset="0"/>
              <a:cs typeface="HG丸ｺﾞｼｯｸM-PRO" charset="0"/>
            </a:endParaRPr>
          </a:p>
          <a:p>
            <a:pPr marL="171450" lvl="3" indent="-171450" algn="just">
              <a:spcBef>
                <a:spcPts val="600"/>
              </a:spcBef>
              <a:buClr>
                <a:schemeClr val="accent2">
                  <a:lumMod val="50000"/>
                </a:schemeClr>
              </a:buClr>
              <a:buFont typeface="Wingdings" panose="05000000000000000000" pitchFamily="2" charset="2"/>
              <a:buChar char="n"/>
            </a:pPr>
            <a:r>
              <a:rPr lang="ja-JP" altLang="en-US" sz="1000" b="1" dirty="0">
                <a:solidFill>
                  <a:schemeClr val="accent2">
                    <a:lumMod val="50000"/>
                  </a:schemeClr>
                </a:solidFill>
                <a:latin typeface="HG丸ｺﾞｼｯｸM-PRO" charset="0"/>
                <a:ea typeface="HG丸ｺﾞｼｯｸM-PRO" charset="0"/>
                <a:cs typeface="HG丸ｺﾞｼｯｸM-PRO" charset="0"/>
              </a:rPr>
              <a:t>モノづくりの革新をめざす</a:t>
            </a:r>
            <a:endParaRPr lang="en-US" altLang="ja-JP" sz="1000" b="1" dirty="0">
              <a:solidFill>
                <a:schemeClr val="accent2">
                  <a:lumMod val="50000"/>
                </a:schemeClr>
              </a:solidFill>
              <a:latin typeface="HG丸ｺﾞｼｯｸM-PRO" charset="0"/>
              <a:ea typeface="HG丸ｺﾞｼｯｸM-PRO" charset="0"/>
              <a:cs typeface="HG丸ｺﾞｼｯｸM-PRO" charset="0"/>
            </a:endParaRPr>
          </a:p>
        </p:txBody>
      </p:sp>
      <p:sp>
        <p:nvSpPr>
          <p:cNvPr id="27" name="Rectangle 3">
            <a:extLst>
              <a:ext uri="{FF2B5EF4-FFF2-40B4-BE49-F238E27FC236}">
                <a16:creationId xmlns:a16="http://schemas.microsoft.com/office/drawing/2014/main" id="{F8D2AF09-9BCD-4C18-9F13-976D38237ACF}"/>
              </a:ext>
            </a:extLst>
          </p:cNvPr>
          <p:cNvSpPr txBox="1">
            <a:spLocks noChangeArrowheads="1"/>
          </p:cNvSpPr>
          <p:nvPr/>
        </p:nvSpPr>
        <p:spPr bwMode="auto">
          <a:xfrm>
            <a:off x="6900420" y="3333760"/>
            <a:ext cx="2147380" cy="79822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171450" lvl="3" indent="-171450" algn="just">
              <a:spcBef>
                <a:spcPts val="600"/>
              </a:spcBef>
              <a:buClr>
                <a:schemeClr val="accent2">
                  <a:lumMod val="50000"/>
                </a:schemeClr>
              </a:buClr>
              <a:buFont typeface="Wingdings" panose="05000000000000000000" pitchFamily="2" charset="2"/>
              <a:buChar char="n"/>
            </a:pPr>
            <a:r>
              <a:rPr lang="ja-JP" altLang="en-US" sz="1000" b="1" dirty="0">
                <a:solidFill>
                  <a:schemeClr val="accent2">
                    <a:lumMod val="50000"/>
                  </a:schemeClr>
                </a:solidFill>
                <a:latin typeface="HG丸ｺﾞｼｯｸM-PRO" charset="0"/>
                <a:ea typeface="HG丸ｺﾞｼｯｸM-PRO" charset="0"/>
                <a:cs typeface="HG丸ｺﾞｼｯｸM-PRO" charset="0"/>
              </a:rPr>
              <a:t>システムを運用・管理する</a:t>
            </a:r>
            <a:endParaRPr lang="en-US" altLang="ja-JP" sz="1000" b="1" dirty="0">
              <a:solidFill>
                <a:schemeClr val="accent2">
                  <a:lumMod val="50000"/>
                </a:schemeClr>
              </a:solidFill>
              <a:latin typeface="HG丸ｺﾞｼｯｸM-PRO" charset="0"/>
              <a:ea typeface="HG丸ｺﾞｼｯｸM-PRO" charset="0"/>
              <a:cs typeface="HG丸ｺﾞｼｯｸM-PRO" charset="0"/>
            </a:endParaRPr>
          </a:p>
          <a:p>
            <a:pPr marL="0" lvl="3" indent="0" algn="just">
              <a:spcBef>
                <a:spcPts val="600"/>
              </a:spcBef>
              <a:buClr>
                <a:schemeClr val="accent2">
                  <a:lumMod val="50000"/>
                </a:schemeClr>
              </a:buClr>
              <a:buNone/>
            </a:pPr>
            <a:r>
              <a:rPr lang="ja-JP" altLang="en-US" sz="1000" b="1" dirty="0">
                <a:solidFill>
                  <a:schemeClr val="accent2">
                    <a:lumMod val="50000"/>
                  </a:schemeClr>
                </a:solidFill>
                <a:latin typeface="HG丸ｺﾞｼｯｸM-PRO" charset="0"/>
                <a:ea typeface="HG丸ｺﾞｼｯｸM-PRO" charset="0"/>
                <a:cs typeface="HG丸ｺﾞｼｯｸM-PRO" charset="0"/>
              </a:rPr>
              <a:t>　  基礎的能力の育成</a:t>
            </a:r>
            <a:endParaRPr lang="en-US" altLang="ja-JP" sz="1000" b="1" dirty="0">
              <a:solidFill>
                <a:schemeClr val="accent2">
                  <a:lumMod val="50000"/>
                </a:schemeClr>
              </a:solidFill>
              <a:latin typeface="HG丸ｺﾞｼｯｸM-PRO" charset="0"/>
              <a:ea typeface="HG丸ｺﾞｼｯｸM-PRO" charset="0"/>
              <a:cs typeface="HG丸ｺﾞｼｯｸM-PRO" charset="0"/>
            </a:endParaRPr>
          </a:p>
          <a:p>
            <a:pPr marL="171450" lvl="3" indent="-171450" algn="just">
              <a:spcBef>
                <a:spcPts val="600"/>
              </a:spcBef>
              <a:buClr>
                <a:schemeClr val="accent2">
                  <a:lumMod val="50000"/>
                </a:schemeClr>
              </a:buClr>
              <a:buFont typeface="Wingdings" panose="05000000000000000000" pitchFamily="2" charset="2"/>
              <a:buChar char="n"/>
            </a:pPr>
            <a:r>
              <a:rPr lang="ja-JP" altLang="en-US" sz="1000" b="1" dirty="0">
                <a:solidFill>
                  <a:schemeClr val="accent2">
                    <a:lumMod val="50000"/>
                  </a:schemeClr>
                </a:solidFill>
                <a:latin typeface="HG丸ｺﾞｼｯｸM-PRO" charset="0"/>
                <a:ea typeface="HG丸ｺﾞｼｯｸM-PRO" charset="0"/>
                <a:cs typeface="HG丸ｺﾞｼｯｸM-PRO" charset="0"/>
              </a:rPr>
              <a:t>設計・制御の基礎的能力の育成</a:t>
            </a:r>
            <a:endParaRPr lang="en-US" altLang="ja-JP" sz="1000" b="1" dirty="0">
              <a:solidFill>
                <a:schemeClr val="accent2">
                  <a:lumMod val="50000"/>
                </a:schemeClr>
              </a:solidFill>
              <a:latin typeface="HG丸ｺﾞｼｯｸM-PRO" charset="0"/>
              <a:ea typeface="HG丸ｺﾞｼｯｸM-PRO" charset="0"/>
              <a:cs typeface="HG丸ｺﾞｼｯｸM-PRO" charset="0"/>
            </a:endParaRPr>
          </a:p>
          <a:p>
            <a:pPr marL="171450" lvl="3" indent="-171450" algn="just">
              <a:spcBef>
                <a:spcPts val="600"/>
              </a:spcBef>
              <a:buClr>
                <a:schemeClr val="accent2">
                  <a:lumMod val="50000"/>
                </a:schemeClr>
              </a:buClr>
              <a:buFont typeface="Wingdings" panose="05000000000000000000" pitchFamily="2" charset="2"/>
              <a:buChar char="n"/>
            </a:pPr>
            <a:r>
              <a:rPr lang="ja-JP" altLang="en-US" sz="1000" b="1" dirty="0">
                <a:solidFill>
                  <a:schemeClr val="accent2">
                    <a:lumMod val="50000"/>
                  </a:schemeClr>
                </a:solidFill>
                <a:latin typeface="HG丸ｺﾞｼｯｸM-PRO" charset="0"/>
                <a:ea typeface="HG丸ｺﾞｼｯｸM-PRO" charset="0"/>
                <a:cs typeface="HG丸ｺﾞｼｯｸM-PRO" charset="0"/>
              </a:rPr>
              <a:t>人と機械の調和について考える</a:t>
            </a:r>
            <a:endParaRPr lang="en-US" altLang="ja-JP" sz="1000" b="1" dirty="0">
              <a:solidFill>
                <a:schemeClr val="accent2">
                  <a:lumMod val="50000"/>
                </a:schemeClr>
              </a:solidFill>
              <a:latin typeface="HG丸ｺﾞｼｯｸM-PRO" charset="0"/>
              <a:ea typeface="HG丸ｺﾞｼｯｸM-PRO" charset="0"/>
              <a:cs typeface="HG丸ｺﾞｼｯｸM-PRO" charset="0"/>
            </a:endParaRPr>
          </a:p>
        </p:txBody>
      </p:sp>
      <p:sp>
        <p:nvSpPr>
          <p:cNvPr id="33" name="テキスト ボックス 32">
            <a:extLst>
              <a:ext uri="{FF2B5EF4-FFF2-40B4-BE49-F238E27FC236}">
                <a16:creationId xmlns:a16="http://schemas.microsoft.com/office/drawing/2014/main" id="{0F26664F-6C94-4CD2-9C0F-B3D3029BAEFF}"/>
              </a:ext>
            </a:extLst>
          </p:cNvPr>
          <p:cNvSpPr txBox="1"/>
          <p:nvPr/>
        </p:nvSpPr>
        <p:spPr>
          <a:xfrm>
            <a:off x="7248990" y="4272999"/>
            <a:ext cx="1414719" cy="254684"/>
          </a:xfrm>
          <a:prstGeom prst="rect">
            <a:avLst/>
          </a:prstGeom>
          <a:noFill/>
        </p:spPr>
        <p:txBody>
          <a:bodyPr wrap="square">
            <a:spAutoFit/>
          </a:bodyPr>
          <a:lstStyle/>
          <a:p>
            <a:r>
              <a:rPr lang="ja-JP" altLang="en-US" sz="1050" b="1" i="0" u="none" strike="noStrike" baseline="0" dirty="0">
                <a:solidFill>
                  <a:srgbClr val="E98335"/>
                </a:solidFill>
                <a:latin typeface="HG丸ｺﾞｼｯｸM-PRO" panose="020F0600000000000000" pitchFamily="50" charset="-128"/>
                <a:ea typeface="HG丸ｺﾞｼｯｸM-PRO" panose="020F0600000000000000" pitchFamily="50" charset="-128"/>
              </a:rPr>
              <a:t>システム工学総合</a:t>
            </a:r>
            <a:endParaRPr lang="ja-JP" altLang="en-US" sz="1050" b="1" dirty="0">
              <a:latin typeface="HG丸ｺﾞｼｯｸM-PRO" panose="020F0600000000000000" pitchFamily="50" charset="-128"/>
              <a:ea typeface="HG丸ｺﾞｼｯｸM-PRO" panose="020F0600000000000000" pitchFamily="50" charset="-128"/>
            </a:endParaRPr>
          </a:p>
        </p:txBody>
      </p:sp>
      <p:sp>
        <p:nvSpPr>
          <p:cNvPr id="35" name="テキスト ボックス 34">
            <a:extLst>
              <a:ext uri="{FF2B5EF4-FFF2-40B4-BE49-F238E27FC236}">
                <a16:creationId xmlns:a16="http://schemas.microsoft.com/office/drawing/2014/main" id="{8EEFA282-21F7-4B5D-82C5-A65C64D129DE}"/>
              </a:ext>
            </a:extLst>
          </p:cNvPr>
          <p:cNvSpPr txBox="1"/>
          <p:nvPr/>
        </p:nvSpPr>
        <p:spPr>
          <a:xfrm>
            <a:off x="4860780" y="4257913"/>
            <a:ext cx="1318346" cy="254684"/>
          </a:xfrm>
          <a:prstGeom prst="rect">
            <a:avLst/>
          </a:prstGeom>
          <a:noFill/>
        </p:spPr>
        <p:txBody>
          <a:bodyPr wrap="square">
            <a:spAutoFit/>
          </a:bodyPr>
          <a:lstStyle/>
          <a:p>
            <a:r>
              <a:rPr lang="ja-JP" altLang="en-US" sz="1050" b="0" i="0" u="none" strike="noStrike" baseline="0" dirty="0">
                <a:solidFill>
                  <a:srgbClr val="E98335"/>
                </a:solidFill>
                <a:latin typeface="HG丸ｺﾞｼｯｸM-PRO" panose="020F0600000000000000" pitchFamily="50" charset="-128"/>
                <a:ea typeface="HG丸ｺﾞｼｯｸM-PRO" panose="020F0600000000000000" pitchFamily="50" charset="-128"/>
              </a:rPr>
              <a:t>創造工学実験</a:t>
            </a:r>
            <a:endParaRPr lang="ja-JP" altLang="en-US" sz="1050" dirty="0">
              <a:latin typeface="HG丸ｺﾞｼｯｸM-PRO" panose="020F0600000000000000" pitchFamily="50" charset="-128"/>
              <a:ea typeface="HG丸ｺﾞｼｯｸM-PRO" panose="020F0600000000000000" pitchFamily="50" charset="-128"/>
            </a:endParaRPr>
          </a:p>
        </p:txBody>
      </p:sp>
      <p:sp>
        <p:nvSpPr>
          <p:cNvPr id="3" name="スライド番号プレースホルダー 3">
            <a:extLst>
              <a:ext uri="{FF2B5EF4-FFF2-40B4-BE49-F238E27FC236}">
                <a16:creationId xmlns:a16="http://schemas.microsoft.com/office/drawing/2014/main" id="{CD67DE9A-3B8B-4AB6-8350-2408FD93D1A5}"/>
              </a:ext>
            </a:extLst>
          </p:cNvPr>
          <p:cNvSpPr txBox="1">
            <a:spLocks/>
          </p:cNvSpPr>
          <p:nvPr/>
        </p:nvSpPr>
        <p:spPr>
          <a:xfrm>
            <a:off x="8677275" y="6629400"/>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16</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63272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573618-E179-4ADF-A213-3578B9BF9D4A}"/>
              </a:ext>
            </a:extLst>
          </p:cNvPr>
          <p:cNvSpPr>
            <a:spLocks noGrp="1"/>
          </p:cNvSpPr>
          <p:nvPr>
            <p:ph type="title"/>
          </p:nvPr>
        </p:nvSpPr>
        <p:spPr/>
        <p:txBody>
          <a:bodyPr/>
          <a:lstStyle/>
          <a:p>
            <a:r>
              <a:rPr kumimoji="1" lang="ja-JP" altLang="en-US" sz="1800" dirty="0">
                <a:solidFill>
                  <a:schemeClr val="accent6">
                    <a:lumMod val="75000"/>
                  </a:schemeClr>
                </a:solidFill>
                <a:latin typeface="+mn-ea"/>
                <a:ea typeface="+mn-ea"/>
              </a:rPr>
              <a:t>機械工学コース</a:t>
            </a:r>
            <a:r>
              <a:rPr lang="ja-JP" altLang="en-US" sz="1800" dirty="0">
                <a:solidFill>
                  <a:schemeClr val="accent6">
                    <a:lumMod val="75000"/>
                  </a:schemeClr>
                </a:solidFill>
                <a:latin typeface="+mn-ea"/>
                <a:ea typeface="+mn-ea"/>
              </a:rPr>
              <a:t>の研究例</a:t>
            </a:r>
            <a:endParaRPr kumimoji="1" lang="ja-JP" altLang="en-US" sz="1800" dirty="0">
              <a:solidFill>
                <a:schemeClr val="accent6">
                  <a:lumMod val="75000"/>
                </a:schemeClr>
              </a:solidFill>
              <a:latin typeface="+mn-ea"/>
              <a:ea typeface="+mn-ea"/>
            </a:endParaRPr>
          </a:p>
        </p:txBody>
      </p:sp>
      <p:pic>
        <p:nvPicPr>
          <p:cNvPr id="5" name="図 4">
            <a:extLst>
              <a:ext uri="{FF2B5EF4-FFF2-40B4-BE49-F238E27FC236}">
                <a16:creationId xmlns:a16="http://schemas.microsoft.com/office/drawing/2014/main" id="{7105A341-CD60-4057-8B4D-CB0EAA8D1477}"/>
              </a:ext>
            </a:extLst>
          </p:cNvPr>
          <p:cNvPicPr>
            <a:picLocks noChangeAspect="1"/>
          </p:cNvPicPr>
          <p:nvPr/>
        </p:nvPicPr>
        <p:blipFill>
          <a:blip r:embed="rId2"/>
          <a:stretch>
            <a:fillRect/>
          </a:stretch>
        </p:blipFill>
        <p:spPr>
          <a:xfrm>
            <a:off x="452583" y="919895"/>
            <a:ext cx="8164945" cy="5851773"/>
          </a:xfrm>
          <a:prstGeom prst="rect">
            <a:avLst/>
          </a:prstGeom>
        </p:spPr>
      </p:pic>
      <p:sp>
        <p:nvSpPr>
          <p:cNvPr id="7" name="スライド番号プレースホルダー 3">
            <a:extLst>
              <a:ext uri="{FF2B5EF4-FFF2-40B4-BE49-F238E27FC236}">
                <a16:creationId xmlns:a16="http://schemas.microsoft.com/office/drawing/2014/main" id="{D1A8D618-714B-4EB2-B417-1665DCE6A9BE}"/>
              </a:ext>
            </a:extLst>
          </p:cNvPr>
          <p:cNvSpPr txBox="1">
            <a:spLocks/>
          </p:cNvSpPr>
          <p:nvPr/>
        </p:nvSpPr>
        <p:spPr>
          <a:xfrm>
            <a:off x="8704983" y="6546276"/>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17</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899424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8569A0-264F-402C-8942-3E719780EF9D}"/>
              </a:ext>
            </a:extLst>
          </p:cNvPr>
          <p:cNvSpPr>
            <a:spLocks noGrp="1"/>
          </p:cNvSpPr>
          <p:nvPr>
            <p:ph type="title"/>
          </p:nvPr>
        </p:nvSpPr>
        <p:spPr/>
        <p:txBody>
          <a:bodyPr/>
          <a:lstStyle/>
          <a:p>
            <a:r>
              <a:rPr lang="ja-JP" altLang="en-US" sz="1800" i="0" u="none" strike="noStrike" baseline="0" dirty="0">
                <a:solidFill>
                  <a:schemeClr val="accent6">
                    <a:lumMod val="75000"/>
                  </a:schemeClr>
                </a:solidFill>
                <a:latin typeface="+mj-ea"/>
              </a:rPr>
              <a:t>ロボティクス・知能システムコース</a:t>
            </a:r>
            <a:r>
              <a:rPr lang="ja-JP" altLang="en-US" sz="1800" dirty="0">
                <a:solidFill>
                  <a:schemeClr val="accent6">
                    <a:lumMod val="75000"/>
                  </a:schemeClr>
                </a:solidFill>
                <a:latin typeface="+mj-ea"/>
              </a:rPr>
              <a:t>の研究例</a:t>
            </a:r>
            <a:endParaRPr kumimoji="1" lang="ja-JP" altLang="en-US" sz="1800" dirty="0">
              <a:solidFill>
                <a:schemeClr val="accent6">
                  <a:lumMod val="75000"/>
                </a:schemeClr>
              </a:solidFill>
              <a:latin typeface="+mj-ea"/>
            </a:endParaRPr>
          </a:p>
        </p:txBody>
      </p:sp>
      <p:pic>
        <p:nvPicPr>
          <p:cNvPr id="5" name="図 4">
            <a:extLst>
              <a:ext uri="{FF2B5EF4-FFF2-40B4-BE49-F238E27FC236}">
                <a16:creationId xmlns:a16="http://schemas.microsoft.com/office/drawing/2014/main" id="{A6FBA0A0-67BA-489E-9008-D79D4952F941}"/>
              </a:ext>
            </a:extLst>
          </p:cNvPr>
          <p:cNvPicPr>
            <a:picLocks noChangeAspect="1"/>
          </p:cNvPicPr>
          <p:nvPr/>
        </p:nvPicPr>
        <p:blipFill>
          <a:blip r:embed="rId2"/>
          <a:stretch>
            <a:fillRect/>
          </a:stretch>
        </p:blipFill>
        <p:spPr>
          <a:xfrm>
            <a:off x="563417" y="887891"/>
            <a:ext cx="8035637" cy="5898281"/>
          </a:xfrm>
          <a:prstGeom prst="rect">
            <a:avLst/>
          </a:prstGeom>
        </p:spPr>
      </p:pic>
      <p:sp>
        <p:nvSpPr>
          <p:cNvPr id="3" name="スライド番号プレースホルダー 3">
            <a:extLst>
              <a:ext uri="{FF2B5EF4-FFF2-40B4-BE49-F238E27FC236}">
                <a16:creationId xmlns:a16="http://schemas.microsoft.com/office/drawing/2014/main" id="{BB92524C-000A-41E1-BC31-CBBD9CC0A0BB}"/>
              </a:ext>
            </a:extLst>
          </p:cNvPr>
          <p:cNvSpPr txBox="1">
            <a:spLocks/>
          </p:cNvSpPr>
          <p:nvPr/>
        </p:nvSpPr>
        <p:spPr>
          <a:xfrm>
            <a:off x="8686511" y="6556375"/>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18</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291404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s://www.unic.or.jp/files/sdg_poster_j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6290" y="3530918"/>
            <a:ext cx="4537710" cy="3208020"/>
          </a:xfrm>
          <a:prstGeom prst="rect">
            <a:avLst/>
          </a:prstGeom>
          <a:noFill/>
          <a:extLst>
            <a:ext uri="{909E8E84-426E-40DD-AFC4-6F175D3DCCD1}">
              <a14:hiddenFill xmlns:a14="http://schemas.microsoft.com/office/drawing/2010/main">
                <a:solidFill>
                  <a:srgbClr val="FFFFFF"/>
                </a:solidFill>
              </a14:hiddenFill>
            </a:ext>
          </a:extLst>
        </p:spPr>
      </p:pic>
      <p:sp>
        <p:nvSpPr>
          <p:cNvPr id="7170" name="タイトル 1"/>
          <p:cNvSpPr>
            <a:spLocks noGrp="1"/>
          </p:cNvSpPr>
          <p:nvPr>
            <p:ph type="title"/>
          </p:nvPr>
        </p:nvSpPr>
        <p:spPr/>
        <p:txBody>
          <a:bodyPr/>
          <a:lstStyle/>
          <a:p>
            <a:r>
              <a:rPr lang="en-US" altLang="ja-JP"/>
              <a:t>Society 5.0 for SDGs </a:t>
            </a:r>
            <a:r>
              <a:rPr lang="ja-JP" altLang="en-US"/>
              <a:t>とは</a:t>
            </a:r>
            <a:endParaRPr lang="ja-JP" altLang="en-US" dirty="0"/>
          </a:p>
        </p:txBody>
      </p:sp>
      <p:sp>
        <p:nvSpPr>
          <p:cNvPr id="22" name="コンテンツ プレースホルダー 21"/>
          <p:cNvSpPr>
            <a:spLocks noGrp="1"/>
          </p:cNvSpPr>
          <p:nvPr>
            <p:ph sz="quarter" idx="10"/>
          </p:nvPr>
        </p:nvSpPr>
        <p:spPr/>
        <p:txBody>
          <a:bodyPr/>
          <a:lstStyle/>
          <a:p>
            <a:pPr marL="0" indent="0">
              <a:buNone/>
            </a:pPr>
            <a:r>
              <a:rPr kumimoji="1" lang="ja-JP" altLang="en-US" dirty="0"/>
              <a:t> </a:t>
            </a:r>
          </a:p>
        </p:txBody>
      </p:sp>
      <p:pic>
        <p:nvPicPr>
          <p:cNvPr id="1034" name="Picture 10" descr="Society 5.0 説明図"/>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530918"/>
            <a:ext cx="4389120" cy="3038094"/>
          </a:xfrm>
          <a:prstGeom prst="rect">
            <a:avLst/>
          </a:prstGeom>
          <a:noFill/>
          <a:extLst>
            <a:ext uri="{909E8E84-426E-40DD-AFC4-6F175D3DCCD1}">
              <a14:hiddenFill xmlns:a14="http://schemas.microsoft.com/office/drawing/2010/main">
                <a:solidFill>
                  <a:srgbClr val="FFFFFF"/>
                </a:solidFill>
              </a14:hiddenFill>
            </a:ext>
          </a:extLst>
        </p:spPr>
      </p:pic>
      <p:sp>
        <p:nvSpPr>
          <p:cNvPr id="28" name="正方形/長方形 27"/>
          <p:cNvSpPr/>
          <p:nvPr/>
        </p:nvSpPr>
        <p:spPr>
          <a:xfrm>
            <a:off x="794039" y="1069023"/>
            <a:ext cx="3044536" cy="745922"/>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kumimoji="1" lang="en-US" altLang="ja-JP" sz="2800" b="1" dirty="0">
                <a:solidFill>
                  <a:schemeClr val="tx2"/>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Society</a:t>
            </a:r>
            <a:r>
              <a:rPr kumimoji="1" lang="ja-JP" altLang="en-US" sz="2800" b="1" dirty="0">
                <a:solidFill>
                  <a:schemeClr val="tx2"/>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lang="en-US" altLang="ja-JP" sz="2800" b="1" dirty="0">
                <a:solidFill>
                  <a:schemeClr val="tx2"/>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5.0</a:t>
            </a:r>
          </a:p>
          <a:p>
            <a:pPr algn="ctr"/>
            <a:r>
              <a:rPr lang="ja-JP" altLang="en-US" sz="2400" b="1" dirty="0">
                <a:solidFill>
                  <a:schemeClr val="tx2"/>
                </a:solidFill>
                <a:latin typeface="BIZ UDPゴシック" panose="020B0400000000000000" pitchFamily="50" charset="-128"/>
                <a:ea typeface="BIZ UDPゴシック" panose="020B0400000000000000" pitchFamily="50" charset="-128"/>
              </a:rPr>
              <a:t>（超スマート社会）</a:t>
            </a:r>
            <a:endParaRPr lang="en-US" altLang="ja-JP" sz="2400" b="1" dirty="0">
              <a:solidFill>
                <a:schemeClr val="tx2"/>
              </a:solidFill>
              <a:latin typeface="BIZ UDPゴシック" panose="020B0400000000000000" pitchFamily="50" charset="-128"/>
              <a:ea typeface="BIZ UDPゴシック" panose="020B0400000000000000" pitchFamily="50" charset="-128"/>
            </a:endParaRPr>
          </a:p>
        </p:txBody>
      </p:sp>
      <p:sp>
        <p:nvSpPr>
          <p:cNvPr id="29" name="正方形/長方形 28"/>
          <p:cNvSpPr/>
          <p:nvPr/>
        </p:nvSpPr>
        <p:spPr>
          <a:xfrm>
            <a:off x="551584" y="2059559"/>
            <a:ext cx="3829916" cy="1301433"/>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ja-JP" altLang="en-US" b="1" dirty="0">
                <a:solidFill>
                  <a:schemeClr val="tx1"/>
                </a:solidFill>
                <a:latin typeface="BIZ UDPゴシック" panose="020B0400000000000000" pitchFamily="50" charset="-128"/>
                <a:ea typeface="BIZ UDPゴシック" panose="020B0400000000000000" pitchFamily="50" charset="-128"/>
              </a:rPr>
              <a:t>サイバー空間（仮想空間）と</a:t>
            </a:r>
            <a:r>
              <a:rPr lang="en-US" altLang="ja-JP" b="1" dirty="0">
                <a:solidFill>
                  <a:schemeClr val="tx1"/>
                </a:solidFill>
                <a:latin typeface="BIZ UDPゴシック" panose="020B0400000000000000" pitchFamily="50" charset="-128"/>
                <a:ea typeface="BIZ UDPゴシック" panose="020B0400000000000000" pitchFamily="50" charset="-128"/>
              </a:rPr>
              <a:t/>
            </a:r>
            <a:br>
              <a:rPr lang="en-US" altLang="ja-JP" b="1" dirty="0">
                <a:solidFill>
                  <a:schemeClr val="tx1"/>
                </a:solidFill>
                <a:latin typeface="BIZ UDPゴシック" panose="020B0400000000000000" pitchFamily="50" charset="-128"/>
                <a:ea typeface="BIZ UDPゴシック" panose="020B0400000000000000" pitchFamily="50" charset="-128"/>
              </a:rPr>
            </a:br>
            <a:r>
              <a:rPr lang="ja-JP" altLang="en-US" b="1" dirty="0">
                <a:solidFill>
                  <a:schemeClr val="tx1"/>
                </a:solidFill>
                <a:latin typeface="BIZ UDPゴシック" panose="020B0400000000000000" pitchFamily="50" charset="-128"/>
                <a:ea typeface="BIZ UDPゴシック" panose="020B0400000000000000" pitchFamily="50" charset="-128"/>
              </a:rPr>
              <a:t>フィジカル空間（現実空間）を</a:t>
            </a:r>
            <a:r>
              <a:rPr lang="en-US" altLang="ja-JP" b="1" dirty="0">
                <a:solidFill>
                  <a:schemeClr val="tx1"/>
                </a:solidFill>
                <a:latin typeface="BIZ UDPゴシック" panose="020B0400000000000000" pitchFamily="50" charset="-128"/>
                <a:ea typeface="BIZ UDPゴシック" panose="020B0400000000000000" pitchFamily="50" charset="-128"/>
              </a:rPr>
              <a:t/>
            </a:r>
            <a:br>
              <a:rPr lang="en-US" altLang="ja-JP" b="1" dirty="0">
                <a:solidFill>
                  <a:schemeClr val="tx1"/>
                </a:solidFill>
                <a:latin typeface="BIZ UDPゴシック" panose="020B0400000000000000" pitchFamily="50" charset="-128"/>
                <a:ea typeface="BIZ UDPゴシック" panose="020B0400000000000000" pitchFamily="50" charset="-128"/>
              </a:rPr>
            </a:br>
            <a:r>
              <a:rPr lang="ja-JP" altLang="en-US" b="1" dirty="0">
                <a:solidFill>
                  <a:schemeClr val="tx1"/>
                </a:solidFill>
                <a:latin typeface="BIZ UDPゴシック" panose="020B0400000000000000" pitchFamily="50" charset="-128"/>
                <a:ea typeface="BIZ UDPゴシック" panose="020B0400000000000000" pitchFamily="50" charset="-128"/>
              </a:rPr>
              <a:t>高度に融合させたシステムにより、</a:t>
            </a:r>
            <a:r>
              <a:rPr lang="en-US" altLang="ja-JP" b="1" dirty="0">
                <a:solidFill>
                  <a:schemeClr val="tx1"/>
                </a:solidFill>
                <a:latin typeface="BIZ UDPゴシック" panose="020B0400000000000000" pitchFamily="50" charset="-128"/>
                <a:ea typeface="BIZ UDPゴシック" panose="020B0400000000000000" pitchFamily="50" charset="-128"/>
              </a:rPr>
              <a:t/>
            </a:r>
            <a:br>
              <a:rPr lang="en-US" altLang="ja-JP" b="1" dirty="0">
                <a:solidFill>
                  <a:schemeClr val="tx1"/>
                </a:solidFill>
                <a:latin typeface="BIZ UDPゴシック" panose="020B0400000000000000" pitchFamily="50" charset="-128"/>
                <a:ea typeface="BIZ UDPゴシック" panose="020B0400000000000000" pitchFamily="50" charset="-128"/>
              </a:rPr>
            </a:br>
            <a:r>
              <a:rPr lang="ja-JP" altLang="en-US" b="1" dirty="0">
                <a:solidFill>
                  <a:schemeClr val="tx1"/>
                </a:solidFill>
                <a:latin typeface="BIZ UDPゴシック" panose="020B0400000000000000" pitchFamily="50" charset="-128"/>
                <a:ea typeface="BIZ UDPゴシック" panose="020B0400000000000000" pitchFamily="50" charset="-128"/>
              </a:rPr>
              <a:t>経済発展と社会的課題の解決を</a:t>
            </a:r>
            <a:r>
              <a:rPr lang="en-US" altLang="ja-JP" b="1" dirty="0">
                <a:solidFill>
                  <a:schemeClr val="tx1"/>
                </a:solidFill>
                <a:latin typeface="BIZ UDPゴシック" panose="020B0400000000000000" pitchFamily="50" charset="-128"/>
                <a:ea typeface="BIZ UDPゴシック" panose="020B0400000000000000" pitchFamily="50" charset="-128"/>
              </a:rPr>
              <a:t/>
            </a:r>
            <a:br>
              <a:rPr lang="en-US" altLang="ja-JP" b="1" dirty="0">
                <a:solidFill>
                  <a:schemeClr val="tx1"/>
                </a:solidFill>
                <a:latin typeface="BIZ UDPゴシック" panose="020B0400000000000000" pitchFamily="50" charset="-128"/>
                <a:ea typeface="BIZ UDPゴシック" panose="020B0400000000000000" pitchFamily="50" charset="-128"/>
              </a:rPr>
            </a:br>
            <a:r>
              <a:rPr lang="ja-JP" altLang="en-US" b="1" dirty="0">
                <a:solidFill>
                  <a:schemeClr val="tx1"/>
                </a:solidFill>
                <a:latin typeface="BIZ UDPゴシック" panose="020B0400000000000000" pitchFamily="50" charset="-128"/>
                <a:ea typeface="BIZ UDPゴシック" panose="020B0400000000000000" pitchFamily="50" charset="-128"/>
              </a:rPr>
              <a:t>両立する、人間中心の社会</a:t>
            </a:r>
            <a:endParaRPr lang="en-US" altLang="ja-JP" b="1" dirty="0">
              <a:solidFill>
                <a:schemeClr val="tx1"/>
              </a:solidFill>
              <a:latin typeface="BIZ UDPゴシック" panose="020B0400000000000000" pitchFamily="50" charset="-128"/>
              <a:ea typeface="BIZ UDPゴシック" panose="020B0400000000000000" pitchFamily="50" charset="-128"/>
            </a:endParaRPr>
          </a:p>
        </p:txBody>
      </p:sp>
      <p:sp>
        <p:nvSpPr>
          <p:cNvPr id="30" name="正方形/長方形 29"/>
          <p:cNvSpPr/>
          <p:nvPr/>
        </p:nvSpPr>
        <p:spPr>
          <a:xfrm>
            <a:off x="5101070" y="1069023"/>
            <a:ext cx="3338080" cy="745922"/>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kumimoji="1" lang="en-US" altLang="ja-JP" sz="2800" b="1" dirty="0">
                <a:solidFill>
                  <a:srgbClr val="0070C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SDGs</a:t>
            </a:r>
            <a:endParaRPr lang="en-US" altLang="ja-JP" sz="2800" b="1" dirty="0">
              <a:solidFill>
                <a:srgbClr val="0070C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algn="ctr"/>
            <a:r>
              <a:rPr lang="ja-JP" altLang="en-US" sz="2400" b="1" dirty="0">
                <a:solidFill>
                  <a:srgbClr val="0070C0"/>
                </a:solidFill>
                <a:latin typeface="BIZ UDPゴシック" panose="020B0400000000000000" pitchFamily="50" charset="-128"/>
                <a:ea typeface="BIZ UDPゴシック" panose="020B0400000000000000" pitchFamily="50" charset="-128"/>
              </a:rPr>
              <a:t>（持続可能な開発目標）</a:t>
            </a:r>
            <a:endParaRPr lang="en-US" altLang="ja-JP" sz="2400" b="1" dirty="0">
              <a:solidFill>
                <a:srgbClr val="0070C0"/>
              </a:solidFill>
              <a:latin typeface="BIZ UDPゴシック" panose="020B0400000000000000" pitchFamily="50" charset="-128"/>
              <a:ea typeface="BIZ UDPゴシック" panose="020B0400000000000000" pitchFamily="50" charset="-128"/>
            </a:endParaRPr>
          </a:p>
        </p:txBody>
      </p:sp>
      <p:sp>
        <p:nvSpPr>
          <p:cNvPr id="31" name="正方形/長方形 30"/>
          <p:cNvSpPr/>
          <p:nvPr/>
        </p:nvSpPr>
        <p:spPr>
          <a:xfrm>
            <a:off x="4598410" y="2059559"/>
            <a:ext cx="4343400" cy="1301433"/>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b="1" dirty="0">
                <a:solidFill>
                  <a:schemeClr val="tx1"/>
                </a:solidFill>
                <a:latin typeface="BIZ UDPゴシック" panose="020B0400000000000000" pitchFamily="50" charset="-128"/>
                <a:ea typeface="BIZ UDPゴシック" panose="020B0400000000000000" pitchFamily="50" charset="-128"/>
              </a:rPr>
              <a:t>2015</a:t>
            </a:r>
            <a:r>
              <a:rPr lang="ja-JP" altLang="en-US" b="1" dirty="0">
                <a:solidFill>
                  <a:schemeClr val="tx1"/>
                </a:solidFill>
                <a:latin typeface="BIZ UDPゴシック" panose="020B0400000000000000" pitchFamily="50" charset="-128"/>
                <a:ea typeface="BIZ UDPゴシック" panose="020B0400000000000000" pitchFamily="50" charset="-128"/>
              </a:rPr>
              <a:t>年国連サミットで採択</a:t>
            </a:r>
            <a:r>
              <a:rPr lang="en-US" altLang="ja-JP" b="1" dirty="0">
                <a:solidFill>
                  <a:schemeClr val="tx1"/>
                </a:solidFill>
                <a:latin typeface="BIZ UDPゴシック" panose="020B0400000000000000" pitchFamily="50" charset="-128"/>
                <a:ea typeface="BIZ UDPゴシック" panose="020B0400000000000000" pitchFamily="50" charset="-128"/>
              </a:rPr>
              <a:t/>
            </a:r>
            <a:br>
              <a:rPr lang="en-US" altLang="ja-JP" b="1" dirty="0">
                <a:solidFill>
                  <a:schemeClr val="tx1"/>
                </a:solidFill>
                <a:latin typeface="BIZ UDPゴシック" panose="020B0400000000000000" pitchFamily="50" charset="-128"/>
                <a:ea typeface="BIZ UDPゴシック" panose="020B0400000000000000" pitchFamily="50" charset="-128"/>
              </a:rPr>
            </a:br>
            <a:r>
              <a:rPr lang="en-US" altLang="ja-JP" b="1" dirty="0">
                <a:solidFill>
                  <a:schemeClr val="tx1"/>
                </a:solidFill>
                <a:latin typeface="BIZ UDPゴシック" panose="020B0400000000000000" pitchFamily="50" charset="-128"/>
                <a:ea typeface="BIZ UDPゴシック" panose="020B0400000000000000" pitchFamily="50" charset="-128"/>
              </a:rPr>
              <a:t>17</a:t>
            </a:r>
            <a:r>
              <a:rPr lang="ja-JP" altLang="en-US" b="1" dirty="0">
                <a:solidFill>
                  <a:schemeClr val="tx1"/>
                </a:solidFill>
                <a:latin typeface="BIZ UDPゴシック" panose="020B0400000000000000" pitchFamily="50" charset="-128"/>
                <a:ea typeface="BIZ UDPゴシック" panose="020B0400000000000000" pitchFamily="50" charset="-128"/>
              </a:rPr>
              <a:t>の目標と</a:t>
            </a:r>
            <a:r>
              <a:rPr lang="en-US" altLang="ja-JP" b="1" dirty="0">
                <a:solidFill>
                  <a:schemeClr val="tx1"/>
                </a:solidFill>
                <a:latin typeface="BIZ UDPゴシック" panose="020B0400000000000000" pitchFamily="50" charset="-128"/>
                <a:ea typeface="BIZ UDPゴシック" panose="020B0400000000000000" pitchFamily="50" charset="-128"/>
              </a:rPr>
              <a:t>169</a:t>
            </a:r>
            <a:r>
              <a:rPr lang="ja-JP" altLang="en-US" b="1" dirty="0">
                <a:solidFill>
                  <a:schemeClr val="tx1"/>
                </a:solidFill>
                <a:latin typeface="BIZ UDPゴシック" panose="020B0400000000000000" pitchFamily="50" charset="-128"/>
                <a:ea typeface="BIZ UDPゴシック" panose="020B0400000000000000" pitchFamily="50" charset="-128"/>
              </a:rPr>
              <a:t>のターゲットで構成</a:t>
            </a:r>
            <a:endParaRPr lang="en-US" altLang="ja-JP" b="1" dirty="0">
              <a:solidFill>
                <a:schemeClr val="tx1"/>
              </a:solidFill>
              <a:latin typeface="BIZ UDPゴシック" panose="020B0400000000000000" pitchFamily="50" charset="-128"/>
              <a:ea typeface="BIZ UDPゴシック" panose="020B0400000000000000" pitchFamily="50" charset="-128"/>
            </a:endParaRPr>
          </a:p>
          <a:p>
            <a:pPr algn="ctr"/>
            <a:r>
              <a:rPr lang="ja-JP" altLang="en-US" b="1" dirty="0">
                <a:solidFill>
                  <a:schemeClr val="tx1"/>
                </a:solidFill>
                <a:latin typeface="BIZ UDPゴシック" panose="020B0400000000000000" pitchFamily="50" charset="-128"/>
                <a:ea typeface="BIZ UDPゴシック" panose="020B0400000000000000" pitchFamily="50" charset="-128"/>
              </a:rPr>
              <a:t>地球環境と人類社会の持続可能性を追求</a:t>
            </a:r>
            <a:endParaRPr lang="en-US" altLang="ja-JP" b="1" dirty="0">
              <a:solidFill>
                <a:schemeClr val="tx1"/>
              </a:solidFill>
              <a:latin typeface="BIZ UDPゴシック" panose="020B0400000000000000" pitchFamily="50" charset="-128"/>
              <a:ea typeface="BIZ UDPゴシック" panose="020B0400000000000000" pitchFamily="50" charset="-128"/>
            </a:endParaRPr>
          </a:p>
        </p:txBody>
      </p:sp>
      <p:sp>
        <p:nvSpPr>
          <p:cNvPr id="23" name="右矢印 22"/>
          <p:cNvSpPr/>
          <p:nvPr/>
        </p:nvSpPr>
        <p:spPr>
          <a:xfrm>
            <a:off x="4284692" y="1825908"/>
            <a:ext cx="410527" cy="38870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スライド番号プレースホルダー 3">
            <a:extLst>
              <a:ext uri="{FF2B5EF4-FFF2-40B4-BE49-F238E27FC236}">
                <a16:creationId xmlns:a16="http://schemas.microsoft.com/office/drawing/2014/main" id="{F293AD35-7625-44E5-92B4-306979E91BA9}"/>
              </a:ext>
            </a:extLst>
          </p:cNvPr>
          <p:cNvSpPr txBox="1">
            <a:spLocks/>
          </p:cNvSpPr>
          <p:nvPr/>
        </p:nvSpPr>
        <p:spPr>
          <a:xfrm>
            <a:off x="8704983" y="6546276"/>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1</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15780659"/>
      </p:ext>
    </p:extLst>
  </p:cSld>
  <p:clrMapOvr>
    <a:masterClrMapping/>
  </p:clrMapOvr>
  <mc:AlternateContent xmlns:mc="http://schemas.openxmlformats.org/markup-compatibility/2006" xmlns:p14="http://schemas.microsoft.com/office/powerpoint/2010/main">
    <mc:Choice Requires="p14">
      <p:transition spd="slow" p14:dur="2000" advTm="35607"/>
    </mc:Choice>
    <mc:Fallback xmlns="">
      <p:transition spd="slow" advTm="35607"/>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タイトル 3"/>
          <p:cNvSpPr>
            <a:spLocks noGrp="1"/>
          </p:cNvSpPr>
          <p:nvPr>
            <p:ph type="title"/>
          </p:nvPr>
        </p:nvSpPr>
        <p:spPr bwMode="auto">
          <a:xfrm>
            <a:off x="274320" y="147121"/>
            <a:ext cx="6680200" cy="54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l"/>
            <a:r>
              <a:rPr lang="ja-JP" altLang="en-US" sz="1800" i="0" u="none" strike="noStrike" baseline="0" dirty="0">
                <a:solidFill>
                  <a:srgbClr val="00B050"/>
                </a:solidFill>
                <a:latin typeface="KoburinaGoStdN-W3"/>
              </a:rPr>
              <a:t>環境・社会基盤系</a:t>
            </a:r>
            <a:endParaRPr lang="ja-JP" altLang="en-US" dirty="0">
              <a:solidFill>
                <a:srgbClr val="00B050"/>
              </a:solidFill>
              <a:latin typeface="Calibri" charset="0"/>
              <a:ea typeface="ＭＳ Ｐゴシック" charset="0"/>
              <a:cs typeface="ＭＳ Ｐゴシック" charset="0"/>
            </a:endParaRPr>
          </a:p>
        </p:txBody>
      </p:sp>
      <p:sp>
        <p:nvSpPr>
          <p:cNvPr id="5" name="正方形/長方形 4"/>
          <p:cNvSpPr/>
          <p:nvPr/>
        </p:nvSpPr>
        <p:spPr>
          <a:xfrm>
            <a:off x="371475" y="914400"/>
            <a:ext cx="171450" cy="8001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sp>
        <p:nvSpPr>
          <p:cNvPr id="22" name="正方形/長方形 21"/>
          <p:cNvSpPr/>
          <p:nvPr/>
        </p:nvSpPr>
        <p:spPr>
          <a:xfrm>
            <a:off x="4400273" y="2954790"/>
            <a:ext cx="2081156" cy="283104"/>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ja-JP" altLang="en-US" sz="1000" b="1" i="0" u="none" strike="noStrike" baseline="0" dirty="0">
                <a:solidFill>
                  <a:schemeClr val="bg1"/>
                </a:solidFill>
                <a:latin typeface="KoburinaGoStdN-W6"/>
              </a:rPr>
              <a:t>都市環境創成コース</a:t>
            </a:r>
            <a:endParaRPr kumimoji="1" lang="ja-JP" altLang="en-US" sz="10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24" name="Rectangle 3"/>
          <p:cNvSpPr txBox="1">
            <a:spLocks noChangeArrowheads="1"/>
          </p:cNvSpPr>
          <p:nvPr/>
        </p:nvSpPr>
        <p:spPr bwMode="auto">
          <a:xfrm>
            <a:off x="4351883" y="3336323"/>
            <a:ext cx="2156326" cy="14676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171450" lvl="3" indent="-171450" algn="just">
              <a:spcBef>
                <a:spcPts val="600"/>
              </a:spcBef>
              <a:buClr>
                <a:schemeClr val="tx2"/>
              </a:buClr>
              <a:buFont typeface="Wingdings" panose="05000000000000000000" pitchFamily="2" charset="2"/>
              <a:buChar char="n"/>
            </a:pPr>
            <a:r>
              <a:rPr lang="ja-JP" altLang="en-US" sz="1000" b="1" dirty="0">
                <a:solidFill>
                  <a:srgbClr val="00B050"/>
                </a:solidFill>
                <a:latin typeface="HG丸ｺﾞｼｯｸM-PRO" charset="0"/>
                <a:ea typeface="HG丸ｺﾞｼｯｸM-PRO" charset="0"/>
                <a:cs typeface="HG丸ｺﾞｼｯｸM-PRO" charset="0"/>
              </a:rPr>
              <a:t>豊かな都市設計の実現を考える</a:t>
            </a:r>
          </a:p>
          <a:p>
            <a:pPr marL="171450" lvl="3" indent="-171450" algn="just">
              <a:spcBef>
                <a:spcPts val="600"/>
              </a:spcBef>
              <a:buClr>
                <a:schemeClr val="tx2"/>
              </a:buClr>
              <a:buFont typeface="Wingdings" panose="05000000000000000000" pitchFamily="2" charset="2"/>
              <a:buChar char="n"/>
            </a:pPr>
            <a:r>
              <a:rPr lang="ja-JP" altLang="en-US" sz="1000" b="1" dirty="0">
                <a:solidFill>
                  <a:srgbClr val="00B050"/>
                </a:solidFill>
                <a:latin typeface="HG丸ｺﾞｼｯｸM-PRO" charset="0"/>
                <a:ea typeface="HG丸ｺﾞｼｯｸM-PRO" charset="0"/>
                <a:cs typeface="HG丸ｺﾞｼｯｸM-PRO" charset="0"/>
              </a:rPr>
              <a:t>自然災害を防ぐための都市を考える</a:t>
            </a:r>
            <a:endParaRPr lang="en-US" altLang="ja-JP" sz="1000" b="1" dirty="0">
              <a:solidFill>
                <a:srgbClr val="00B050"/>
              </a:solidFill>
              <a:latin typeface="HG丸ｺﾞｼｯｸM-PRO" charset="0"/>
              <a:ea typeface="HG丸ｺﾞｼｯｸM-PRO" charset="0"/>
              <a:cs typeface="HG丸ｺﾞｼｯｸM-PRO" charset="0"/>
            </a:endParaRPr>
          </a:p>
          <a:p>
            <a:pPr marL="171450" lvl="3" indent="-171450" algn="just">
              <a:spcBef>
                <a:spcPts val="600"/>
              </a:spcBef>
              <a:buClr>
                <a:schemeClr val="tx2"/>
              </a:buClr>
              <a:buFont typeface="Wingdings" panose="05000000000000000000" pitchFamily="2" charset="2"/>
              <a:buChar char="n"/>
            </a:pPr>
            <a:r>
              <a:rPr lang="ja-JP" altLang="en-US" sz="1000" b="1" dirty="0">
                <a:solidFill>
                  <a:srgbClr val="00B050"/>
                </a:solidFill>
                <a:latin typeface="HG丸ｺﾞｼｯｸM-PRO" charset="0"/>
                <a:ea typeface="HG丸ｺﾞｼｯｸM-PRO" charset="0"/>
                <a:cs typeface="HG丸ｺﾞｼｯｸM-PRO" charset="0"/>
              </a:rPr>
              <a:t>地球環境と調和した機能的で文化的な都市を考える</a:t>
            </a:r>
          </a:p>
        </p:txBody>
      </p:sp>
      <p:sp>
        <p:nvSpPr>
          <p:cNvPr id="25" name="Rectangle 3"/>
          <p:cNvSpPr txBox="1">
            <a:spLocks noChangeArrowheads="1"/>
          </p:cNvSpPr>
          <p:nvPr/>
        </p:nvSpPr>
        <p:spPr bwMode="auto">
          <a:xfrm>
            <a:off x="6683490" y="3294215"/>
            <a:ext cx="2259618" cy="107560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171450" lvl="3" indent="-171450" algn="just">
              <a:spcBef>
                <a:spcPts val="600"/>
              </a:spcBef>
              <a:buClr>
                <a:schemeClr val="tx2"/>
              </a:buClr>
              <a:buFont typeface="Wingdings" panose="05000000000000000000" pitchFamily="2" charset="2"/>
              <a:buChar char="n"/>
            </a:pPr>
            <a:r>
              <a:rPr lang="ja-JP" altLang="en-US" sz="1000" b="1" dirty="0">
                <a:solidFill>
                  <a:srgbClr val="00B050"/>
                </a:solidFill>
                <a:latin typeface="HG丸ｺﾞｼｯｸM-PRO" charset="0"/>
                <a:ea typeface="HG丸ｺﾞｼｯｸM-PRO" charset="0"/>
                <a:cs typeface="HG丸ｺﾞｼｯｸM-PRO" charset="0"/>
              </a:rPr>
              <a:t>水・土・生物・資源循環に関わる知識・技術を身に付ける</a:t>
            </a:r>
          </a:p>
          <a:p>
            <a:pPr marL="171450" lvl="3" indent="-171450" algn="just">
              <a:spcBef>
                <a:spcPts val="600"/>
              </a:spcBef>
              <a:buClr>
                <a:schemeClr val="tx2"/>
              </a:buClr>
              <a:buFont typeface="Wingdings" panose="05000000000000000000" pitchFamily="2" charset="2"/>
              <a:buChar char="n"/>
            </a:pPr>
            <a:r>
              <a:rPr lang="ja-JP" altLang="en-US" sz="1000" b="1" dirty="0">
                <a:solidFill>
                  <a:srgbClr val="00B050"/>
                </a:solidFill>
                <a:latin typeface="HG丸ｺﾞｼｯｸM-PRO" charset="0"/>
                <a:ea typeface="HG丸ｺﾞｼｯｸM-PRO" charset="0"/>
                <a:cs typeface="HG丸ｺﾞｼｯｸM-PRO" charset="0"/>
              </a:rPr>
              <a:t>持続可能な社会の構築に貢献できる人材を養成</a:t>
            </a:r>
          </a:p>
          <a:p>
            <a:pPr marL="171450" lvl="3" indent="-171450" algn="just">
              <a:spcBef>
                <a:spcPts val="600"/>
              </a:spcBef>
              <a:buClr>
                <a:schemeClr val="tx2"/>
              </a:buClr>
              <a:buFont typeface="Wingdings" panose="05000000000000000000" pitchFamily="2" charset="2"/>
              <a:buChar char="n"/>
            </a:pPr>
            <a:r>
              <a:rPr lang="ja-JP" altLang="en-US" sz="1000" b="1" dirty="0">
                <a:solidFill>
                  <a:srgbClr val="00B050"/>
                </a:solidFill>
                <a:latin typeface="HG丸ｺﾞｼｯｸM-PRO" charset="0"/>
                <a:ea typeface="HG丸ｺﾞｼｯｸM-PRO" charset="0"/>
                <a:cs typeface="HG丸ｺﾞｼｯｸM-PRO" charset="0"/>
              </a:rPr>
              <a:t>生態系保全、流域環境、生活環境などに関する教育・研究</a:t>
            </a:r>
            <a:endParaRPr lang="en-US" altLang="ja-JP" sz="1000" b="1" dirty="0">
              <a:solidFill>
                <a:srgbClr val="00B050"/>
              </a:solidFill>
              <a:latin typeface="HG丸ｺﾞｼｯｸM-PRO" charset="0"/>
              <a:ea typeface="HG丸ｺﾞｼｯｸM-PRO" charset="0"/>
              <a:cs typeface="HG丸ｺﾞｼｯｸM-PRO" charset="0"/>
            </a:endParaRPr>
          </a:p>
        </p:txBody>
      </p:sp>
      <p:grpSp>
        <p:nvGrpSpPr>
          <p:cNvPr id="20" name="グループ化 19">
            <a:extLst>
              <a:ext uri="{FF2B5EF4-FFF2-40B4-BE49-F238E27FC236}">
                <a16:creationId xmlns:a16="http://schemas.microsoft.com/office/drawing/2014/main" id="{5557C9BB-3542-4DFD-A2CC-B6A708A9E3C7}"/>
              </a:ext>
            </a:extLst>
          </p:cNvPr>
          <p:cNvGrpSpPr/>
          <p:nvPr/>
        </p:nvGrpSpPr>
        <p:grpSpPr>
          <a:xfrm>
            <a:off x="59446" y="853440"/>
            <a:ext cx="4155386" cy="5913120"/>
            <a:chOff x="38464" y="914400"/>
            <a:chExt cx="4155386" cy="5913120"/>
          </a:xfrm>
        </p:grpSpPr>
        <p:sp>
          <p:nvSpPr>
            <p:cNvPr id="26" name="正方形/長方形 25">
              <a:extLst>
                <a:ext uri="{FF2B5EF4-FFF2-40B4-BE49-F238E27FC236}">
                  <a16:creationId xmlns:a16="http://schemas.microsoft.com/office/drawing/2014/main" id="{2FA14DD2-149B-4B4A-B055-0A4E3328B1AF}"/>
                </a:ext>
              </a:extLst>
            </p:cNvPr>
            <p:cNvSpPr/>
            <p:nvPr/>
          </p:nvSpPr>
          <p:spPr>
            <a:xfrm>
              <a:off x="371475" y="914400"/>
              <a:ext cx="171450" cy="8001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pic>
          <p:nvPicPr>
            <p:cNvPr id="27" name="図 26">
              <a:extLst>
                <a:ext uri="{FF2B5EF4-FFF2-40B4-BE49-F238E27FC236}">
                  <a16:creationId xmlns:a16="http://schemas.microsoft.com/office/drawing/2014/main" id="{526C12E9-6E97-4DBE-9D3F-FCBD9C7240D7}"/>
                </a:ext>
              </a:extLst>
            </p:cNvPr>
            <p:cNvPicPr>
              <a:picLocks noChangeAspect="1"/>
            </p:cNvPicPr>
            <p:nvPr/>
          </p:nvPicPr>
          <p:blipFill>
            <a:blip r:embed="rId3"/>
            <a:stretch>
              <a:fillRect/>
            </a:stretch>
          </p:blipFill>
          <p:spPr>
            <a:xfrm>
              <a:off x="38464" y="986528"/>
              <a:ext cx="4155386" cy="5840992"/>
            </a:xfrm>
            <a:prstGeom prst="rect">
              <a:avLst/>
            </a:prstGeom>
          </p:spPr>
        </p:pic>
        <p:pic>
          <p:nvPicPr>
            <p:cNvPr id="29" name="図 28">
              <a:extLst>
                <a:ext uri="{FF2B5EF4-FFF2-40B4-BE49-F238E27FC236}">
                  <a16:creationId xmlns:a16="http://schemas.microsoft.com/office/drawing/2014/main" id="{C8E6FAA3-C0D3-4A86-A913-1736343F737E}"/>
                </a:ext>
              </a:extLst>
            </p:cNvPr>
            <p:cNvPicPr>
              <a:picLocks noChangeAspect="1"/>
            </p:cNvPicPr>
            <p:nvPr/>
          </p:nvPicPr>
          <p:blipFill>
            <a:blip r:embed="rId4"/>
            <a:stretch>
              <a:fillRect/>
            </a:stretch>
          </p:blipFill>
          <p:spPr>
            <a:xfrm>
              <a:off x="61067" y="6510528"/>
              <a:ext cx="3206664" cy="304800"/>
            </a:xfrm>
            <a:prstGeom prst="rect">
              <a:avLst/>
            </a:prstGeom>
          </p:spPr>
        </p:pic>
      </p:grpSp>
      <p:pic>
        <p:nvPicPr>
          <p:cNvPr id="7" name="図 6">
            <a:extLst>
              <a:ext uri="{FF2B5EF4-FFF2-40B4-BE49-F238E27FC236}">
                <a16:creationId xmlns:a16="http://schemas.microsoft.com/office/drawing/2014/main" id="{6120E3E4-95EA-4985-AD0A-4B56E75D5D19}"/>
              </a:ext>
            </a:extLst>
          </p:cNvPr>
          <p:cNvPicPr>
            <a:picLocks noChangeAspect="1"/>
          </p:cNvPicPr>
          <p:nvPr/>
        </p:nvPicPr>
        <p:blipFill>
          <a:blip r:embed="rId5"/>
          <a:stretch>
            <a:fillRect/>
          </a:stretch>
        </p:blipFill>
        <p:spPr>
          <a:xfrm>
            <a:off x="80593" y="6153749"/>
            <a:ext cx="1155514" cy="280432"/>
          </a:xfrm>
          <a:prstGeom prst="rect">
            <a:avLst/>
          </a:prstGeom>
        </p:spPr>
      </p:pic>
      <p:sp>
        <p:nvSpPr>
          <p:cNvPr id="30" name="テキスト ボックス 29">
            <a:extLst>
              <a:ext uri="{FF2B5EF4-FFF2-40B4-BE49-F238E27FC236}">
                <a16:creationId xmlns:a16="http://schemas.microsoft.com/office/drawing/2014/main" id="{BBC18F48-E5E7-4F61-BA70-92D1C2C78A62}"/>
              </a:ext>
            </a:extLst>
          </p:cNvPr>
          <p:cNvSpPr txBox="1"/>
          <p:nvPr/>
        </p:nvSpPr>
        <p:spPr>
          <a:xfrm>
            <a:off x="4372565" y="1049556"/>
            <a:ext cx="4449618" cy="1754326"/>
          </a:xfrm>
          <a:prstGeom prst="rect">
            <a:avLst/>
          </a:prstGeom>
          <a:noFill/>
        </p:spPr>
        <p:txBody>
          <a:bodyPr wrap="square">
            <a:spAutoFit/>
          </a:bodyPr>
          <a:lstStyle/>
          <a:p>
            <a:r>
              <a:rPr lang="ja-JP" altLang="en-US" dirty="0"/>
              <a:t>インフラやまちづくりなどに関わる土木・建築を学ぶ都市環境創成コース。 資源の持続的利用と維持・管理を学ぶ環境マネジメントコース。</a:t>
            </a:r>
            <a:endParaRPr lang="en-US" altLang="ja-JP" dirty="0"/>
          </a:p>
          <a:p>
            <a:r>
              <a:rPr lang="ja-JP" altLang="en-US" dirty="0"/>
              <a:t>いずれ も社会基盤の構築と地域空間を創造するための理論と技術を学べます。</a:t>
            </a:r>
          </a:p>
        </p:txBody>
      </p:sp>
      <p:sp>
        <p:nvSpPr>
          <p:cNvPr id="10" name="正方形/長方形 9">
            <a:extLst>
              <a:ext uri="{FF2B5EF4-FFF2-40B4-BE49-F238E27FC236}">
                <a16:creationId xmlns:a16="http://schemas.microsoft.com/office/drawing/2014/main" id="{84901DBE-62A7-4750-92F5-8A2A9FC73B13}"/>
              </a:ext>
            </a:extLst>
          </p:cNvPr>
          <p:cNvSpPr/>
          <p:nvPr/>
        </p:nvSpPr>
        <p:spPr>
          <a:xfrm>
            <a:off x="6740427" y="2963992"/>
            <a:ext cx="2081156" cy="283104"/>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ja-JP" altLang="en-US" sz="1000" b="1" i="0" u="none" strike="noStrike" baseline="0" dirty="0">
                <a:solidFill>
                  <a:schemeClr val="bg1"/>
                </a:solidFill>
                <a:latin typeface="KoburinaGoStdN-W6"/>
              </a:rPr>
              <a:t>環境マネジメントコース</a:t>
            </a:r>
            <a:endParaRPr kumimoji="1" lang="ja-JP" altLang="en-US" sz="10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16" name="テキスト ボックス 15">
            <a:extLst>
              <a:ext uri="{FF2B5EF4-FFF2-40B4-BE49-F238E27FC236}">
                <a16:creationId xmlns:a16="http://schemas.microsoft.com/office/drawing/2014/main" id="{4E352C10-24F3-4FA3-953F-1F314471BD74}"/>
              </a:ext>
            </a:extLst>
          </p:cNvPr>
          <p:cNvSpPr txBox="1"/>
          <p:nvPr/>
        </p:nvSpPr>
        <p:spPr>
          <a:xfrm>
            <a:off x="4914175" y="4498629"/>
            <a:ext cx="1199980" cy="253916"/>
          </a:xfrm>
          <a:prstGeom prst="rect">
            <a:avLst/>
          </a:prstGeom>
          <a:noFill/>
        </p:spPr>
        <p:txBody>
          <a:bodyPr wrap="square">
            <a:spAutoFit/>
          </a:bodyPr>
          <a:lstStyle/>
          <a:p>
            <a:r>
              <a:rPr lang="ja-JP" altLang="en-US" sz="1050" b="1" i="0" u="none" strike="noStrike" baseline="0" dirty="0">
                <a:solidFill>
                  <a:srgbClr val="62AD28"/>
                </a:solidFill>
                <a:latin typeface="HG丸ｺﾞｼｯｸM-PRO" panose="020F0600000000000000" pitchFamily="50" charset="-128"/>
                <a:ea typeface="HG丸ｺﾞｼｯｸM-PRO" panose="020F0600000000000000" pitchFamily="50" charset="-128"/>
              </a:rPr>
              <a:t>建築設計</a:t>
            </a:r>
            <a:endParaRPr lang="ja-JP" altLang="en-US" sz="1050" b="1" dirty="0">
              <a:latin typeface="HG丸ｺﾞｼｯｸM-PRO" panose="020F0600000000000000" pitchFamily="50" charset="-128"/>
              <a:ea typeface="HG丸ｺﾞｼｯｸM-PRO" panose="020F0600000000000000" pitchFamily="50" charset="-128"/>
            </a:endParaRPr>
          </a:p>
        </p:txBody>
      </p:sp>
      <p:sp>
        <p:nvSpPr>
          <p:cNvPr id="21" name="テキスト ボックス 20">
            <a:extLst>
              <a:ext uri="{FF2B5EF4-FFF2-40B4-BE49-F238E27FC236}">
                <a16:creationId xmlns:a16="http://schemas.microsoft.com/office/drawing/2014/main" id="{EAE1E0A7-3240-45D5-88E2-3F4F1E6125B5}"/>
              </a:ext>
            </a:extLst>
          </p:cNvPr>
          <p:cNvSpPr txBox="1"/>
          <p:nvPr/>
        </p:nvSpPr>
        <p:spPr>
          <a:xfrm>
            <a:off x="4310239" y="5900286"/>
            <a:ext cx="2407852" cy="707886"/>
          </a:xfrm>
          <a:prstGeom prst="rect">
            <a:avLst/>
          </a:prstGeom>
          <a:noFill/>
        </p:spPr>
        <p:txBody>
          <a:bodyPr wrap="square">
            <a:spAutoFit/>
          </a:bodyPr>
          <a:lstStyle/>
          <a:p>
            <a:pPr algn="l"/>
            <a:r>
              <a:rPr lang="ja-JP" altLang="en-US" sz="1000" b="1" i="0" u="none" strike="noStrike" baseline="0" dirty="0">
                <a:solidFill>
                  <a:srgbClr val="1A1004"/>
                </a:solidFill>
                <a:latin typeface="HG丸ｺﾞｼｯｸM-PRO" panose="020F0600000000000000" pitchFamily="50" charset="-128"/>
                <a:ea typeface="HG丸ｺﾞｼｯｸM-PRO" panose="020F0600000000000000" pitchFamily="50" charset="-128"/>
              </a:rPr>
              <a:t>自ら考え、自らの手で図面を描くことを学び、建築単体から都市空間までスケールに応じた設計手法を修得し、</a:t>
            </a:r>
            <a:r>
              <a:rPr lang="en-US" altLang="ja-JP" sz="1000" b="1" i="0" u="none" strike="noStrike" baseline="0" dirty="0">
                <a:solidFill>
                  <a:srgbClr val="1A1004"/>
                </a:solidFill>
                <a:latin typeface="HG丸ｺﾞｼｯｸM-PRO" panose="020F0600000000000000" pitchFamily="50" charset="-128"/>
                <a:ea typeface="HG丸ｺﾞｼｯｸM-PRO" panose="020F0600000000000000" pitchFamily="50" charset="-128"/>
              </a:rPr>
              <a:t>CAD</a:t>
            </a:r>
            <a:r>
              <a:rPr lang="ja-JP" altLang="en-US" sz="1000" b="1" i="0" u="none" strike="noStrike" baseline="0" dirty="0">
                <a:solidFill>
                  <a:srgbClr val="1A1004"/>
                </a:solidFill>
                <a:latin typeface="HG丸ｺﾞｼｯｸM-PRO" panose="020F0600000000000000" pitchFamily="50" charset="-128"/>
                <a:ea typeface="HG丸ｺﾞｼｯｸM-PRO" panose="020F0600000000000000" pitchFamily="50" charset="-128"/>
              </a:rPr>
              <a:t>による設計演習も行います。</a:t>
            </a:r>
            <a:endParaRPr lang="ja-JP" altLang="en-US" sz="1000" b="1" dirty="0">
              <a:latin typeface="HG丸ｺﾞｼｯｸM-PRO" panose="020F0600000000000000" pitchFamily="50" charset="-128"/>
              <a:ea typeface="HG丸ｺﾞｼｯｸM-PRO" panose="020F0600000000000000" pitchFamily="50" charset="-128"/>
            </a:endParaRPr>
          </a:p>
        </p:txBody>
      </p:sp>
      <p:pic>
        <p:nvPicPr>
          <p:cNvPr id="6" name="図 5">
            <a:extLst>
              <a:ext uri="{FF2B5EF4-FFF2-40B4-BE49-F238E27FC236}">
                <a16:creationId xmlns:a16="http://schemas.microsoft.com/office/drawing/2014/main" id="{CFDDC35E-F679-48F1-9DFA-D34806904EF4}"/>
              </a:ext>
            </a:extLst>
          </p:cNvPr>
          <p:cNvPicPr>
            <a:picLocks noChangeAspect="1"/>
          </p:cNvPicPr>
          <p:nvPr/>
        </p:nvPicPr>
        <p:blipFill>
          <a:blip r:embed="rId6"/>
          <a:stretch>
            <a:fillRect/>
          </a:stretch>
        </p:blipFill>
        <p:spPr>
          <a:xfrm>
            <a:off x="4660657" y="4780470"/>
            <a:ext cx="1538779" cy="1055163"/>
          </a:xfrm>
          <a:prstGeom prst="rect">
            <a:avLst/>
          </a:prstGeom>
        </p:spPr>
      </p:pic>
      <p:sp>
        <p:nvSpPr>
          <p:cNvPr id="8" name="テキスト ボックス 7">
            <a:extLst>
              <a:ext uri="{FF2B5EF4-FFF2-40B4-BE49-F238E27FC236}">
                <a16:creationId xmlns:a16="http://schemas.microsoft.com/office/drawing/2014/main" id="{742257F6-A95A-4A21-AEF4-0266F8B9679E}"/>
              </a:ext>
            </a:extLst>
          </p:cNvPr>
          <p:cNvSpPr txBox="1"/>
          <p:nvPr/>
        </p:nvSpPr>
        <p:spPr>
          <a:xfrm>
            <a:off x="7181015" y="4526554"/>
            <a:ext cx="1199980" cy="253916"/>
          </a:xfrm>
          <a:prstGeom prst="rect">
            <a:avLst/>
          </a:prstGeom>
          <a:noFill/>
        </p:spPr>
        <p:txBody>
          <a:bodyPr wrap="square">
            <a:spAutoFit/>
          </a:bodyPr>
          <a:lstStyle/>
          <a:p>
            <a:r>
              <a:rPr lang="ja-JP" altLang="en-US" sz="1050" b="1" i="0" u="none" strike="noStrike" baseline="0" dirty="0">
                <a:solidFill>
                  <a:srgbClr val="62AD28"/>
                </a:solidFill>
                <a:latin typeface="HG丸ｺﾞｼｯｸM-PRO" panose="020F0600000000000000" pitchFamily="50" charset="-128"/>
                <a:ea typeface="HG丸ｺﾞｼｯｸM-PRO" panose="020F0600000000000000" pitchFamily="50" charset="-128"/>
              </a:rPr>
              <a:t>環境材料学実験</a:t>
            </a:r>
            <a:endParaRPr lang="ja-JP" altLang="en-US" sz="1050" b="1" dirty="0">
              <a:latin typeface="HG丸ｺﾞｼｯｸM-PRO" panose="020F0600000000000000" pitchFamily="50" charset="-128"/>
              <a:ea typeface="HG丸ｺﾞｼｯｸM-PRO" panose="020F0600000000000000" pitchFamily="50" charset="-128"/>
            </a:endParaRPr>
          </a:p>
        </p:txBody>
      </p:sp>
      <p:sp>
        <p:nvSpPr>
          <p:cNvPr id="11" name="テキスト ボックス 10">
            <a:extLst>
              <a:ext uri="{FF2B5EF4-FFF2-40B4-BE49-F238E27FC236}">
                <a16:creationId xmlns:a16="http://schemas.microsoft.com/office/drawing/2014/main" id="{EE40AC47-32CA-44B2-80E7-18F6744610C9}"/>
              </a:ext>
            </a:extLst>
          </p:cNvPr>
          <p:cNvSpPr txBox="1"/>
          <p:nvPr/>
        </p:nvSpPr>
        <p:spPr>
          <a:xfrm>
            <a:off x="6718091" y="5835633"/>
            <a:ext cx="2259618" cy="861774"/>
          </a:xfrm>
          <a:prstGeom prst="rect">
            <a:avLst/>
          </a:prstGeom>
          <a:noFill/>
        </p:spPr>
        <p:txBody>
          <a:bodyPr wrap="square">
            <a:spAutoFit/>
          </a:bodyPr>
          <a:lstStyle/>
          <a:p>
            <a:pPr algn="l"/>
            <a:r>
              <a:rPr lang="ja-JP" altLang="en-US" sz="1000" b="1" i="0" u="none" strike="noStrike" baseline="0" dirty="0">
                <a:solidFill>
                  <a:srgbClr val="1A1004"/>
                </a:solidFill>
                <a:latin typeface="HG丸ｺﾞｼｯｸM-PRO" panose="020F0600000000000000" pitchFamily="50" charset="-128"/>
                <a:ea typeface="HG丸ｺﾞｼｯｸM-PRO" panose="020F0600000000000000" pitchFamily="50" charset="-128"/>
              </a:rPr>
              <a:t>地域のインフラ整備に必要な材料</a:t>
            </a:r>
          </a:p>
          <a:p>
            <a:pPr algn="l"/>
            <a:r>
              <a:rPr lang="ja-JP" altLang="en-US" sz="1000" b="1" i="0" u="none" strike="noStrike" baseline="0" dirty="0">
                <a:solidFill>
                  <a:srgbClr val="1A1004"/>
                </a:solidFill>
                <a:latin typeface="HG丸ｺﾞｼｯｸM-PRO" panose="020F0600000000000000" pitchFamily="50" charset="-128"/>
                <a:ea typeface="HG丸ｺﾞｼｯｸM-PRO" panose="020F0600000000000000" pitchFamily="50" charset="-128"/>
              </a:rPr>
              <a:t>の実験を行います。インフラ整備で</a:t>
            </a:r>
          </a:p>
          <a:p>
            <a:pPr algn="l"/>
            <a:r>
              <a:rPr lang="ja-JP" altLang="en-US" sz="1000" b="1" i="0" u="none" strike="noStrike" baseline="0" dirty="0">
                <a:solidFill>
                  <a:srgbClr val="1A1004"/>
                </a:solidFill>
                <a:latin typeface="HG丸ｺﾞｼｯｸM-PRO" panose="020F0600000000000000" pitchFamily="50" charset="-128"/>
                <a:ea typeface="HG丸ｺﾞｼｯｸM-PRO" panose="020F0600000000000000" pitchFamily="50" charset="-128"/>
              </a:rPr>
              <a:t>は、多量に土とコンクリートが使用</a:t>
            </a:r>
          </a:p>
          <a:p>
            <a:pPr algn="l"/>
            <a:r>
              <a:rPr lang="ja-JP" altLang="en-US" sz="1000" b="1" i="0" u="none" strike="noStrike" baseline="0" dirty="0">
                <a:solidFill>
                  <a:srgbClr val="1A1004"/>
                </a:solidFill>
                <a:latin typeface="HG丸ｺﾞｼｯｸM-PRO" panose="020F0600000000000000" pitchFamily="50" charset="-128"/>
                <a:ea typeface="HG丸ｺﾞｼｯｸM-PRO" panose="020F0600000000000000" pitchFamily="50" charset="-128"/>
              </a:rPr>
              <a:t>されるため、これの力学特性を調</a:t>
            </a:r>
          </a:p>
          <a:p>
            <a:pPr algn="l"/>
            <a:r>
              <a:rPr lang="ja-JP" altLang="en-US" sz="1000" b="1" i="0" u="none" strike="noStrike" baseline="0" dirty="0">
                <a:solidFill>
                  <a:srgbClr val="1A1004"/>
                </a:solidFill>
                <a:latin typeface="HG丸ｺﾞｼｯｸM-PRO" panose="020F0600000000000000" pitchFamily="50" charset="-128"/>
                <a:ea typeface="HG丸ｺﾞｼｯｸM-PRO" panose="020F0600000000000000" pitchFamily="50" charset="-128"/>
              </a:rPr>
              <a:t>べることを主題としています。</a:t>
            </a:r>
            <a:endParaRPr lang="ja-JP" altLang="en-US" sz="1000" b="1" dirty="0">
              <a:latin typeface="HG丸ｺﾞｼｯｸM-PRO" panose="020F0600000000000000" pitchFamily="50" charset="-128"/>
              <a:ea typeface="HG丸ｺﾞｼｯｸM-PRO" panose="020F0600000000000000" pitchFamily="50" charset="-128"/>
            </a:endParaRPr>
          </a:p>
        </p:txBody>
      </p:sp>
      <p:pic>
        <p:nvPicPr>
          <p:cNvPr id="12" name="図 11">
            <a:extLst>
              <a:ext uri="{FF2B5EF4-FFF2-40B4-BE49-F238E27FC236}">
                <a16:creationId xmlns:a16="http://schemas.microsoft.com/office/drawing/2014/main" id="{00A47926-035A-44AB-9840-4A9E10DBAD83}"/>
              </a:ext>
            </a:extLst>
          </p:cNvPr>
          <p:cNvPicPr>
            <a:picLocks noChangeAspect="1"/>
          </p:cNvPicPr>
          <p:nvPr/>
        </p:nvPicPr>
        <p:blipFill>
          <a:blip r:embed="rId7"/>
          <a:stretch>
            <a:fillRect/>
          </a:stretch>
        </p:blipFill>
        <p:spPr>
          <a:xfrm>
            <a:off x="6995676" y="4755544"/>
            <a:ext cx="1538778" cy="1055163"/>
          </a:xfrm>
          <a:prstGeom prst="rect">
            <a:avLst/>
          </a:prstGeom>
        </p:spPr>
      </p:pic>
      <p:sp>
        <p:nvSpPr>
          <p:cNvPr id="2" name="スライド番号プレースホルダー 3">
            <a:extLst>
              <a:ext uri="{FF2B5EF4-FFF2-40B4-BE49-F238E27FC236}">
                <a16:creationId xmlns:a16="http://schemas.microsoft.com/office/drawing/2014/main" id="{D3D9E5EB-7B76-41AB-8D3F-3C1051E3CB71}"/>
              </a:ext>
            </a:extLst>
          </p:cNvPr>
          <p:cNvSpPr txBox="1">
            <a:spLocks/>
          </p:cNvSpPr>
          <p:nvPr/>
        </p:nvSpPr>
        <p:spPr>
          <a:xfrm>
            <a:off x="8686511" y="6556375"/>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19</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924030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31316B-1245-48F4-9667-EA4D436AF089}"/>
              </a:ext>
            </a:extLst>
          </p:cNvPr>
          <p:cNvSpPr>
            <a:spLocks noGrp="1"/>
          </p:cNvSpPr>
          <p:nvPr>
            <p:ph type="title"/>
          </p:nvPr>
        </p:nvSpPr>
        <p:spPr/>
        <p:txBody>
          <a:bodyPr/>
          <a:lstStyle/>
          <a:p>
            <a:r>
              <a:rPr lang="ja-JP" altLang="en-US" sz="1800" i="0" u="none" strike="noStrike" baseline="0" dirty="0">
                <a:solidFill>
                  <a:srgbClr val="00B050"/>
                </a:solidFill>
                <a:latin typeface="+mj-ea"/>
              </a:rPr>
              <a:t>都市環境創成コース</a:t>
            </a:r>
            <a:r>
              <a:rPr lang="ja-JP" altLang="en-US" sz="1800" dirty="0">
                <a:solidFill>
                  <a:srgbClr val="00B050"/>
                </a:solidFill>
                <a:latin typeface="+mj-ea"/>
              </a:rPr>
              <a:t>の研究例</a:t>
            </a:r>
            <a:endParaRPr kumimoji="1" lang="ja-JP" altLang="en-US" dirty="0">
              <a:solidFill>
                <a:srgbClr val="00B050"/>
              </a:solidFill>
              <a:latin typeface="+mj-ea"/>
            </a:endParaRPr>
          </a:p>
        </p:txBody>
      </p:sp>
      <p:pic>
        <p:nvPicPr>
          <p:cNvPr id="5" name="図 4">
            <a:extLst>
              <a:ext uri="{FF2B5EF4-FFF2-40B4-BE49-F238E27FC236}">
                <a16:creationId xmlns:a16="http://schemas.microsoft.com/office/drawing/2014/main" id="{F0D63E1B-AEAF-46A7-B008-6E80141420C8}"/>
              </a:ext>
            </a:extLst>
          </p:cNvPr>
          <p:cNvPicPr>
            <a:picLocks noChangeAspect="1"/>
          </p:cNvPicPr>
          <p:nvPr/>
        </p:nvPicPr>
        <p:blipFill>
          <a:blip r:embed="rId2"/>
          <a:stretch>
            <a:fillRect/>
          </a:stretch>
        </p:blipFill>
        <p:spPr>
          <a:xfrm>
            <a:off x="513192" y="872613"/>
            <a:ext cx="7972047" cy="5862204"/>
          </a:xfrm>
          <a:prstGeom prst="rect">
            <a:avLst/>
          </a:prstGeom>
        </p:spPr>
      </p:pic>
      <p:sp>
        <p:nvSpPr>
          <p:cNvPr id="3" name="スライド番号プレースホルダー 3">
            <a:extLst>
              <a:ext uri="{FF2B5EF4-FFF2-40B4-BE49-F238E27FC236}">
                <a16:creationId xmlns:a16="http://schemas.microsoft.com/office/drawing/2014/main" id="{C2ED2A84-0C8F-4325-8790-7BC1B296B6D6}"/>
              </a:ext>
            </a:extLst>
          </p:cNvPr>
          <p:cNvSpPr txBox="1">
            <a:spLocks/>
          </p:cNvSpPr>
          <p:nvPr/>
        </p:nvSpPr>
        <p:spPr>
          <a:xfrm>
            <a:off x="8686511" y="6556375"/>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20</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31272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7181AE-D14B-4216-A8C9-BABA25647C14}"/>
              </a:ext>
            </a:extLst>
          </p:cNvPr>
          <p:cNvSpPr>
            <a:spLocks noGrp="1"/>
          </p:cNvSpPr>
          <p:nvPr>
            <p:ph type="title"/>
          </p:nvPr>
        </p:nvSpPr>
        <p:spPr/>
        <p:txBody>
          <a:bodyPr/>
          <a:lstStyle/>
          <a:p>
            <a:r>
              <a:rPr lang="ja-JP" altLang="en-US" sz="1800" i="0" u="none" strike="noStrike" baseline="0" dirty="0">
                <a:solidFill>
                  <a:srgbClr val="00B050"/>
                </a:solidFill>
                <a:latin typeface="+mj-ea"/>
              </a:rPr>
              <a:t>環境マネジメントコース</a:t>
            </a:r>
            <a:r>
              <a:rPr lang="ja-JP" altLang="en-US" sz="1800" dirty="0">
                <a:solidFill>
                  <a:srgbClr val="00B050"/>
                </a:solidFill>
                <a:latin typeface="+mj-ea"/>
              </a:rPr>
              <a:t>の研究例</a:t>
            </a:r>
            <a:endParaRPr kumimoji="1" lang="ja-JP" altLang="en-US" dirty="0">
              <a:solidFill>
                <a:srgbClr val="00B050"/>
              </a:solidFill>
              <a:latin typeface="+mj-ea"/>
            </a:endParaRPr>
          </a:p>
        </p:txBody>
      </p:sp>
      <p:pic>
        <p:nvPicPr>
          <p:cNvPr id="5" name="図 4">
            <a:extLst>
              <a:ext uri="{FF2B5EF4-FFF2-40B4-BE49-F238E27FC236}">
                <a16:creationId xmlns:a16="http://schemas.microsoft.com/office/drawing/2014/main" id="{83EAD442-7762-4414-8C8A-D8DEBEFCA91F}"/>
              </a:ext>
            </a:extLst>
          </p:cNvPr>
          <p:cNvPicPr>
            <a:picLocks noChangeAspect="1"/>
          </p:cNvPicPr>
          <p:nvPr/>
        </p:nvPicPr>
        <p:blipFill>
          <a:blip r:embed="rId2"/>
          <a:stretch>
            <a:fillRect/>
          </a:stretch>
        </p:blipFill>
        <p:spPr>
          <a:xfrm>
            <a:off x="714471" y="903922"/>
            <a:ext cx="7922876" cy="5954078"/>
          </a:xfrm>
          <a:prstGeom prst="rect">
            <a:avLst/>
          </a:prstGeom>
        </p:spPr>
      </p:pic>
      <p:sp>
        <p:nvSpPr>
          <p:cNvPr id="3" name="スライド番号プレースホルダー 3">
            <a:extLst>
              <a:ext uri="{FF2B5EF4-FFF2-40B4-BE49-F238E27FC236}">
                <a16:creationId xmlns:a16="http://schemas.microsoft.com/office/drawing/2014/main" id="{15D422F2-B3E7-4074-942B-0F4AD7D624E9}"/>
              </a:ext>
            </a:extLst>
          </p:cNvPr>
          <p:cNvSpPr txBox="1">
            <a:spLocks/>
          </p:cNvSpPr>
          <p:nvPr/>
        </p:nvSpPr>
        <p:spPr>
          <a:xfrm>
            <a:off x="8686511" y="6556375"/>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21</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140375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sz="1800" i="0" u="none" strike="noStrike" baseline="0" dirty="0">
                <a:solidFill>
                  <a:srgbClr val="0000FF"/>
                </a:solidFill>
                <a:latin typeface="KoburinaGoStdN-W3"/>
              </a:rPr>
              <a:t>情報・電気・数理データサイエンス系</a:t>
            </a:r>
            <a:endParaRPr lang="ja-JP" altLang="en-US" dirty="0">
              <a:solidFill>
                <a:srgbClr val="0000FF"/>
              </a:solidFill>
              <a:latin typeface="Calibri" charset="0"/>
              <a:ea typeface="ＭＳ Ｐゴシック" charset="0"/>
              <a:cs typeface="ＭＳ Ｐゴシック" charset="0"/>
            </a:endParaRPr>
          </a:p>
        </p:txBody>
      </p:sp>
      <p:sp>
        <p:nvSpPr>
          <p:cNvPr id="4" name="正方形/長方形 3"/>
          <p:cNvSpPr/>
          <p:nvPr/>
        </p:nvSpPr>
        <p:spPr>
          <a:xfrm>
            <a:off x="3935948" y="2257231"/>
            <a:ext cx="1131629" cy="283104"/>
          </a:xfrm>
          <a:prstGeom prst="rect">
            <a:avLst/>
          </a:prstGeom>
          <a:gradFill>
            <a:gsLst>
              <a:gs pos="0">
                <a:srgbClr val="009999"/>
              </a:gs>
              <a:gs pos="100000">
                <a:srgbClr val="A2D4E2"/>
              </a:gs>
              <a:gs pos="100000">
                <a:schemeClr val="accent5"/>
              </a:gs>
            </a:gsLst>
          </a:gra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ja-JP" altLang="en-US" sz="1000" b="1" i="0" u="none" strike="noStrike" baseline="0" dirty="0">
                <a:solidFill>
                  <a:schemeClr val="bg1"/>
                </a:solidFill>
                <a:latin typeface="HG丸ｺﾞｼｯｸM-PRO" panose="020F0600000000000000" pitchFamily="50" charset="-128"/>
                <a:ea typeface="HG丸ｺﾞｼｯｸM-PRO" panose="020F0600000000000000" pitchFamily="50" charset="-128"/>
              </a:rPr>
              <a:t>情報工学コース</a:t>
            </a:r>
            <a:endParaRPr kumimoji="1" lang="ja-JP" altLang="en-US" sz="10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28" name="正方形/長方形 27"/>
          <p:cNvSpPr/>
          <p:nvPr/>
        </p:nvSpPr>
        <p:spPr>
          <a:xfrm>
            <a:off x="5138024" y="2257231"/>
            <a:ext cx="1282172" cy="339417"/>
          </a:xfrm>
          <a:prstGeom prst="rect">
            <a:avLst/>
          </a:prstGeom>
          <a:gradFill>
            <a:gsLst>
              <a:gs pos="0">
                <a:srgbClr val="009999"/>
              </a:gs>
              <a:gs pos="100000">
                <a:srgbClr val="A2D4E2"/>
              </a:gs>
              <a:gs pos="100000">
                <a:schemeClr val="accent5"/>
              </a:gs>
            </a:gsLst>
          </a:gra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ja-JP" altLang="en-US" sz="1000" b="1" i="0" u="none" strike="noStrike" baseline="0" dirty="0">
                <a:solidFill>
                  <a:schemeClr val="bg1"/>
                </a:solidFill>
                <a:latin typeface="HG丸ｺﾞｼｯｸM-PRO" panose="020F0600000000000000" pitchFamily="50" charset="-128"/>
                <a:ea typeface="HG丸ｺﾞｼｯｸM-PRO" panose="020F0600000000000000" pitchFamily="50" charset="-128"/>
              </a:rPr>
              <a:t>ネットワーク</a:t>
            </a:r>
            <a:r>
              <a:rPr lang="ja-JP" altLang="en-US" sz="1000" b="1" i="0" u="none" strike="noStrike" baseline="0" dirty="0">
                <a:solidFill>
                  <a:schemeClr val="bg1"/>
                </a:solidFill>
                <a:latin typeface="KoburinaGoStdN-W6"/>
              </a:rPr>
              <a:t>工学コース</a:t>
            </a:r>
            <a:endParaRPr kumimoji="1" lang="ja-JP" altLang="en-US" sz="10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29" name="正方形/長方形 28"/>
          <p:cNvSpPr/>
          <p:nvPr/>
        </p:nvSpPr>
        <p:spPr>
          <a:xfrm>
            <a:off x="6482826" y="2249641"/>
            <a:ext cx="1253598" cy="339417"/>
          </a:xfrm>
          <a:prstGeom prst="rect">
            <a:avLst/>
          </a:prstGeom>
          <a:gradFill>
            <a:gsLst>
              <a:gs pos="0">
                <a:srgbClr val="009999"/>
              </a:gs>
              <a:gs pos="100000">
                <a:srgbClr val="A2D4E2"/>
              </a:gs>
              <a:gs pos="100000">
                <a:schemeClr val="accent5"/>
              </a:gs>
            </a:gsLst>
          </a:gra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ja-JP" altLang="en-US" sz="1000" b="1" i="0" u="none" strike="noStrike" baseline="0" dirty="0">
                <a:solidFill>
                  <a:schemeClr val="bg1"/>
                </a:solidFill>
                <a:latin typeface="HG丸ｺﾞｼｯｸM-PRO" panose="020F0600000000000000" pitchFamily="50" charset="-128"/>
                <a:ea typeface="HG丸ｺﾞｼｯｸM-PRO" panose="020F0600000000000000" pitchFamily="50" charset="-128"/>
              </a:rPr>
              <a:t>エネルギー</a:t>
            </a:r>
            <a:r>
              <a:rPr lang="ja-JP" altLang="en-US" sz="1000" b="1" i="0" u="none" strike="noStrike" baseline="0" dirty="0">
                <a:solidFill>
                  <a:schemeClr val="bg1"/>
                </a:solidFill>
                <a:latin typeface="KoburinaGoStdN-W6"/>
              </a:rPr>
              <a:t>・エレクトロニクスコース</a:t>
            </a:r>
            <a:endParaRPr kumimoji="1" lang="ja-JP" altLang="en-US" sz="1000" b="1" dirty="0">
              <a:solidFill>
                <a:schemeClr val="bg1"/>
              </a:solidFill>
              <a:latin typeface="HG丸ｺﾞｼｯｸM-PRO" panose="020F0600000000000000" pitchFamily="50" charset="-128"/>
              <a:ea typeface="HG丸ｺﾞｼｯｸM-PRO" panose="020F0600000000000000" pitchFamily="50" charset="-128"/>
            </a:endParaRPr>
          </a:p>
        </p:txBody>
      </p:sp>
      <p:grpSp>
        <p:nvGrpSpPr>
          <p:cNvPr id="14" name="グループ化 13">
            <a:extLst>
              <a:ext uri="{FF2B5EF4-FFF2-40B4-BE49-F238E27FC236}">
                <a16:creationId xmlns:a16="http://schemas.microsoft.com/office/drawing/2014/main" id="{976EDE8C-557B-4783-89D3-1446938480B3}"/>
              </a:ext>
            </a:extLst>
          </p:cNvPr>
          <p:cNvGrpSpPr/>
          <p:nvPr/>
        </p:nvGrpSpPr>
        <p:grpSpPr>
          <a:xfrm>
            <a:off x="12368" y="1097280"/>
            <a:ext cx="3812914" cy="5421635"/>
            <a:chOff x="4890768" y="1062180"/>
            <a:chExt cx="4102100" cy="5858644"/>
          </a:xfrm>
        </p:grpSpPr>
        <p:sp>
          <p:nvSpPr>
            <p:cNvPr id="2" name="正方形/長方形 1">
              <a:extLst>
                <a:ext uri="{FF2B5EF4-FFF2-40B4-BE49-F238E27FC236}">
                  <a16:creationId xmlns:a16="http://schemas.microsoft.com/office/drawing/2014/main" id="{AC07E289-2F80-4A81-86D5-240AC931A46C}"/>
                </a:ext>
              </a:extLst>
            </p:cNvPr>
            <p:cNvSpPr/>
            <p:nvPr/>
          </p:nvSpPr>
          <p:spPr>
            <a:xfrm>
              <a:off x="5208910" y="1062180"/>
              <a:ext cx="171450" cy="8001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pic>
          <p:nvPicPr>
            <p:cNvPr id="10" name="図 9">
              <a:extLst>
                <a:ext uri="{FF2B5EF4-FFF2-40B4-BE49-F238E27FC236}">
                  <a16:creationId xmlns:a16="http://schemas.microsoft.com/office/drawing/2014/main" id="{5411AED0-111D-4E41-9A8D-802536E77CB2}"/>
                </a:ext>
              </a:extLst>
            </p:cNvPr>
            <p:cNvPicPr>
              <a:picLocks noChangeAspect="1"/>
            </p:cNvPicPr>
            <p:nvPr/>
          </p:nvPicPr>
          <p:blipFill>
            <a:blip r:embed="rId3"/>
            <a:stretch>
              <a:fillRect/>
            </a:stretch>
          </p:blipFill>
          <p:spPr>
            <a:xfrm>
              <a:off x="4890768" y="1115060"/>
              <a:ext cx="4102100" cy="5742940"/>
            </a:xfrm>
            <a:prstGeom prst="rect">
              <a:avLst/>
            </a:prstGeom>
          </p:spPr>
        </p:pic>
        <p:pic>
          <p:nvPicPr>
            <p:cNvPr id="11" name="図 10">
              <a:extLst>
                <a:ext uri="{FF2B5EF4-FFF2-40B4-BE49-F238E27FC236}">
                  <a16:creationId xmlns:a16="http://schemas.microsoft.com/office/drawing/2014/main" id="{780985F9-A1AE-4D38-8112-7F148D8B935E}"/>
                </a:ext>
              </a:extLst>
            </p:cNvPr>
            <p:cNvPicPr>
              <a:picLocks noChangeAspect="1"/>
            </p:cNvPicPr>
            <p:nvPr/>
          </p:nvPicPr>
          <p:blipFill>
            <a:blip r:embed="rId4"/>
            <a:stretch>
              <a:fillRect/>
            </a:stretch>
          </p:blipFill>
          <p:spPr>
            <a:xfrm>
              <a:off x="4917672" y="6610595"/>
              <a:ext cx="3461505" cy="310229"/>
            </a:xfrm>
            <a:prstGeom prst="rect">
              <a:avLst/>
            </a:prstGeom>
          </p:spPr>
        </p:pic>
        <p:pic>
          <p:nvPicPr>
            <p:cNvPr id="13" name="図 12">
              <a:extLst>
                <a:ext uri="{FF2B5EF4-FFF2-40B4-BE49-F238E27FC236}">
                  <a16:creationId xmlns:a16="http://schemas.microsoft.com/office/drawing/2014/main" id="{7B044631-B4CD-470C-9F7E-4FE7AAF431BE}"/>
                </a:ext>
              </a:extLst>
            </p:cNvPr>
            <p:cNvPicPr>
              <a:picLocks noChangeAspect="1"/>
            </p:cNvPicPr>
            <p:nvPr/>
          </p:nvPicPr>
          <p:blipFill>
            <a:blip r:embed="rId5"/>
            <a:stretch>
              <a:fillRect/>
            </a:stretch>
          </p:blipFill>
          <p:spPr>
            <a:xfrm>
              <a:off x="4919064" y="6273544"/>
              <a:ext cx="1356624" cy="324798"/>
            </a:xfrm>
            <a:prstGeom prst="rect">
              <a:avLst/>
            </a:prstGeom>
          </p:spPr>
        </p:pic>
      </p:grpSp>
      <p:sp>
        <p:nvSpPr>
          <p:cNvPr id="24" name="Rectangle 3">
            <a:extLst>
              <a:ext uri="{FF2B5EF4-FFF2-40B4-BE49-F238E27FC236}">
                <a16:creationId xmlns:a16="http://schemas.microsoft.com/office/drawing/2014/main" id="{D6E70CD8-FE5A-4BD3-8008-47EF81363B73}"/>
              </a:ext>
            </a:extLst>
          </p:cNvPr>
          <p:cNvSpPr txBox="1">
            <a:spLocks noChangeArrowheads="1"/>
          </p:cNvSpPr>
          <p:nvPr/>
        </p:nvSpPr>
        <p:spPr bwMode="auto">
          <a:xfrm>
            <a:off x="3970063" y="944979"/>
            <a:ext cx="5091822" cy="132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469900" indent="-4699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marL="0" lvl="3" indent="0">
              <a:spcBef>
                <a:spcPts val="600"/>
              </a:spcBef>
              <a:buClr>
                <a:schemeClr val="tx1"/>
              </a:buClr>
              <a:buSzPct val="100000"/>
            </a:pPr>
            <a:r>
              <a:rPr lang="ja-JP" altLang="en-US" sz="1700" dirty="0">
                <a:latin typeface="KozGoPr6N-Regular-Identity-H"/>
              </a:rPr>
              <a:t>人工知能</a:t>
            </a:r>
            <a:r>
              <a:rPr lang="en-US" altLang="ja-JP" sz="1700" dirty="0">
                <a:latin typeface="KozGoPr6N-Regular-Identity-H"/>
              </a:rPr>
              <a:t>(AI)</a:t>
            </a:r>
            <a:r>
              <a:rPr lang="ja-JP" altLang="en-US" sz="1700" dirty="0" err="1">
                <a:latin typeface="KozGoPr6N-Regular-Identity-H"/>
              </a:rPr>
              <a:t>、</a:t>
            </a:r>
            <a:r>
              <a:rPr lang="ja-JP" altLang="en-US" sz="1700" dirty="0">
                <a:latin typeface="KozGoPr6N-Regular-Identity-H"/>
              </a:rPr>
              <a:t>ビッグデータ、モノのインターネット</a:t>
            </a:r>
            <a:r>
              <a:rPr lang="en-US" altLang="ja-JP" sz="1700" dirty="0">
                <a:latin typeface="KozGoPr6N-Regular-Identity-H"/>
              </a:rPr>
              <a:t>(IoT)</a:t>
            </a:r>
            <a:r>
              <a:rPr lang="ja-JP" altLang="en-US" sz="1700" dirty="0">
                <a:latin typeface="KozGoPr6N-Regular-Identity-H"/>
              </a:rPr>
              <a:t>の関連技術が社会生活を大きく変えようとしています。</a:t>
            </a:r>
            <a:endParaRPr lang="en-US" altLang="ja-JP" sz="1700" dirty="0">
              <a:latin typeface="KozGoPr6N-Regular-Identity-H"/>
            </a:endParaRPr>
          </a:p>
          <a:p>
            <a:pPr marL="0" lvl="3" indent="0" eaLnBrk="0" hangingPunct="0">
              <a:spcBef>
                <a:spcPts val="600"/>
              </a:spcBef>
              <a:buClr>
                <a:schemeClr val="tx1"/>
              </a:buClr>
              <a:buSzPct val="100000"/>
            </a:pPr>
            <a:r>
              <a:rPr lang="ja-JP" altLang="en-US" sz="1700" b="0" i="0" u="none" strike="noStrike" baseline="0" dirty="0">
                <a:latin typeface="KozGoPr6N-Regular-Identity-H"/>
              </a:rPr>
              <a:t>これらの技術の基盤をなす情報知能工学、通信ネットワーク工学、電気電子工学、数理科学を学べます。</a:t>
            </a:r>
            <a:endParaRPr lang="ja-JP" altLang="en-US" sz="1700" b="1" dirty="0">
              <a:solidFill>
                <a:srgbClr val="000000"/>
              </a:solidFill>
              <a:latin typeface="HG丸ｺﾞｼｯｸM-PRO" charset="0"/>
              <a:ea typeface="HG丸ｺﾞｼｯｸM-PRO" charset="0"/>
              <a:cs typeface="HG丸ｺﾞｼｯｸM-PRO" charset="0"/>
            </a:endParaRPr>
          </a:p>
        </p:txBody>
      </p:sp>
      <p:sp>
        <p:nvSpPr>
          <p:cNvPr id="46" name="正方形/長方形 45">
            <a:extLst>
              <a:ext uri="{FF2B5EF4-FFF2-40B4-BE49-F238E27FC236}">
                <a16:creationId xmlns:a16="http://schemas.microsoft.com/office/drawing/2014/main" id="{79F8BBE6-D664-48F0-BEC9-0EF66D4A28BC}"/>
              </a:ext>
            </a:extLst>
          </p:cNvPr>
          <p:cNvSpPr/>
          <p:nvPr/>
        </p:nvSpPr>
        <p:spPr>
          <a:xfrm>
            <a:off x="7808287" y="2247930"/>
            <a:ext cx="1253598" cy="342870"/>
          </a:xfrm>
          <a:prstGeom prst="rect">
            <a:avLst/>
          </a:prstGeom>
          <a:gradFill>
            <a:gsLst>
              <a:gs pos="0">
                <a:srgbClr val="009999"/>
              </a:gs>
              <a:gs pos="100000">
                <a:srgbClr val="A2D4E2"/>
              </a:gs>
              <a:gs pos="100000">
                <a:schemeClr val="accent5"/>
              </a:gs>
            </a:gsLst>
          </a:gra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ja-JP" altLang="en-US" sz="1000" b="1" i="0" u="none" strike="noStrike" baseline="0" dirty="0">
                <a:solidFill>
                  <a:schemeClr val="bg1"/>
                </a:solidFill>
                <a:latin typeface="HG丸ｺﾞｼｯｸM-PRO" panose="020F0600000000000000" pitchFamily="50" charset="-128"/>
                <a:ea typeface="HG丸ｺﾞｼｯｸM-PRO" panose="020F0600000000000000" pitchFamily="50" charset="-128"/>
              </a:rPr>
              <a:t>数理データサイエンスコース</a:t>
            </a:r>
            <a:endParaRPr kumimoji="1" lang="ja-JP" altLang="en-US" sz="1000" b="1" dirty="0">
              <a:solidFill>
                <a:schemeClr val="bg1"/>
              </a:solidFill>
              <a:latin typeface="HG丸ｺﾞｼｯｸM-PRO" panose="020F0600000000000000" pitchFamily="50" charset="-128"/>
              <a:ea typeface="HG丸ｺﾞｼｯｸM-PRO" panose="020F0600000000000000" pitchFamily="50" charset="-128"/>
            </a:endParaRPr>
          </a:p>
        </p:txBody>
      </p:sp>
      <p:grpSp>
        <p:nvGrpSpPr>
          <p:cNvPr id="45" name="グループ化 44">
            <a:extLst>
              <a:ext uri="{FF2B5EF4-FFF2-40B4-BE49-F238E27FC236}">
                <a16:creationId xmlns:a16="http://schemas.microsoft.com/office/drawing/2014/main" id="{A6C5D670-745C-4996-A510-A539379F5FB0}"/>
              </a:ext>
            </a:extLst>
          </p:cNvPr>
          <p:cNvGrpSpPr/>
          <p:nvPr/>
        </p:nvGrpSpPr>
        <p:grpSpPr>
          <a:xfrm>
            <a:off x="3906521" y="4316258"/>
            <a:ext cx="5323465" cy="2441310"/>
            <a:chOff x="3906521" y="3965738"/>
            <a:chExt cx="5323465" cy="2441310"/>
          </a:xfrm>
        </p:grpSpPr>
        <p:sp>
          <p:nvSpPr>
            <p:cNvPr id="30" name="テキスト ボックス 29">
              <a:extLst>
                <a:ext uri="{FF2B5EF4-FFF2-40B4-BE49-F238E27FC236}">
                  <a16:creationId xmlns:a16="http://schemas.microsoft.com/office/drawing/2014/main" id="{74E3509F-A6BA-4ED4-8974-3552C2621AA2}"/>
                </a:ext>
              </a:extLst>
            </p:cNvPr>
            <p:cNvSpPr txBox="1"/>
            <p:nvPr/>
          </p:nvSpPr>
          <p:spPr>
            <a:xfrm>
              <a:off x="3906521" y="5227006"/>
              <a:ext cx="1419595" cy="1169551"/>
            </a:xfrm>
            <a:prstGeom prst="rect">
              <a:avLst/>
            </a:prstGeom>
            <a:noFill/>
          </p:spPr>
          <p:txBody>
            <a:bodyPr wrap="square">
              <a:spAutoFit/>
            </a:bodyPr>
            <a:lstStyle/>
            <a:p>
              <a:pPr algn="l"/>
              <a:r>
                <a:rPr lang="en-US" altLang="ja-JP" sz="1000" b="1" i="0" u="none" strike="noStrike" baseline="0" dirty="0">
                  <a:latin typeface="HG丸ｺﾞｼｯｸM-PRO" panose="020F0600000000000000" pitchFamily="50" charset="-128"/>
                  <a:ea typeface="HG丸ｺﾞｼｯｸM-PRO" panose="020F0600000000000000" pitchFamily="50" charset="-128"/>
                </a:rPr>
                <a:t>CPU</a:t>
              </a:r>
              <a:r>
                <a:rPr lang="ja-JP" altLang="en-US" sz="1000" b="1" i="0" u="none" strike="noStrike" baseline="0" dirty="0">
                  <a:latin typeface="HG丸ｺﾞｼｯｸM-PRO" panose="020F0600000000000000" pitchFamily="50" charset="-128"/>
                  <a:ea typeface="HG丸ｺﾞｼｯｸM-PRO" panose="020F0600000000000000" pitchFamily="50" charset="-128"/>
                </a:rPr>
                <a:t>を設計しコンピュータの動作原理を学びます。画像処理</a:t>
              </a:r>
              <a:r>
                <a:rPr lang="ja-JP" altLang="en-US" sz="1000" b="1" dirty="0">
                  <a:latin typeface="HG丸ｺﾞｼｯｸM-PRO" panose="020F0600000000000000" pitchFamily="50" charset="-128"/>
                  <a:ea typeface="HG丸ｺﾞｼｯｸM-PRO" panose="020F0600000000000000" pitchFamily="50" charset="-128"/>
                </a:rPr>
                <a:t>や</a:t>
              </a:r>
              <a:r>
                <a:rPr lang="ja-JP" altLang="en-US" sz="1000" b="1" i="0" u="none" strike="noStrike" baseline="0" dirty="0">
                  <a:latin typeface="HG丸ｺﾞｼｯｸM-PRO" panose="020F0600000000000000" pitchFamily="50" charset="-128"/>
                  <a:ea typeface="HG丸ｺﾞｼｯｸM-PRO" panose="020F0600000000000000" pitchFamily="50" charset="-128"/>
                </a:rPr>
                <a:t>音声処理の実験から情報処理技術やコンピュータシステムの理解を深めます。</a:t>
              </a:r>
              <a:endParaRPr lang="ja-JP" altLang="en-US" sz="1000" b="1" dirty="0">
                <a:latin typeface="HG丸ｺﾞｼｯｸM-PRO" panose="020F0600000000000000" pitchFamily="50" charset="-128"/>
                <a:ea typeface="HG丸ｺﾞｼｯｸM-PRO" panose="020F0600000000000000" pitchFamily="50" charset="-128"/>
              </a:endParaRPr>
            </a:p>
          </p:txBody>
        </p:sp>
        <p:pic>
          <p:nvPicPr>
            <p:cNvPr id="6" name="図 5">
              <a:extLst>
                <a:ext uri="{FF2B5EF4-FFF2-40B4-BE49-F238E27FC236}">
                  <a16:creationId xmlns:a16="http://schemas.microsoft.com/office/drawing/2014/main" id="{E68E90A3-7060-4479-857D-E7833F5F9C15}"/>
                </a:ext>
              </a:extLst>
            </p:cNvPr>
            <p:cNvPicPr>
              <a:picLocks noChangeAspect="1"/>
            </p:cNvPicPr>
            <p:nvPr/>
          </p:nvPicPr>
          <p:blipFill>
            <a:blip r:embed="rId6"/>
            <a:stretch>
              <a:fillRect/>
            </a:stretch>
          </p:blipFill>
          <p:spPr>
            <a:xfrm>
              <a:off x="4048517" y="4387579"/>
              <a:ext cx="1237053" cy="839428"/>
            </a:xfrm>
            <a:prstGeom prst="rect">
              <a:avLst/>
            </a:prstGeom>
          </p:spPr>
        </p:pic>
        <p:sp>
          <p:nvSpPr>
            <p:cNvPr id="35" name="テキスト ボックス 34">
              <a:extLst>
                <a:ext uri="{FF2B5EF4-FFF2-40B4-BE49-F238E27FC236}">
                  <a16:creationId xmlns:a16="http://schemas.microsoft.com/office/drawing/2014/main" id="{8A3B54E3-097B-4CFD-841B-86F4D7B586F7}"/>
                </a:ext>
              </a:extLst>
            </p:cNvPr>
            <p:cNvSpPr txBox="1"/>
            <p:nvPr/>
          </p:nvSpPr>
          <p:spPr>
            <a:xfrm>
              <a:off x="3906521" y="4103165"/>
              <a:ext cx="1419595" cy="246221"/>
            </a:xfrm>
            <a:prstGeom prst="rect">
              <a:avLst/>
            </a:prstGeom>
            <a:noFill/>
          </p:spPr>
          <p:txBody>
            <a:bodyPr wrap="square">
              <a:spAutoFit/>
            </a:bodyPr>
            <a:lstStyle/>
            <a:p>
              <a:r>
                <a:rPr lang="ja-JP" altLang="en-US" sz="1000" b="1" i="0" u="none" strike="noStrike" baseline="0" dirty="0">
                  <a:solidFill>
                    <a:srgbClr val="0070C0"/>
                  </a:solidFill>
                  <a:latin typeface="HG丸ｺﾞｼｯｸM-PRO" panose="020F0600000000000000" pitchFamily="50" charset="-128"/>
                  <a:ea typeface="HG丸ｺﾞｼｯｸM-PRO" panose="020F0600000000000000" pitchFamily="50" charset="-128"/>
                </a:rPr>
                <a:t>情報工学実験</a:t>
              </a:r>
              <a:r>
                <a:rPr lang="en-US" altLang="ja-JP" sz="1000" b="1" i="0" u="none" strike="noStrike" baseline="0" dirty="0">
                  <a:solidFill>
                    <a:srgbClr val="0070C0"/>
                  </a:solidFill>
                  <a:latin typeface="HG丸ｺﾞｼｯｸM-PRO" panose="020F0600000000000000" pitchFamily="50" charset="-128"/>
                  <a:ea typeface="HG丸ｺﾞｼｯｸM-PRO" panose="020F0600000000000000" pitchFamily="50" charset="-128"/>
                </a:rPr>
                <a:t>A, B, C</a:t>
              </a:r>
              <a:endParaRPr lang="ja-JP" altLang="en-US" sz="1000" b="1" dirty="0">
                <a:solidFill>
                  <a:srgbClr val="0070C0"/>
                </a:solidFill>
                <a:latin typeface="HG丸ｺﾞｼｯｸM-PRO" panose="020F0600000000000000" pitchFamily="50" charset="-128"/>
                <a:ea typeface="HG丸ｺﾞｼｯｸM-PRO" panose="020F0600000000000000" pitchFamily="50" charset="-128"/>
              </a:endParaRPr>
            </a:p>
          </p:txBody>
        </p:sp>
        <p:sp>
          <p:nvSpPr>
            <p:cNvPr id="36" name="テキスト ボックス 35">
              <a:extLst>
                <a:ext uri="{FF2B5EF4-FFF2-40B4-BE49-F238E27FC236}">
                  <a16:creationId xmlns:a16="http://schemas.microsoft.com/office/drawing/2014/main" id="{B594E957-50B4-4F6B-AD39-D4CFD4CA23AB}"/>
                </a:ext>
              </a:extLst>
            </p:cNvPr>
            <p:cNvSpPr txBox="1"/>
            <p:nvPr/>
          </p:nvSpPr>
          <p:spPr>
            <a:xfrm>
              <a:off x="5255789" y="5228744"/>
              <a:ext cx="1335659" cy="1015663"/>
            </a:xfrm>
            <a:prstGeom prst="rect">
              <a:avLst/>
            </a:prstGeom>
            <a:noFill/>
          </p:spPr>
          <p:txBody>
            <a:bodyPr wrap="square">
              <a:spAutoFit/>
            </a:bodyPr>
            <a:lstStyle/>
            <a:p>
              <a:r>
                <a:rPr lang="ja-JP" altLang="en-US" sz="1000" b="1" dirty="0">
                  <a:latin typeface="HG丸ｺﾞｼｯｸM-PRO" panose="020F0600000000000000" pitchFamily="50" charset="-128"/>
                  <a:ea typeface="HG丸ｺﾞｼｯｸM-PRO" panose="020F0600000000000000" pitchFamily="50" charset="-128"/>
                </a:rPr>
                <a:t>目に見えない電気・電子や信号について学びます。これらを扱った実際のモノにたくさん触れることで理解を深めます。</a:t>
              </a:r>
            </a:p>
          </p:txBody>
        </p:sp>
        <p:pic>
          <p:nvPicPr>
            <p:cNvPr id="9" name="図 8">
              <a:extLst>
                <a:ext uri="{FF2B5EF4-FFF2-40B4-BE49-F238E27FC236}">
                  <a16:creationId xmlns:a16="http://schemas.microsoft.com/office/drawing/2014/main" id="{35BBF7DD-BC35-4F39-989C-8C79923E4744}"/>
                </a:ext>
              </a:extLst>
            </p:cNvPr>
            <p:cNvPicPr>
              <a:picLocks noChangeAspect="1"/>
            </p:cNvPicPr>
            <p:nvPr/>
          </p:nvPicPr>
          <p:blipFill>
            <a:blip r:embed="rId7"/>
            <a:stretch>
              <a:fillRect/>
            </a:stretch>
          </p:blipFill>
          <p:spPr>
            <a:xfrm>
              <a:off x="5382428" y="4392546"/>
              <a:ext cx="1105991" cy="829493"/>
            </a:xfrm>
            <a:prstGeom prst="rect">
              <a:avLst/>
            </a:prstGeom>
          </p:spPr>
        </p:pic>
        <p:sp>
          <p:nvSpPr>
            <p:cNvPr id="39" name="テキスト ボックス 38">
              <a:extLst>
                <a:ext uri="{FF2B5EF4-FFF2-40B4-BE49-F238E27FC236}">
                  <a16:creationId xmlns:a16="http://schemas.microsoft.com/office/drawing/2014/main" id="{8AC6E109-DA45-44A5-ADBA-A456BCD22B3D}"/>
                </a:ext>
              </a:extLst>
            </p:cNvPr>
            <p:cNvSpPr txBox="1"/>
            <p:nvPr/>
          </p:nvSpPr>
          <p:spPr>
            <a:xfrm>
              <a:off x="5234453" y="3965738"/>
              <a:ext cx="1237052" cy="400110"/>
            </a:xfrm>
            <a:prstGeom prst="rect">
              <a:avLst/>
            </a:prstGeom>
            <a:noFill/>
          </p:spPr>
          <p:txBody>
            <a:bodyPr wrap="square">
              <a:spAutoFit/>
            </a:bodyPr>
            <a:lstStyle/>
            <a:p>
              <a:r>
                <a:rPr lang="ja-JP" altLang="en-US" sz="1000" b="1" i="0" u="none" strike="noStrike" baseline="0" dirty="0">
                  <a:solidFill>
                    <a:srgbClr val="0070C0"/>
                  </a:solidFill>
                  <a:latin typeface="HG丸ｺﾞｼｯｸM-PRO" panose="020F0600000000000000" pitchFamily="50" charset="-128"/>
                  <a:ea typeface="HG丸ｺﾞｼｯｸM-PRO" panose="020F0600000000000000" pitchFamily="50" charset="-128"/>
                </a:rPr>
                <a:t>ネットワーク工学実験</a:t>
              </a:r>
              <a:r>
                <a:rPr lang="en-US" altLang="ja-JP" sz="1000" b="1" i="0" u="none" strike="noStrike" baseline="0" dirty="0">
                  <a:solidFill>
                    <a:srgbClr val="0070C0"/>
                  </a:solidFill>
                  <a:latin typeface="HG丸ｺﾞｼｯｸM-PRO" panose="020F0600000000000000" pitchFamily="50" charset="-128"/>
                  <a:ea typeface="HG丸ｺﾞｼｯｸM-PRO" panose="020F0600000000000000" pitchFamily="50" charset="-128"/>
                </a:rPr>
                <a:t>A</a:t>
              </a:r>
              <a:r>
                <a:rPr lang="ja-JP" altLang="en-US" sz="1000" b="1" i="0" u="none" strike="noStrike" baseline="0" dirty="0">
                  <a:solidFill>
                    <a:srgbClr val="0070C0"/>
                  </a:solidFill>
                  <a:latin typeface="HG丸ｺﾞｼｯｸM-PRO" panose="020F0600000000000000" pitchFamily="50" charset="-128"/>
                  <a:ea typeface="HG丸ｺﾞｼｯｸM-PRO" panose="020F0600000000000000" pitchFamily="50" charset="-128"/>
                </a:rPr>
                <a:t>・</a:t>
              </a:r>
              <a:r>
                <a:rPr lang="en-US" altLang="ja-JP" sz="1000" b="1" i="0" u="none" strike="noStrike" baseline="0" dirty="0">
                  <a:solidFill>
                    <a:srgbClr val="0070C0"/>
                  </a:solidFill>
                  <a:latin typeface="HG丸ｺﾞｼｯｸM-PRO" panose="020F0600000000000000" pitchFamily="50" charset="-128"/>
                  <a:ea typeface="HG丸ｺﾞｼｯｸM-PRO" panose="020F0600000000000000" pitchFamily="50" charset="-128"/>
                </a:rPr>
                <a:t>B</a:t>
              </a:r>
              <a:endParaRPr lang="ja-JP" altLang="en-US" sz="1000" b="1" dirty="0">
                <a:solidFill>
                  <a:srgbClr val="0070C0"/>
                </a:solidFill>
                <a:latin typeface="HG丸ｺﾞｼｯｸM-PRO" panose="020F0600000000000000" pitchFamily="50" charset="-128"/>
                <a:ea typeface="HG丸ｺﾞｼｯｸM-PRO" panose="020F0600000000000000" pitchFamily="50" charset="-128"/>
              </a:endParaRPr>
            </a:p>
          </p:txBody>
        </p:sp>
        <p:sp>
          <p:nvSpPr>
            <p:cNvPr id="41" name="テキスト ボックス 40">
              <a:extLst>
                <a:ext uri="{FF2B5EF4-FFF2-40B4-BE49-F238E27FC236}">
                  <a16:creationId xmlns:a16="http://schemas.microsoft.com/office/drawing/2014/main" id="{665C435F-A77E-4046-9394-DEB305434F87}"/>
                </a:ext>
              </a:extLst>
            </p:cNvPr>
            <p:cNvSpPr txBox="1"/>
            <p:nvPr/>
          </p:nvSpPr>
          <p:spPr>
            <a:xfrm>
              <a:off x="6519892" y="4001084"/>
              <a:ext cx="1288395" cy="400110"/>
            </a:xfrm>
            <a:prstGeom prst="rect">
              <a:avLst/>
            </a:prstGeom>
            <a:noFill/>
          </p:spPr>
          <p:txBody>
            <a:bodyPr wrap="square">
              <a:spAutoFit/>
            </a:bodyPr>
            <a:lstStyle/>
            <a:p>
              <a:r>
                <a:rPr lang="ja-JP" altLang="en-US" sz="1000" b="1" dirty="0">
                  <a:solidFill>
                    <a:srgbClr val="0070C0"/>
                  </a:solidFill>
                  <a:latin typeface="HG丸ｺﾞｼｯｸM-PRO" panose="020F0600000000000000" pitchFamily="50" charset="-128"/>
                  <a:ea typeface="HG丸ｺﾞｼｯｸM-PRO" panose="020F0600000000000000" pitchFamily="50" charset="-128"/>
                </a:rPr>
                <a:t>パワーエレクトロニクス</a:t>
              </a:r>
            </a:p>
          </p:txBody>
        </p:sp>
        <p:pic>
          <p:nvPicPr>
            <p:cNvPr id="16" name="図 15" descr="スクリーンショット 2016-07-08 6.22.48.png">
              <a:extLst>
                <a:ext uri="{FF2B5EF4-FFF2-40B4-BE49-F238E27FC236}">
                  <a16:creationId xmlns:a16="http://schemas.microsoft.com/office/drawing/2014/main" id="{73C1DA7A-CE73-4EE6-A2D6-1997972A60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9848" y="4389761"/>
              <a:ext cx="959243" cy="829492"/>
            </a:xfrm>
            <a:prstGeom prst="rect">
              <a:avLst/>
            </a:prstGeom>
          </p:spPr>
        </p:pic>
        <p:sp>
          <p:nvSpPr>
            <p:cNvPr id="44" name="テキスト ボックス 43">
              <a:extLst>
                <a:ext uri="{FF2B5EF4-FFF2-40B4-BE49-F238E27FC236}">
                  <a16:creationId xmlns:a16="http://schemas.microsoft.com/office/drawing/2014/main" id="{237C3A52-C5A9-428B-B698-58441220BF77}"/>
                </a:ext>
              </a:extLst>
            </p:cNvPr>
            <p:cNvSpPr txBox="1"/>
            <p:nvPr/>
          </p:nvSpPr>
          <p:spPr>
            <a:xfrm>
              <a:off x="6469083" y="5083609"/>
              <a:ext cx="1329638" cy="1323439"/>
            </a:xfrm>
            <a:prstGeom prst="rect">
              <a:avLst/>
            </a:prstGeom>
            <a:noFill/>
          </p:spPr>
          <p:txBody>
            <a:bodyPr wrap="square">
              <a:spAutoFit/>
            </a:bodyPr>
            <a:lstStyle/>
            <a:p>
              <a:pPr algn="l"/>
              <a:endParaRPr lang="ja-JP" altLang="en-US" sz="1000" b="1" i="0" u="none" strike="noStrike" baseline="0" dirty="0">
                <a:latin typeface="HG丸ｺﾞｼｯｸM-PRO" panose="020F0600000000000000" pitchFamily="50" charset="-128"/>
                <a:ea typeface="HG丸ｺﾞｼｯｸM-PRO" panose="020F0600000000000000" pitchFamily="50" charset="-128"/>
              </a:endParaRPr>
            </a:p>
            <a:p>
              <a:r>
                <a:rPr lang="ja-JP" altLang="en-US" sz="1000" b="1" dirty="0">
                  <a:latin typeface="HG丸ｺﾞｼｯｸM-PRO" panose="020F0600000000000000" pitchFamily="50" charset="-128"/>
                  <a:ea typeface="HG丸ｺﾞｼｯｸM-PRO" panose="020F0600000000000000" pitchFamily="50" charset="-128"/>
                </a:rPr>
                <a:t>省エネ技術の鍵の一つであるパワーエレクトロニクスでは，半導体デバイスを用いたエネルギー変換や制御について学びます。</a:t>
              </a:r>
            </a:p>
          </p:txBody>
        </p:sp>
        <p:sp>
          <p:nvSpPr>
            <p:cNvPr id="47" name="テキスト ボックス 46">
              <a:extLst>
                <a:ext uri="{FF2B5EF4-FFF2-40B4-BE49-F238E27FC236}">
                  <a16:creationId xmlns:a16="http://schemas.microsoft.com/office/drawing/2014/main" id="{1EF6DE80-3057-4114-93F4-B7BB83E305F4}"/>
                </a:ext>
              </a:extLst>
            </p:cNvPr>
            <p:cNvSpPr txBox="1"/>
            <p:nvPr/>
          </p:nvSpPr>
          <p:spPr>
            <a:xfrm>
              <a:off x="7705944" y="4143540"/>
              <a:ext cx="1524042" cy="246221"/>
            </a:xfrm>
            <a:prstGeom prst="rect">
              <a:avLst/>
            </a:prstGeom>
            <a:noFill/>
          </p:spPr>
          <p:txBody>
            <a:bodyPr wrap="square">
              <a:spAutoFit/>
            </a:bodyPr>
            <a:lstStyle/>
            <a:p>
              <a:r>
                <a:rPr lang="ja-JP" altLang="en-US" sz="1000" b="1" i="0" u="none" strike="noStrike" baseline="0" dirty="0">
                  <a:solidFill>
                    <a:srgbClr val="0070C0"/>
                  </a:solidFill>
                  <a:latin typeface="HG丸ｺﾞｼｯｸM-PRO" panose="020F0600000000000000" pitchFamily="50" charset="-128"/>
                  <a:ea typeface="HG丸ｺﾞｼｯｸM-PRO" panose="020F0600000000000000" pitchFamily="50" charset="-128"/>
                </a:rPr>
                <a:t>統計データ解析演習</a:t>
              </a:r>
              <a:endParaRPr lang="ja-JP" altLang="en-US" sz="1000" b="1" dirty="0">
                <a:solidFill>
                  <a:srgbClr val="0070C0"/>
                </a:solidFill>
                <a:latin typeface="HG丸ｺﾞｼｯｸM-PRO" panose="020F0600000000000000" pitchFamily="50" charset="-128"/>
                <a:ea typeface="HG丸ｺﾞｼｯｸM-PRO" panose="020F0600000000000000" pitchFamily="50" charset="-128"/>
              </a:endParaRPr>
            </a:p>
          </p:txBody>
        </p:sp>
        <p:pic>
          <p:nvPicPr>
            <p:cNvPr id="26" name="図 25">
              <a:extLst>
                <a:ext uri="{FF2B5EF4-FFF2-40B4-BE49-F238E27FC236}">
                  <a16:creationId xmlns:a16="http://schemas.microsoft.com/office/drawing/2014/main" id="{D8544ED5-F8A8-4F3F-AA9A-79D59FEA7A25}"/>
                </a:ext>
              </a:extLst>
            </p:cNvPr>
            <p:cNvPicPr>
              <a:picLocks noChangeAspect="1"/>
            </p:cNvPicPr>
            <p:nvPr/>
          </p:nvPicPr>
          <p:blipFill>
            <a:blip r:embed="rId9"/>
            <a:stretch>
              <a:fillRect/>
            </a:stretch>
          </p:blipFill>
          <p:spPr>
            <a:xfrm>
              <a:off x="7749141" y="4406423"/>
              <a:ext cx="1209281" cy="820583"/>
            </a:xfrm>
            <a:prstGeom prst="rect">
              <a:avLst/>
            </a:prstGeom>
          </p:spPr>
        </p:pic>
        <p:sp>
          <p:nvSpPr>
            <p:cNvPr id="50" name="テキスト ボックス 49">
              <a:extLst>
                <a:ext uri="{FF2B5EF4-FFF2-40B4-BE49-F238E27FC236}">
                  <a16:creationId xmlns:a16="http://schemas.microsoft.com/office/drawing/2014/main" id="{2D8C1522-6A32-421F-934A-0A49B7E58617}"/>
                </a:ext>
              </a:extLst>
            </p:cNvPr>
            <p:cNvSpPr txBox="1"/>
            <p:nvPr/>
          </p:nvSpPr>
          <p:spPr>
            <a:xfrm>
              <a:off x="7714857" y="5237389"/>
              <a:ext cx="1267378" cy="1169551"/>
            </a:xfrm>
            <a:prstGeom prst="rect">
              <a:avLst/>
            </a:prstGeom>
            <a:noFill/>
          </p:spPr>
          <p:txBody>
            <a:bodyPr wrap="square">
              <a:spAutoFit/>
            </a:bodyPr>
            <a:lstStyle/>
            <a:p>
              <a:r>
                <a:rPr lang="ja-JP" altLang="en-US" sz="1000" b="1" dirty="0">
                  <a:latin typeface="HG丸ｺﾞｼｯｸM-PRO" panose="020F0600000000000000" pitchFamily="50" charset="-128"/>
                  <a:ea typeface="HG丸ｺﾞｼｯｸM-PRO" panose="020F0600000000000000" pitchFamily="50" charset="-128"/>
                </a:rPr>
                <a:t>統計ソフトウェア「R」による分析技術を学びます。統計理論をシミュレーション実験を通して直感的・視覚的に学びます。</a:t>
              </a:r>
            </a:p>
          </p:txBody>
        </p:sp>
      </p:grpSp>
      <p:sp>
        <p:nvSpPr>
          <p:cNvPr id="48" name="Rectangle 3">
            <a:extLst>
              <a:ext uri="{FF2B5EF4-FFF2-40B4-BE49-F238E27FC236}">
                <a16:creationId xmlns:a16="http://schemas.microsoft.com/office/drawing/2014/main" id="{56BDB5D7-42C0-4D74-94FB-65BE75D5BEFF}"/>
              </a:ext>
            </a:extLst>
          </p:cNvPr>
          <p:cNvSpPr txBox="1">
            <a:spLocks noChangeArrowheads="1"/>
          </p:cNvSpPr>
          <p:nvPr/>
        </p:nvSpPr>
        <p:spPr bwMode="auto">
          <a:xfrm>
            <a:off x="3743750" y="2617892"/>
            <a:ext cx="1419595" cy="14676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171450" lvl="3" indent="-171450" algn="just">
              <a:spcBef>
                <a:spcPts val="600"/>
              </a:spcBef>
              <a:buClr>
                <a:schemeClr val="tx2"/>
              </a:buClr>
              <a:buFont typeface="Wingdings" panose="05000000000000000000" pitchFamily="2" charset="2"/>
              <a:buChar char="n"/>
            </a:pPr>
            <a:r>
              <a:rPr lang="ja-JP" altLang="en-US" sz="1000" b="1" dirty="0">
                <a:solidFill>
                  <a:schemeClr val="accent1">
                    <a:lumMod val="75000"/>
                  </a:schemeClr>
                </a:solidFill>
                <a:latin typeface="HG丸ｺﾞｼｯｸM-PRO" charset="0"/>
                <a:ea typeface="HG丸ｺﾞｼｯｸM-PRO" charset="0"/>
                <a:cs typeface="HG丸ｺﾞｼｯｸM-PRO" charset="0"/>
              </a:rPr>
              <a:t>高度情報化社会の第一線で活躍できる技術者・研究者を養成する</a:t>
            </a:r>
          </a:p>
          <a:p>
            <a:pPr marL="171450" lvl="3" indent="-171450" algn="just">
              <a:spcBef>
                <a:spcPts val="600"/>
              </a:spcBef>
              <a:buClr>
                <a:schemeClr val="tx2"/>
              </a:buClr>
              <a:buFont typeface="Wingdings" panose="05000000000000000000" pitchFamily="2" charset="2"/>
              <a:buChar char="n"/>
            </a:pPr>
            <a:r>
              <a:rPr lang="ja-JP" altLang="en-US" sz="1000" b="1" dirty="0">
                <a:solidFill>
                  <a:schemeClr val="accent1">
                    <a:lumMod val="75000"/>
                  </a:schemeClr>
                </a:solidFill>
                <a:latin typeface="HG丸ｺﾞｼｯｸM-PRO" charset="0"/>
                <a:ea typeface="HG丸ｺﾞｼｯｸM-PRO" charset="0"/>
                <a:cs typeface="HG丸ｺﾞｼｯｸM-PRO" charset="0"/>
              </a:rPr>
              <a:t>計算機科学や知能工学の基礎理論を理解する</a:t>
            </a:r>
            <a:endParaRPr lang="en-US" altLang="ja-JP" sz="1000" b="1" dirty="0">
              <a:solidFill>
                <a:schemeClr val="accent1">
                  <a:lumMod val="75000"/>
                </a:schemeClr>
              </a:solidFill>
              <a:latin typeface="HG丸ｺﾞｼｯｸM-PRO" charset="0"/>
              <a:ea typeface="HG丸ｺﾞｼｯｸM-PRO" charset="0"/>
              <a:cs typeface="HG丸ｺﾞｼｯｸM-PRO" charset="0"/>
            </a:endParaRPr>
          </a:p>
          <a:p>
            <a:pPr marL="171450" lvl="3" indent="-171450" algn="just">
              <a:spcBef>
                <a:spcPts val="600"/>
              </a:spcBef>
              <a:buClr>
                <a:schemeClr val="tx2"/>
              </a:buClr>
              <a:buFont typeface="Wingdings" panose="05000000000000000000" pitchFamily="2" charset="2"/>
              <a:buChar char="n"/>
            </a:pPr>
            <a:r>
              <a:rPr lang="ja-JP" altLang="en-US" sz="1000" b="1" dirty="0">
                <a:solidFill>
                  <a:schemeClr val="accent1">
                    <a:lumMod val="75000"/>
                  </a:schemeClr>
                </a:solidFill>
                <a:latin typeface="HG丸ｺﾞｼｯｸM-PRO" charset="0"/>
                <a:ea typeface="HG丸ｺﾞｼｯｸM-PRO" charset="0"/>
                <a:cs typeface="HG丸ｺﾞｼｯｸM-PRO" charset="0"/>
              </a:rPr>
              <a:t>コンピュータの仕組みや情報処理の基本原理を理解する</a:t>
            </a:r>
          </a:p>
        </p:txBody>
      </p:sp>
      <p:sp>
        <p:nvSpPr>
          <p:cNvPr id="52" name="Rectangle 3">
            <a:extLst>
              <a:ext uri="{FF2B5EF4-FFF2-40B4-BE49-F238E27FC236}">
                <a16:creationId xmlns:a16="http://schemas.microsoft.com/office/drawing/2014/main" id="{B371C36E-48B0-4B8E-9416-FEFE33098C92}"/>
              </a:ext>
            </a:extLst>
          </p:cNvPr>
          <p:cNvSpPr txBox="1">
            <a:spLocks noChangeArrowheads="1"/>
          </p:cNvSpPr>
          <p:nvPr/>
        </p:nvSpPr>
        <p:spPr bwMode="auto">
          <a:xfrm>
            <a:off x="5067577" y="2608185"/>
            <a:ext cx="1384769" cy="14676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171450" lvl="3" indent="-171450" algn="just">
              <a:spcBef>
                <a:spcPts val="600"/>
              </a:spcBef>
              <a:buClr>
                <a:schemeClr val="tx2"/>
              </a:buClr>
              <a:buFont typeface="Wingdings" panose="05000000000000000000" pitchFamily="2" charset="2"/>
              <a:buChar char="n"/>
            </a:pPr>
            <a:r>
              <a:rPr lang="en-US" altLang="ja-JP" sz="1000" b="1" dirty="0">
                <a:solidFill>
                  <a:schemeClr val="accent1">
                    <a:lumMod val="75000"/>
                  </a:schemeClr>
                </a:solidFill>
                <a:latin typeface="HG丸ｺﾞｼｯｸM-PRO" charset="0"/>
                <a:ea typeface="HG丸ｺﾞｼｯｸM-PRO" charset="0"/>
                <a:cs typeface="HG丸ｺﾞｼｯｸM-PRO" charset="0"/>
              </a:rPr>
              <a:t>IoT</a:t>
            </a:r>
            <a:r>
              <a:rPr lang="ja-JP" altLang="en-US" sz="1000" b="1" dirty="0">
                <a:solidFill>
                  <a:schemeClr val="accent1">
                    <a:lumMod val="75000"/>
                  </a:schemeClr>
                </a:solidFill>
                <a:latin typeface="HG丸ｺﾞｼｯｸM-PRO" charset="0"/>
                <a:ea typeface="HG丸ｺﾞｼｯｸM-PRO" charset="0"/>
                <a:cs typeface="HG丸ｺﾞｼｯｸM-PRO" charset="0"/>
              </a:rPr>
              <a:t>の基盤となる通信・ネットワーク・情報セキュリティに関する技術者・研究者を養成する</a:t>
            </a:r>
            <a:endParaRPr lang="en-US" altLang="ja-JP" sz="1000" b="1" dirty="0">
              <a:solidFill>
                <a:schemeClr val="accent1">
                  <a:lumMod val="75000"/>
                </a:schemeClr>
              </a:solidFill>
              <a:latin typeface="HG丸ｺﾞｼｯｸM-PRO" charset="0"/>
              <a:ea typeface="HG丸ｺﾞｼｯｸM-PRO" charset="0"/>
              <a:cs typeface="HG丸ｺﾞｼｯｸM-PRO" charset="0"/>
            </a:endParaRPr>
          </a:p>
          <a:p>
            <a:pPr marL="171450" lvl="3" indent="-171450" algn="just">
              <a:spcBef>
                <a:spcPts val="600"/>
              </a:spcBef>
              <a:buClr>
                <a:schemeClr val="tx2"/>
              </a:buClr>
              <a:buFont typeface="Wingdings" panose="05000000000000000000" pitchFamily="2" charset="2"/>
              <a:buChar char="n"/>
            </a:pPr>
            <a:r>
              <a:rPr lang="ja-JP" altLang="en-US" sz="1000" b="1" dirty="0">
                <a:solidFill>
                  <a:schemeClr val="accent1">
                    <a:lumMod val="75000"/>
                  </a:schemeClr>
                </a:solidFill>
                <a:latin typeface="HG丸ｺﾞｼｯｸM-PRO" charset="0"/>
                <a:ea typeface="HG丸ｺﾞｼｯｸM-PRO" charset="0"/>
                <a:cs typeface="HG丸ｺﾞｼｯｸM-PRO" charset="0"/>
              </a:rPr>
              <a:t>通信ネットワーク工学の基礎理論を理解し，実践的な技術を習得する</a:t>
            </a:r>
            <a:endParaRPr lang="en-US" altLang="ja-JP" sz="1000" b="1" dirty="0">
              <a:solidFill>
                <a:schemeClr val="accent1">
                  <a:lumMod val="75000"/>
                </a:schemeClr>
              </a:solidFill>
              <a:latin typeface="HG丸ｺﾞｼｯｸM-PRO" charset="0"/>
              <a:ea typeface="HG丸ｺﾞｼｯｸM-PRO" charset="0"/>
              <a:cs typeface="HG丸ｺﾞｼｯｸM-PRO" charset="0"/>
            </a:endParaRPr>
          </a:p>
        </p:txBody>
      </p:sp>
      <p:sp>
        <p:nvSpPr>
          <p:cNvPr id="60" name="Rectangle 3">
            <a:extLst>
              <a:ext uri="{FF2B5EF4-FFF2-40B4-BE49-F238E27FC236}">
                <a16:creationId xmlns:a16="http://schemas.microsoft.com/office/drawing/2014/main" id="{63FBF25B-548E-4520-A743-BE9F54A3D6BF}"/>
              </a:ext>
            </a:extLst>
          </p:cNvPr>
          <p:cNvSpPr txBox="1">
            <a:spLocks noChangeArrowheads="1"/>
          </p:cNvSpPr>
          <p:nvPr/>
        </p:nvSpPr>
        <p:spPr bwMode="auto">
          <a:xfrm>
            <a:off x="6334944" y="2639972"/>
            <a:ext cx="1379913" cy="14676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171450" lvl="3" indent="-171450" algn="just">
              <a:spcBef>
                <a:spcPts val="600"/>
              </a:spcBef>
              <a:buClr>
                <a:schemeClr val="tx2"/>
              </a:buClr>
              <a:buFont typeface="Wingdings" panose="05000000000000000000" pitchFamily="2" charset="2"/>
              <a:buChar char="n"/>
            </a:pPr>
            <a:r>
              <a:rPr lang="ja-JP" altLang="en-US" sz="1000" b="1" dirty="0">
                <a:solidFill>
                  <a:schemeClr val="accent1">
                    <a:lumMod val="75000"/>
                  </a:schemeClr>
                </a:solidFill>
                <a:latin typeface="HG丸ｺﾞｼｯｸM-PRO" charset="0"/>
                <a:ea typeface="HG丸ｺﾞｼｯｸM-PRO" charset="0"/>
                <a:cs typeface="HG丸ｺﾞｼｯｸM-PRO" charset="0"/>
              </a:rPr>
              <a:t>分野を超えて活躍できる視野の広いエネルギー・エレクトロニクス技術者を養成する</a:t>
            </a:r>
          </a:p>
          <a:p>
            <a:pPr marL="171450" lvl="3" indent="-171450" algn="just">
              <a:spcBef>
                <a:spcPts val="600"/>
              </a:spcBef>
              <a:buClr>
                <a:schemeClr val="tx2"/>
              </a:buClr>
              <a:buFont typeface="Wingdings" panose="05000000000000000000" pitchFamily="2" charset="2"/>
              <a:buChar char="n"/>
            </a:pPr>
            <a:r>
              <a:rPr lang="ja-JP" altLang="en-US" sz="1000" b="1" dirty="0">
                <a:solidFill>
                  <a:schemeClr val="accent1">
                    <a:lumMod val="75000"/>
                  </a:schemeClr>
                </a:solidFill>
                <a:latin typeface="HG丸ｺﾞｼｯｸM-PRO" charset="0"/>
                <a:ea typeface="HG丸ｺﾞｼｯｸM-PRO" charset="0"/>
                <a:cs typeface="HG丸ｺﾞｼｯｸM-PRO" charset="0"/>
              </a:rPr>
              <a:t>省エネ技術，無線技術，電気電子材料などを学習する</a:t>
            </a:r>
          </a:p>
          <a:p>
            <a:pPr marL="171450" lvl="3" indent="-171450" algn="just">
              <a:spcBef>
                <a:spcPts val="600"/>
              </a:spcBef>
              <a:buClr>
                <a:schemeClr val="tx2"/>
              </a:buClr>
              <a:buFont typeface="Wingdings" panose="05000000000000000000" pitchFamily="2" charset="2"/>
              <a:buChar char="n"/>
            </a:pPr>
            <a:r>
              <a:rPr lang="ja-JP" altLang="en-US" sz="1000" b="1" dirty="0">
                <a:solidFill>
                  <a:schemeClr val="accent1">
                    <a:lumMod val="75000"/>
                  </a:schemeClr>
                </a:solidFill>
                <a:latin typeface="HG丸ｺﾞｼｯｸM-PRO" charset="0"/>
                <a:ea typeface="HG丸ｺﾞｼｯｸM-PRO" charset="0"/>
                <a:cs typeface="HG丸ｺﾞｼｯｸM-PRO" charset="0"/>
              </a:rPr>
              <a:t>環境に優しい、新しい社会を考える</a:t>
            </a:r>
          </a:p>
        </p:txBody>
      </p:sp>
      <p:sp>
        <p:nvSpPr>
          <p:cNvPr id="62" name="Rectangle 3">
            <a:extLst>
              <a:ext uri="{FF2B5EF4-FFF2-40B4-BE49-F238E27FC236}">
                <a16:creationId xmlns:a16="http://schemas.microsoft.com/office/drawing/2014/main" id="{3C814FD4-9156-4024-B00F-60ABB3A0AA77}"/>
              </a:ext>
            </a:extLst>
          </p:cNvPr>
          <p:cNvSpPr txBox="1">
            <a:spLocks noChangeArrowheads="1"/>
          </p:cNvSpPr>
          <p:nvPr/>
        </p:nvSpPr>
        <p:spPr bwMode="auto">
          <a:xfrm>
            <a:off x="7638836" y="2630956"/>
            <a:ext cx="1488401" cy="14676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171450" lvl="3" indent="-171450" algn="just">
              <a:spcBef>
                <a:spcPts val="600"/>
              </a:spcBef>
              <a:buClr>
                <a:schemeClr val="tx2"/>
              </a:buClr>
              <a:buFont typeface="Wingdings" panose="05000000000000000000" pitchFamily="2" charset="2"/>
              <a:buChar char="n"/>
            </a:pPr>
            <a:r>
              <a:rPr lang="ja-JP" altLang="en-US" sz="1000" b="1" dirty="0">
                <a:solidFill>
                  <a:schemeClr val="tx2"/>
                </a:solidFill>
                <a:latin typeface="HG丸ｺﾞｼｯｸM-PRO" charset="0"/>
                <a:ea typeface="HG丸ｺﾞｼｯｸM-PRO" charset="0"/>
                <a:cs typeface="HG丸ｺﾞｼｯｸM-PRO" charset="0"/>
              </a:rPr>
              <a:t>自然現象や社会現象を数理科学を用いて学ぶ</a:t>
            </a:r>
          </a:p>
          <a:p>
            <a:pPr marL="171450" lvl="3" indent="-171450" algn="just">
              <a:spcBef>
                <a:spcPts val="600"/>
              </a:spcBef>
              <a:buClr>
                <a:schemeClr val="tx2"/>
              </a:buClr>
              <a:buFont typeface="Wingdings" panose="05000000000000000000" pitchFamily="2" charset="2"/>
              <a:buChar char="n"/>
            </a:pPr>
            <a:r>
              <a:rPr lang="ja-JP" altLang="en-US" sz="1000" b="1" dirty="0">
                <a:solidFill>
                  <a:schemeClr val="tx2"/>
                </a:solidFill>
                <a:latin typeface="HG丸ｺﾞｼｯｸM-PRO" charset="0"/>
                <a:ea typeface="HG丸ｺﾞｼｯｸM-PRO" charset="0"/>
                <a:cs typeface="HG丸ｺﾞｼｯｸM-PRO" charset="0"/>
              </a:rPr>
              <a:t>数学的な見方と方法論について学習する</a:t>
            </a:r>
          </a:p>
          <a:p>
            <a:pPr marL="171450" lvl="3" indent="-171450" algn="just">
              <a:spcBef>
                <a:spcPts val="600"/>
              </a:spcBef>
              <a:buClr>
                <a:schemeClr val="tx2"/>
              </a:buClr>
              <a:buFont typeface="Wingdings" panose="05000000000000000000" pitchFamily="2" charset="2"/>
              <a:buChar char="n"/>
            </a:pPr>
            <a:r>
              <a:rPr lang="ja-JP" altLang="en-US" sz="1000" b="1" dirty="0">
                <a:solidFill>
                  <a:schemeClr val="tx2"/>
                </a:solidFill>
                <a:latin typeface="HG丸ｺﾞｼｯｸM-PRO" charset="0"/>
                <a:ea typeface="HG丸ｺﾞｼｯｸM-PRO" charset="0"/>
                <a:cs typeface="HG丸ｺﾞｼｯｸM-PRO" charset="0"/>
              </a:rPr>
              <a:t>数理科学を基盤とするデータサイエンスの知識・技能を修得する</a:t>
            </a:r>
          </a:p>
        </p:txBody>
      </p:sp>
      <p:sp>
        <p:nvSpPr>
          <p:cNvPr id="3" name="スライド番号プレースホルダー 3">
            <a:extLst>
              <a:ext uri="{FF2B5EF4-FFF2-40B4-BE49-F238E27FC236}">
                <a16:creationId xmlns:a16="http://schemas.microsoft.com/office/drawing/2014/main" id="{04CE8DBE-CDA9-445E-8C7D-8C2C54294229}"/>
              </a:ext>
            </a:extLst>
          </p:cNvPr>
          <p:cNvSpPr txBox="1">
            <a:spLocks/>
          </p:cNvSpPr>
          <p:nvPr/>
        </p:nvSpPr>
        <p:spPr>
          <a:xfrm>
            <a:off x="8686511" y="6556375"/>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22</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290588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13EE22-89ED-40F1-B76A-B28832176CF3}"/>
              </a:ext>
            </a:extLst>
          </p:cNvPr>
          <p:cNvSpPr>
            <a:spLocks noGrp="1"/>
          </p:cNvSpPr>
          <p:nvPr>
            <p:ph type="title"/>
          </p:nvPr>
        </p:nvSpPr>
        <p:spPr/>
        <p:txBody>
          <a:bodyPr/>
          <a:lstStyle/>
          <a:p>
            <a:r>
              <a:rPr lang="ja-JP" altLang="en-US" sz="1800" b="0" i="0" u="none" strike="noStrike" baseline="0" dirty="0">
                <a:solidFill>
                  <a:srgbClr val="6698D1"/>
                </a:solidFill>
                <a:latin typeface="KoburinaGoStdN-W6"/>
              </a:rPr>
              <a:t>情報工学コース・研究内容</a:t>
            </a:r>
            <a:endParaRPr kumimoji="1" lang="ja-JP" altLang="en-US" dirty="0"/>
          </a:p>
        </p:txBody>
      </p:sp>
      <p:pic>
        <p:nvPicPr>
          <p:cNvPr id="5" name="図 4">
            <a:extLst>
              <a:ext uri="{FF2B5EF4-FFF2-40B4-BE49-F238E27FC236}">
                <a16:creationId xmlns:a16="http://schemas.microsoft.com/office/drawing/2014/main" id="{4AF1CFF2-F0FF-4872-B29A-DCEBC082A28A}"/>
              </a:ext>
            </a:extLst>
          </p:cNvPr>
          <p:cNvPicPr>
            <a:picLocks noChangeAspect="1"/>
          </p:cNvPicPr>
          <p:nvPr/>
        </p:nvPicPr>
        <p:blipFill>
          <a:blip r:embed="rId2"/>
          <a:stretch>
            <a:fillRect/>
          </a:stretch>
        </p:blipFill>
        <p:spPr>
          <a:xfrm>
            <a:off x="513080" y="905442"/>
            <a:ext cx="7965902" cy="5859273"/>
          </a:xfrm>
          <a:prstGeom prst="rect">
            <a:avLst/>
          </a:prstGeom>
        </p:spPr>
      </p:pic>
      <p:sp>
        <p:nvSpPr>
          <p:cNvPr id="10" name="正方形/長方形 9">
            <a:extLst>
              <a:ext uri="{FF2B5EF4-FFF2-40B4-BE49-F238E27FC236}">
                <a16:creationId xmlns:a16="http://schemas.microsoft.com/office/drawing/2014/main" id="{498BA4EB-0D1B-4EEB-9F80-CAC50651BAFE}"/>
              </a:ext>
            </a:extLst>
          </p:cNvPr>
          <p:cNvSpPr/>
          <p:nvPr/>
        </p:nvSpPr>
        <p:spPr>
          <a:xfrm>
            <a:off x="610062" y="5572125"/>
            <a:ext cx="2362200" cy="22860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b="1">
                <a:solidFill>
                  <a:schemeClr val="tx1"/>
                </a:solidFill>
              </a:rPr>
              <a:t>機械学習アルゴリズムの研究</a:t>
            </a:r>
            <a:endParaRPr kumimoji="1" lang="ja-JP" altLang="en-US" sz="1100" b="1" dirty="0">
              <a:solidFill>
                <a:schemeClr val="tx1"/>
              </a:solidFill>
            </a:endParaRPr>
          </a:p>
        </p:txBody>
      </p:sp>
      <p:sp>
        <p:nvSpPr>
          <p:cNvPr id="13" name="正方形/長方形 12">
            <a:extLst>
              <a:ext uri="{FF2B5EF4-FFF2-40B4-BE49-F238E27FC236}">
                <a16:creationId xmlns:a16="http://schemas.microsoft.com/office/drawing/2014/main" id="{7F0C111F-4DE7-4B7D-A495-9299576CDF5B}"/>
              </a:ext>
            </a:extLst>
          </p:cNvPr>
          <p:cNvSpPr/>
          <p:nvPr/>
        </p:nvSpPr>
        <p:spPr>
          <a:xfrm>
            <a:off x="610062" y="5880666"/>
            <a:ext cx="2362200" cy="812233"/>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sz="1100" dirty="0">
                <a:solidFill>
                  <a:schemeClr val="tx1"/>
                </a:solidFill>
              </a:rPr>
              <a:t>膨大なデータを計算機に学習させる機械学習の方法や，それを応用して知的な情報処理を行う方法を、情報工学の立場から研究しています。</a:t>
            </a:r>
            <a:endParaRPr kumimoji="1" lang="ja-JP" altLang="en-US" sz="1100" dirty="0">
              <a:solidFill>
                <a:schemeClr val="tx1"/>
              </a:solidFill>
            </a:endParaRPr>
          </a:p>
        </p:txBody>
      </p:sp>
      <p:sp>
        <p:nvSpPr>
          <p:cNvPr id="14" name="正方形/長方形 13">
            <a:extLst>
              <a:ext uri="{FF2B5EF4-FFF2-40B4-BE49-F238E27FC236}">
                <a16:creationId xmlns:a16="http://schemas.microsoft.com/office/drawing/2014/main" id="{5E7DEC2A-CC58-4C57-89BF-483AEF0C18CC}"/>
              </a:ext>
            </a:extLst>
          </p:cNvPr>
          <p:cNvSpPr/>
          <p:nvPr/>
        </p:nvSpPr>
        <p:spPr>
          <a:xfrm>
            <a:off x="665018" y="3953478"/>
            <a:ext cx="2362200" cy="157676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b="1" dirty="0">
              <a:solidFill>
                <a:schemeClr val="tx1"/>
              </a:solidFill>
            </a:endParaRPr>
          </a:p>
        </p:txBody>
      </p:sp>
      <p:pic>
        <p:nvPicPr>
          <p:cNvPr id="11" name="図 10">
            <a:extLst>
              <a:ext uri="{FF2B5EF4-FFF2-40B4-BE49-F238E27FC236}">
                <a16:creationId xmlns:a16="http://schemas.microsoft.com/office/drawing/2014/main" id="{E29D688A-7DA2-4E94-8199-BE68C2AF64FC}"/>
              </a:ext>
            </a:extLst>
          </p:cNvPr>
          <p:cNvPicPr>
            <a:picLocks noChangeAspect="1"/>
          </p:cNvPicPr>
          <p:nvPr/>
        </p:nvPicPr>
        <p:blipFill>
          <a:blip r:embed="rId3"/>
          <a:stretch>
            <a:fillRect/>
          </a:stretch>
        </p:blipFill>
        <p:spPr>
          <a:xfrm>
            <a:off x="726775" y="4025295"/>
            <a:ext cx="2128774" cy="1504949"/>
          </a:xfrm>
          <a:prstGeom prst="rect">
            <a:avLst/>
          </a:prstGeom>
          <a:ln>
            <a:noFill/>
          </a:ln>
        </p:spPr>
      </p:pic>
      <p:sp>
        <p:nvSpPr>
          <p:cNvPr id="15" name="正方形/長方形 14">
            <a:extLst>
              <a:ext uri="{FF2B5EF4-FFF2-40B4-BE49-F238E27FC236}">
                <a16:creationId xmlns:a16="http://schemas.microsoft.com/office/drawing/2014/main" id="{073E4F98-5782-4BDC-AACF-0C4F23B07AF7}"/>
              </a:ext>
            </a:extLst>
          </p:cNvPr>
          <p:cNvSpPr/>
          <p:nvPr/>
        </p:nvSpPr>
        <p:spPr>
          <a:xfrm>
            <a:off x="610062" y="2562225"/>
            <a:ext cx="2362200" cy="22860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b="1" dirty="0">
                <a:solidFill>
                  <a:schemeClr val="tx1"/>
                </a:solidFill>
              </a:rPr>
              <a:t>人間を対象とした情報処理の研究</a:t>
            </a:r>
            <a:endParaRPr kumimoji="1" lang="ja-JP" altLang="en-US" sz="1100" b="1" dirty="0">
              <a:solidFill>
                <a:schemeClr val="tx1"/>
              </a:solidFill>
            </a:endParaRPr>
          </a:p>
        </p:txBody>
      </p:sp>
      <p:sp>
        <p:nvSpPr>
          <p:cNvPr id="16" name="正方形/長方形 15">
            <a:extLst>
              <a:ext uri="{FF2B5EF4-FFF2-40B4-BE49-F238E27FC236}">
                <a16:creationId xmlns:a16="http://schemas.microsoft.com/office/drawing/2014/main" id="{AA36EE3E-CA2A-433C-91BE-8BC1993340E7}"/>
              </a:ext>
            </a:extLst>
          </p:cNvPr>
          <p:cNvSpPr/>
          <p:nvPr/>
        </p:nvSpPr>
        <p:spPr>
          <a:xfrm>
            <a:off x="3390900" y="2562225"/>
            <a:ext cx="2362200" cy="22860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b="1" dirty="0">
                <a:solidFill>
                  <a:schemeClr val="tx1"/>
                </a:solidFill>
              </a:rPr>
              <a:t>ソフトウェア開発・利用に関する研究</a:t>
            </a:r>
            <a:endParaRPr kumimoji="1" lang="ja-JP" altLang="en-US" sz="1100" b="1" dirty="0">
              <a:solidFill>
                <a:schemeClr val="tx1"/>
              </a:solidFill>
            </a:endParaRPr>
          </a:p>
        </p:txBody>
      </p:sp>
      <p:sp>
        <p:nvSpPr>
          <p:cNvPr id="17" name="正方形/長方形 16">
            <a:extLst>
              <a:ext uri="{FF2B5EF4-FFF2-40B4-BE49-F238E27FC236}">
                <a16:creationId xmlns:a16="http://schemas.microsoft.com/office/drawing/2014/main" id="{D4E3D5FE-1D4A-4D23-B2D5-EE7A0E3BB9F9}"/>
              </a:ext>
            </a:extLst>
          </p:cNvPr>
          <p:cNvSpPr/>
          <p:nvPr/>
        </p:nvSpPr>
        <p:spPr>
          <a:xfrm>
            <a:off x="3314931" y="5569979"/>
            <a:ext cx="2362200" cy="22860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b="1" dirty="0">
                <a:solidFill>
                  <a:schemeClr val="tx1"/>
                </a:solidFill>
              </a:rPr>
              <a:t>グループコラボレーションの研究</a:t>
            </a:r>
            <a:endParaRPr kumimoji="1" lang="ja-JP" altLang="en-US" sz="1100" b="1" dirty="0">
              <a:solidFill>
                <a:schemeClr val="tx1"/>
              </a:solidFill>
            </a:endParaRPr>
          </a:p>
        </p:txBody>
      </p:sp>
      <p:sp>
        <p:nvSpPr>
          <p:cNvPr id="18" name="正方形/長方形 17">
            <a:extLst>
              <a:ext uri="{FF2B5EF4-FFF2-40B4-BE49-F238E27FC236}">
                <a16:creationId xmlns:a16="http://schemas.microsoft.com/office/drawing/2014/main" id="{EB781BA5-E332-4C59-9790-2192761FE852}"/>
              </a:ext>
            </a:extLst>
          </p:cNvPr>
          <p:cNvSpPr/>
          <p:nvPr/>
        </p:nvSpPr>
        <p:spPr>
          <a:xfrm>
            <a:off x="6116782" y="2562225"/>
            <a:ext cx="2362200" cy="22860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100" b="1" dirty="0">
                <a:solidFill>
                  <a:schemeClr val="tx1"/>
                </a:solidFill>
              </a:rPr>
              <a:t>Web</a:t>
            </a:r>
            <a:r>
              <a:rPr lang="ja-JP" altLang="en-US" sz="1100" b="1" dirty="0">
                <a:solidFill>
                  <a:schemeClr val="tx1"/>
                </a:solidFill>
              </a:rPr>
              <a:t>情報学の研究</a:t>
            </a:r>
            <a:endParaRPr kumimoji="1" lang="ja-JP" altLang="en-US" sz="1100" b="1" dirty="0">
              <a:solidFill>
                <a:schemeClr val="tx1"/>
              </a:solidFill>
            </a:endParaRPr>
          </a:p>
        </p:txBody>
      </p:sp>
      <p:sp>
        <p:nvSpPr>
          <p:cNvPr id="19" name="正方形/長方形 18">
            <a:extLst>
              <a:ext uri="{FF2B5EF4-FFF2-40B4-BE49-F238E27FC236}">
                <a16:creationId xmlns:a16="http://schemas.microsoft.com/office/drawing/2014/main" id="{69CE10EA-EA85-447B-A39C-DB560C22F6E6}"/>
              </a:ext>
            </a:extLst>
          </p:cNvPr>
          <p:cNvSpPr/>
          <p:nvPr/>
        </p:nvSpPr>
        <p:spPr>
          <a:xfrm>
            <a:off x="5920266" y="5569979"/>
            <a:ext cx="2655698" cy="22860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b="1" dirty="0">
                <a:solidFill>
                  <a:schemeClr val="tx1"/>
                </a:solidFill>
              </a:rPr>
              <a:t>基盤ソフトウェアとセキュリティ技術の研究</a:t>
            </a:r>
            <a:endParaRPr kumimoji="1" lang="ja-JP" altLang="en-US" sz="1100" b="1" dirty="0">
              <a:solidFill>
                <a:schemeClr val="tx1"/>
              </a:solidFill>
            </a:endParaRPr>
          </a:p>
        </p:txBody>
      </p:sp>
      <p:sp>
        <p:nvSpPr>
          <p:cNvPr id="20" name="正方形/長方形 19">
            <a:extLst>
              <a:ext uri="{FF2B5EF4-FFF2-40B4-BE49-F238E27FC236}">
                <a16:creationId xmlns:a16="http://schemas.microsoft.com/office/drawing/2014/main" id="{C79AF2D3-7B2A-45EB-87B3-14BD4EA2E7F2}"/>
              </a:ext>
            </a:extLst>
          </p:cNvPr>
          <p:cNvSpPr/>
          <p:nvPr/>
        </p:nvSpPr>
        <p:spPr>
          <a:xfrm>
            <a:off x="3390900" y="2867776"/>
            <a:ext cx="2432384" cy="812233"/>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sz="1100" dirty="0">
                <a:solidFill>
                  <a:schemeClr val="tx1"/>
                </a:solidFill>
              </a:rPr>
              <a:t>ソフトウェア開発時・利用時のデータに基づいて、開発の可視化、効率化、品質の向上、開発者の教育支援、利用者の支援などを行います。</a:t>
            </a:r>
            <a:endParaRPr kumimoji="1" lang="ja-JP" altLang="en-US" sz="1100" dirty="0">
              <a:solidFill>
                <a:schemeClr val="tx1"/>
              </a:solidFill>
            </a:endParaRPr>
          </a:p>
        </p:txBody>
      </p:sp>
      <p:sp>
        <p:nvSpPr>
          <p:cNvPr id="21" name="正方形/長方形 20">
            <a:extLst>
              <a:ext uri="{FF2B5EF4-FFF2-40B4-BE49-F238E27FC236}">
                <a16:creationId xmlns:a16="http://schemas.microsoft.com/office/drawing/2014/main" id="{CFEF7C1A-B8FE-44B0-A52E-F3A68A03B202}"/>
              </a:ext>
            </a:extLst>
          </p:cNvPr>
          <p:cNvSpPr/>
          <p:nvPr/>
        </p:nvSpPr>
        <p:spPr>
          <a:xfrm>
            <a:off x="304800" y="236240"/>
            <a:ext cx="2683382" cy="37461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dirty="0">
                <a:solidFill>
                  <a:srgbClr val="0000FF"/>
                </a:solidFill>
                <a:latin typeface="+mn-ea"/>
              </a:rPr>
              <a:t>情報工学コースの研究例</a:t>
            </a:r>
            <a:endParaRPr kumimoji="1" lang="ja-JP" altLang="en-US" b="1" dirty="0">
              <a:solidFill>
                <a:srgbClr val="0000FF"/>
              </a:solidFill>
              <a:latin typeface="+mn-ea"/>
            </a:endParaRPr>
          </a:p>
        </p:txBody>
      </p:sp>
      <p:sp>
        <p:nvSpPr>
          <p:cNvPr id="22" name="正方形/長方形 21">
            <a:extLst>
              <a:ext uri="{FF2B5EF4-FFF2-40B4-BE49-F238E27FC236}">
                <a16:creationId xmlns:a16="http://schemas.microsoft.com/office/drawing/2014/main" id="{853D2F54-E8E8-4F3B-B6D8-8754515CD355}"/>
              </a:ext>
            </a:extLst>
          </p:cNvPr>
          <p:cNvSpPr/>
          <p:nvPr/>
        </p:nvSpPr>
        <p:spPr>
          <a:xfrm>
            <a:off x="5984222" y="3945784"/>
            <a:ext cx="2509786" cy="157676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b="1" dirty="0">
              <a:solidFill>
                <a:schemeClr val="tx1"/>
              </a:solidFill>
            </a:endParaRPr>
          </a:p>
        </p:txBody>
      </p:sp>
      <p:pic>
        <p:nvPicPr>
          <p:cNvPr id="3" name="図 2">
            <a:extLst>
              <a:ext uri="{FF2B5EF4-FFF2-40B4-BE49-F238E27FC236}">
                <a16:creationId xmlns:a16="http://schemas.microsoft.com/office/drawing/2014/main" id="{168D67B5-D2C7-4884-8300-87911F325018}"/>
              </a:ext>
            </a:extLst>
          </p:cNvPr>
          <p:cNvPicPr>
            <a:picLocks noChangeAspect="1"/>
          </p:cNvPicPr>
          <p:nvPr/>
        </p:nvPicPr>
        <p:blipFill>
          <a:blip r:embed="rId4"/>
          <a:stretch>
            <a:fillRect/>
          </a:stretch>
        </p:blipFill>
        <p:spPr>
          <a:xfrm>
            <a:off x="6172155" y="3969499"/>
            <a:ext cx="2133919" cy="1576765"/>
          </a:xfrm>
          <a:prstGeom prst="rect">
            <a:avLst/>
          </a:prstGeom>
          <a:ln>
            <a:noFill/>
          </a:ln>
        </p:spPr>
      </p:pic>
      <p:sp>
        <p:nvSpPr>
          <p:cNvPr id="4" name="スライド番号プレースホルダー 3">
            <a:extLst>
              <a:ext uri="{FF2B5EF4-FFF2-40B4-BE49-F238E27FC236}">
                <a16:creationId xmlns:a16="http://schemas.microsoft.com/office/drawing/2014/main" id="{0CC0EA75-1A32-4463-9CEF-08846648EFA0}"/>
              </a:ext>
            </a:extLst>
          </p:cNvPr>
          <p:cNvSpPr txBox="1">
            <a:spLocks/>
          </p:cNvSpPr>
          <p:nvPr/>
        </p:nvSpPr>
        <p:spPr>
          <a:xfrm>
            <a:off x="8686511" y="6556375"/>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23</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961828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E63E3E-287C-4CAE-BA51-6C6044511B0B}"/>
              </a:ext>
            </a:extLst>
          </p:cNvPr>
          <p:cNvSpPr>
            <a:spLocks noGrp="1"/>
          </p:cNvSpPr>
          <p:nvPr>
            <p:ph type="title"/>
          </p:nvPr>
        </p:nvSpPr>
        <p:spPr/>
        <p:txBody>
          <a:bodyPr/>
          <a:lstStyle/>
          <a:p>
            <a:r>
              <a:rPr lang="ja-JP" altLang="en-US" sz="1800" i="0" u="none" strike="noStrike" baseline="0" dirty="0">
                <a:solidFill>
                  <a:srgbClr val="0000FF"/>
                </a:solidFill>
                <a:latin typeface="+mj-ea"/>
              </a:rPr>
              <a:t>ネットワーク工学コース</a:t>
            </a:r>
            <a:r>
              <a:rPr lang="ja-JP" altLang="en-US" sz="1800" dirty="0">
                <a:solidFill>
                  <a:srgbClr val="0000FF"/>
                </a:solidFill>
                <a:latin typeface="+mj-ea"/>
              </a:rPr>
              <a:t>の研究例</a:t>
            </a:r>
            <a:endParaRPr lang="ja-JP" altLang="en-US" sz="1200" dirty="0">
              <a:solidFill>
                <a:srgbClr val="0000FF"/>
              </a:solidFill>
              <a:latin typeface="+mj-ea"/>
            </a:endParaRPr>
          </a:p>
        </p:txBody>
      </p:sp>
      <p:pic>
        <p:nvPicPr>
          <p:cNvPr id="4" name="図 3">
            <a:extLst>
              <a:ext uri="{FF2B5EF4-FFF2-40B4-BE49-F238E27FC236}">
                <a16:creationId xmlns:a16="http://schemas.microsoft.com/office/drawing/2014/main" id="{0859FFB3-7A3C-46A4-AA0F-320C199E52D8}"/>
              </a:ext>
            </a:extLst>
          </p:cNvPr>
          <p:cNvPicPr>
            <a:picLocks noChangeAspect="1"/>
          </p:cNvPicPr>
          <p:nvPr/>
        </p:nvPicPr>
        <p:blipFill>
          <a:blip r:embed="rId2"/>
          <a:stretch>
            <a:fillRect/>
          </a:stretch>
        </p:blipFill>
        <p:spPr>
          <a:xfrm>
            <a:off x="572654" y="929412"/>
            <a:ext cx="7878619" cy="5843921"/>
          </a:xfrm>
          <a:prstGeom prst="rect">
            <a:avLst/>
          </a:prstGeom>
        </p:spPr>
      </p:pic>
      <p:sp>
        <p:nvSpPr>
          <p:cNvPr id="3" name="スライド番号プレースホルダー 3">
            <a:extLst>
              <a:ext uri="{FF2B5EF4-FFF2-40B4-BE49-F238E27FC236}">
                <a16:creationId xmlns:a16="http://schemas.microsoft.com/office/drawing/2014/main" id="{853D7791-0B11-4F54-A220-FB4DCB2626E8}"/>
              </a:ext>
            </a:extLst>
          </p:cNvPr>
          <p:cNvSpPr txBox="1">
            <a:spLocks/>
          </p:cNvSpPr>
          <p:nvPr/>
        </p:nvSpPr>
        <p:spPr>
          <a:xfrm>
            <a:off x="8686511" y="6556375"/>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24</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384108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270F71-4511-4246-A9B7-B35258834C23}"/>
              </a:ext>
            </a:extLst>
          </p:cNvPr>
          <p:cNvSpPr>
            <a:spLocks noGrp="1"/>
          </p:cNvSpPr>
          <p:nvPr>
            <p:ph type="title"/>
          </p:nvPr>
        </p:nvSpPr>
        <p:spPr/>
        <p:txBody>
          <a:bodyPr/>
          <a:lstStyle/>
          <a:p>
            <a:r>
              <a:rPr lang="ja-JP" altLang="en-US" sz="1800" i="0" u="none" strike="noStrike" baseline="0" dirty="0">
                <a:solidFill>
                  <a:srgbClr val="0000FF"/>
                </a:solidFill>
                <a:latin typeface="+mj-ea"/>
              </a:rPr>
              <a:t>エネルギー・エレクトロニクスコース</a:t>
            </a:r>
            <a:r>
              <a:rPr lang="ja-JP" altLang="en-US" sz="1800" dirty="0">
                <a:solidFill>
                  <a:srgbClr val="0000FF"/>
                </a:solidFill>
                <a:latin typeface="+mj-ea"/>
              </a:rPr>
              <a:t>の研究例</a:t>
            </a:r>
            <a:endParaRPr lang="ja-JP" altLang="en-US" sz="1200" dirty="0">
              <a:solidFill>
                <a:srgbClr val="0000FF"/>
              </a:solidFill>
              <a:latin typeface="+mj-ea"/>
            </a:endParaRPr>
          </a:p>
        </p:txBody>
      </p:sp>
      <p:pic>
        <p:nvPicPr>
          <p:cNvPr id="4" name="図 3">
            <a:extLst>
              <a:ext uri="{FF2B5EF4-FFF2-40B4-BE49-F238E27FC236}">
                <a16:creationId xmlns:a16="http://schemas.microsoft.com/office/drawing/2014/main" id="{7E1A6E43-80CE-45C6-9B18-4710F8229914}"/>
              </a:ext>
            </a:extLst>
          </p:cNvPr>
          <p:cNvPicPr>
            <a:picLocks noChangeAspect="1"/>
          </p:cNvPicPr>
          <p:nvPr/>
        </p:nvPicPr>
        <p:blipFill>
          <a:blip r:embed="rId2"/>
          <a:stretch>
            <a:fillRect/>
          </a:stretch>
        </p:blipFill>
        <p:spPr>
          <a:xfrm>
            <a:off x="457200" y="933353"/>
            <a:ext cx="8077200" cy="5924647"/>
          </a:xfrm>
          <a:prstGeom prst="rect">
            <a:avLst/>
          </a:prstGeom>
        </p:spPr>
      </p:pic>
      <p:sp>
        <p:nvSpPr>
          <p:cNvPr id="3" name="スライド番号プレースホルダー 3">
            <a:extLst>
              <a:ext uri="{FF2B5EF4-FFF2-40B4-BE49-F238E27FC236}">
                <a16:creationId xmlns:a16="http://schemas.microsoft.com/office/drawing/2014/main" id="{6A49AC9B-9C52-4459-B126-E81DCBCA1FFA}"/>
              </a:ext>
            </a:extLst>
          </p:cNvPr>
          <p:cNvSpPr txBox="1">
            <a:spLocks/>
          </p:cNvSpPr>
          <p:nvPr/>
        </p:nvSpPr>
        <p:spPr>
          <a:xfrm>
            <a:off x="8686511" y="6556375"/>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25</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03463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34F07A-6B4F-4251-B071-5C8235B39990}"/>
              </a:ext>
            </a:extLst>
          </p:cNvPr>
          <p:cNvSpPr>
            <a:spLocks noGrp="1"/>
          </p:cNvSpPr>
          <p:nvPr>
            <p:ph type="title"/>
          </p:nvPr>
        </p:nvSpPr>
        <p:spPr/>
        <p:txBody>
          <a:bodyPr/>
          <a:lstStyle/>
          <a:p>
            <a:r>
              <a:rPr lang="ja-JP" altLang="en-US" sz="1800" i="0" u="none" strike="noStrike" baseline="0" dirty="0">
                <a:solidFill>
                  <a:srgbClr val="0000FF"/>
                </a:solidFill>
                <a:latin typeface="+mj-ea"/>
              </a:rPr>
              <a:t>数理データサイエンスコース</a:t>
            </a:r>
            <a:r>
              <a:rPr lang="ja-JP" altLang="en-US" sz="1800" dirty="0">
                <a:solidFill>
                  <a:srgbClr val="0000FF"/>
                </a:solidFill>
                <a:latin typeface="+mj-ea"/>
              </a:rPr>
              <a:t>の研究例</a:t>
            </a:r>
            <a:endParaRPr kumimoji="1" lang="ja-JP" altLang="en-US" dirty="0">
              <a:solidFill>
                <a:srgbClr val="0000FF"/>
              </a:solidFill>
              <a:latin typeface="+mj-ea"/>
            </a:endParaRPr>
          </a:p>
        </p:txBody>
      </p:sp>
      <p:pic>
        <p:nvPicPr>
          <p:cNvPr id="4" name="図 3">
            <a:extLst>
              <a:ext uri="{FF2B5EF4-FFF2-40B4-BE49-F238E27FC236}">
                <a16:creationId xmlns:a16="http://schemas.microsoft.com/office/drawing/2014/main" id="{3DA1830C-F986-4AE4-AB60-BDA2B820D397}"/>
              </a:ext>
            </a:extLst>
          </p:cNvPr>
          <p:cNvPicPr>
            <a:picLocks noChangeAspect="1"/>
          </p:cNvPicPr>
          <p:nvPr/>
        </p:nvPicPr>
        <p:blipFill>
          <a:blip r:embed="rId2"/>
          <a:stretch>
            <a:fillRect/>
          </a:stretch>
        </p:blipFill>
        <p:spPr>
          <a:xfrm>
            <a:off x="554990" y="907788"/>
            <a:ext cx="8040370" cy="5900814"/>
          </a:xfrm>
          <a:prstGeom prst="rect">
            <a:avLst/>
          </a:prstGeom>
        </p:spPr>
      </p:pic>
      <p:sp>
        <p:nvSpPr>
          <p:cNvPr id="3" name="スライド番号プレースホルダー 3">
            <a:extLst>
              <a:ext uri="{FF2B5EF4-FFF2-40B4-BE49-F238E27FC236}">
                <a16:creationId xmlns:a16="http://schemas.microsoft.com/office/drawing/2014/main" id="{E50F8E65-81CE-43F0-B306-2B1729DC1402}"/>
              </a:ext>
            </a:extLst>
          </p:cNvPr>
          <p:cNvSpPr txBox="1">
            <a:spLocks/>
          </p:cNvSpPr>
          <p:nvPr/>
        </p:nvSpPr>
        <p:spPr>
          <a:xfrm>
            <a:off x="8686511" y="6556375"/>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26</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049844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B6A9AA0-7A6E-42B4-BC9B-472B497D3358}"/>
              </a:ext>
            </a:extLst>
          </p:cNvPr>
          <p:cNvPicPr>
            <a:picLocks noChangeAspect="1"/>
          </p:cNvPicPr>
          <p:nvPr/>
        </p:nvPicPr>
        <p:blipFill>
          <a:blip r:embed="rId3"/>
          <a:stretch>
            <a:fillRect/>
          </a:stretch>
        </p:blipFill>
        <p:spPr>
          <a:xfrm>
            <a:off x="55653" y="946440"/>
            <a:ext cx="4176927" cy="5819682"/>
          </a:xfrm>
          <a:prstGeom prst="rect">
            <a:avLst/>
          </a:prstGeom>
        </p:spPr>
      </p:pic>
      <p:sp>
        <p:nvSpPr>
          <p:cNvPr id="28673"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dirty="0">
                <a:solidFill>
                  <a:srgbClr val="CC0099"/>
                </a:solidFill>
                <a:latin typeface="Calibri" charset="0"/>
                <a:ea typeface="ＭＳ Ｐゴシック" charset="0"/>
                <a:cs typeface="ＭＳ Ｐゴシック" charset="0"/>
              </a:rPr>
              <a:t>化学生命系学科</a:t>
            </a:r>
          </a:p>
        </p:txBody>
      </p:sp>
      <p:sp>
        <p:nvSpPr>
          <p:cNvPr id="28676" name="Text Box 7"/>
          <p:cNvSpPr txBox="1">
            <a:spLocks noChangeArrowheads="1"/>
          </p:cNvSpPr>
          <p:nvPr/>
        </p:nvSpPr>
        <p:spPr bwMode="auto">
          <a:xfrm>
            <a:off x="4316861" y="903761"/>
            <a:ext cx="457395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1800" b="0" i="0" u="none" strike="noStrike" baseline="0" dirty="0">
                <a:latin typeface="KozGoPr6N-Regular-Identity-H"/>
              </a:rPr>
              <a:t>身の回りのあらゆるものを構成する原子や分子</a:t>
            </a:r>
            <a:r>
              <a:rPr lang="ja-JP" altLang="en-US" sz="1800" dirty="0">
                <a:latin typeface="KozGoPr6N-Regular-Identity-H"/>
              </a:rPr>
              <a:t>の</a:t>
            </a:r>
            <a:r>
              <a:rPr lang="ja-JP" altLang="en-US" sz="1800" dirty="0">
                <a:solidFill>
                  <a:schemeClr val="tx1">
                    <a:lumMod val="95000"/>
                    <a:lumOff val="5000"/>
                  </a:schemeClr>
                </a:solidFill>
                <a:latin typeface="KozGoPr6N-Regular-Identity-H"/>
              </a:rPr>
              <a:t>構造や仕組み、取り扱い方</a:t>
            </a:r>
            <a:r>
              <a:rPr lang="ja-JP" altLang="en-US" sz="1800" dirty="0">
                <a:latin typeface="KozGoPr6N-Regular-Identity-H"/>
              </a:rPr>
              <a:t>の</a:t>
            </a:r>
            <a:r>
              <a:rPr lang="ja-JP" altLang="en-US" sz="1800" b="0" i="0" u="none" strike="noStrike" baseline="0" dirty="0">
                <a:latin typeface="KozGoPr6N-Regular-Identity-H"/>
              </a:rPr>
              <a:t>研究は、新たな材料開発や医療技術の進展、持続的な社会構造の創出などにつながります。</a:t>
            </a:r>
          </a:p>
          <a:p>
            <a:pPr algn="l"/>
            <a:r>
              <a:rPr lang="ja-JP" altLang="en-US" sz="1800" b="0" i="0" u="none" strike="noStrike" baseline="0" dirty="0">
                <a:latin typeface="KozGoPr6N-Regular-Identity-H"/>
              </a:rPr>
              <a:t>これらの基盤をなす有機化学、無機化学、生化学、物理化学を学べます。</a:t>
            </a:r>
          </a:p>
        </p:txBody>
      </p:sp>
      <p:pic>
        <p:nvPicPr>
          <p:cNvPr id="2" name="図 1">
            <a:extLst>
              <a:ext uri="{FF2B5EF4-FFF2-40B4-BE49-F238E27FC236}">
                <a16:creationId xmlns:a16="http://schemas.microsoft.com/office/drawing/2014/main" id="{0F34C8D7-BD5A-4311-A400-D030EABBF9B2}"/>
              </a:ext>
            </a:extLst>
          </p:cNvPr>
          <p:cNvPicPr>
            <a:picLocks noChangeAspect="1"/>
          </p:cNvPicPr>
          <p:nvPr/>
        </p:nvPicPr>
        <p:blipFill>
          <a:blip r:embed="rId4"/>
          <a:stretch>
            <a:fillRect/>
          </a:stretch>
        </p:blipFill>
        <p:spPr>
          <a:xfrm>
            <a:off x="86256" y="6442636"/>
            <a:ext cx="2628900" cy="305213"/>
          </a:xfrm>
          <a:prstGeom prst="rect">
            <a:avLst/>
          </a:prstGeom>
        </p:spPr>
      </p:pic>
      <p:pic>
        <p:nvPicPr>
          <p:cNvPr id="4" name="図 3">
            <a:extLst>
              <a:ext uri="{FF2B5EF4-FFF2-40B4-BE49-F238E27FC236}">
                <a16:creationId xmlns:a16="http://schemas.microsoft.com/office/drawing/2014/main" id="{749FA8FB-FC98-4C35-BA10-93EA4F415B93}"/>
              </a:ext>
            </a:extLst>
          </p:cNvPr>
          <p:cNvPicPr>
            <a:picLocks noChangeAspect="1"/>
          </p:cNvPicPr>
          <p:nvPr/>
        </p:nvPicPr>
        <p:blipFill>
          <a:blip r:embed="rId5"/>
          <a:stretch>
            <a:fillRect/>
          </a:stretch>
        </p:blipFill>
        <p:spPr>
          <a:xfrm>
            <a:off x="82767" y="6130736"/>
            <a:ext cx="1228214" cy="296280"/>
          </a:xfrm>
          <a:prstGeom prst="rect">
            <a:avLst/>
          </a:prstGeom>
        </p:spPr>
      </p:pic>
      <p:sp>
        <p:nvSpPr>
          <p:cNvPr id="7" name="正方形/長方形 6">
            <a:extLst>
              <a:ext uri="{FF2B5EF4-FFF2-40B4-BE49-F238E27FC236}">
                <a16:creationId xmlns:a16="http://schemas.microsoft.com/office/drawing/2014/main" id="{47082FDE-B86A-4601-9260-CA8DD4ABD522}"/>
              </a:ext>
            </a:extLst>
          </p:cNvPr>
          <p:cNvSpPr/>
          <p:nvPr/>
        </p:nvSpPr>
        <p:spPr>
          <a:xfrm>
            <a:off x="4385315" y="2674184"/>
            <a:ext cx="2081156" cy="283104"/>
          </a:xfrm>
          <a:prstGeom prst="rect">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ja-JP" altLang="en-US" sz="1000" b="1" i="0" u="none" strike="noStrike" baseline="0" dirty="0">
                <a:solidFill>
                  <a:schemeClr val="bg1"/>
                </a:solidFill>
                <a:latin typeface="KoburinaGoStdN-W6"/>
              </a:rPr>
              <a:t>応用化学コース</a:t>
            </a:r>
            <a:endParaRPr kumimoji="1" lang="ja-JP" altLang="en-US" sz="10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8" name="Rectangle 3">
            <a:extLst>
              <a:ext uri="{FF2B5EF4-FFF2-40B4-BE49-F238E27FC236}">
                <a16:creationId xmlns:a16="http://schemas.microsoft.com/office/drawing/2014/main" id="{C7DF089F-37C9-4EFD-9B89-A69ED13F2240}"/>
              </a:ext>
            </a:extLst>
          </p:cNvPr>
          <p:cNvSpPr txBox="1">
            <a:spLocks noChangeArrowheads="1"/>
          </p:cNvSpPr>
          <p:nvPr/>
        </p:nvSpPr>
        <p:spPr bwMode="auto">
          <a:xfrm>
            <a:off x="6610610" y="3046761"/>
            <a:ext cx="2280208" cy="14676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171450" lvl="3" indent="-171450" algn="just">
              <a:spcBef>
                <a:spcPts val="600"/>
              </a:spcBef>
              <a:buClr>
                <a:schemeClr val="tx2"/>
              </a:buClr>
              <a:buFont typeface="Wingdings" panose="05000000000000000000" pitchFamily="2" charset="2"/>
              <a:buChar char="n"/>
            </a:pPr>
            <a:r>
              <a:rPr lang="ja-JP" altLang="en-US" sz="1000" b="1" dirty="0">
                <a:solidFill>
                  <a:schemeClr val="accent4">
                    <a:lumMod val="75000"/>
                  </a:schemeClr>
                </a:solidFill>
                <a:latin typeface="HG丸ｺﾞｼｯｸM-PRO" charset="0"/>
                <a:ea typeface="HG丸ｺﾞｼｯｸM-PRO" charset="0"/>
                <a:cs typeface="HG丸ｺﾞｼｯｸM-PRO" charset="0"/>
              </a:rPr>
              <a:t>環境・食糧問題の解決、医療の進歩などに必要な知識を、化学と生物学の視点から学ぶ</a:t>
            </a:r>
          </a:p>
          <a:p>
            <a:pPr marL="171450" lvl="3" indent="-171450" algn="just">
              <a:spcBef>
                <a:spcPts val="600"/>
              </a:spcBef>
              <a:buClr>
                <a:schemeClr val="tx2"/>
              </a:buClr>
              <a:buFont typeface="Wingdings" panose="05000000000000000000" pitchFamily="2" charset="2"/>
              <a:buChar char="n"/>
            </a:pPr>
            <a:r>
              <a:rPr lang="ja-JP" altLang="en-US" sz="1000" b="1" dirty="0">
                <a:solidFill>
                  <a:schemeClr val="accent4">
                    <a:lumMod val="75000"/>
                  </a:schemeClr>
                </a:solidFill>
                <a:latin typeface="HG丸ｺﾞｼｯｸM-PRO" charset="0"/>
                <a:ea typeface="HG丸ｺﾞｼｯｸM-PRO" charset="0"/>
                <a:cs typeface="HG丸ｺﾞｼｯｸM-PRO" charset="0"/>
              </a:rPr>
              <a:t>細胞や遺伝子、タンパク質を扱うバイオテクノロジーとバイオ創薬について学ぶ</a:t>
            </a:r>
          </a:p>
          <a:p>
            <a:pPr marL="171450" lvl="3" indent="-171450" algn="just">
              <a:spcBef>
                <a:spcPts val="600"/>
              </a:spcBef>
              <a:buClr>
                <a:schemeClr val="tx2"/>
              </a:buClr>
              <a:buFont typeface="Wingdings" panose="05000000000000000000" pitchFamily="2" charset="2"/>
              <a:buChar char="n"/>
            </a:pPr>
            <a:r>
              <a:rPr lang="ja-JP" altLang="en-US" sz="1000" b="1" dirty="0">
                <a:solidFill>
                  <a:schemeClr val="accent4">
                    <a:lumMod val="75000"/>
                  </a:schemeClr>
                </a:solidFill>
                <a:latin typeface="HG丸ｺﾞｼｯｸM-PRO" charset="0"/>
                <a:ea typeface="HG丸ｺﾞｼｯｸM-PRO" charset="0"/>
                <a:cs typeface="HG丸ｺﾞｼｯｸM-PRO" charset="0"/>
              </a:rPr>
              <a:t>生命現象の探求と、生命工学の先端技術開発に必要な素養を養う</a:t>
            </a:r>
          </a:p>
        </p:txBody>
      </p:sp>
      <p:sp>
        <p:nvSpPr>
          <p:cNvPr id="9" name="Rectangle 3">
            <a:extLst>
              <a:ext uri="{FF2B5EF4-FFF2-40B4-BE49-F238E27FC236}">
                <a16:creationId xmlns:a16="http://schemas.microsoft.com/office/drawing/2014/main" id="{FE4A588D-6349-405E-B3E4-53AE8698E79B}"/>
              </a:ext>
            </a:extLst>
          </p:cNvPr>
          <p:cNvSpPr txBox="1">
            <a:spLocks noChangeArrowheads="1"/>
          </p:cNvSpPr>
          <p:nvPr/>
        </p:nvSpPr>
        <p:spPr bwMode="auto">
          <a:xfrm>
            <a:off x="4241816" y="3023218"/>
            <a:ext cx="2259618" cy="107560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171450" lvl="3" indent="-171450" algn="just">
              <a:spcBef>
                <a:spcPts val="600"/>
              </a:spcBef>
              <a:buClr>
                <a:schemeClr val="tx2"/>
              </a:buClr>
              <a:buFont typeface="Wingdings" panose="05000000000000000000" pitchFamily="2" charset="2"/>
              <a:buChar char="n"/>
            </a:pPr>
            <a:r>
              <a:rPr lang="ja-JP" altLang="en-US" sz="1000" b="1" dirty="0">
                <a:solidFill>
                  <a:schemeClr val="accent4">
                    <a:lumMod val="75000"/>
                  </a:schemeClr>
                </a:solidFill>
                <a:latin typeface="HG丸ｺﾞｼｯｸM-PRO" charset="0"/>
                <a:ea typeface="HG丸ｺﾞｼｯｸM-PRO" charset="0"/>
                <a:cs typeface="HG丸ｺﾞｼｯｸM-PRO" charset="0"/>
              </a:rPr>
              <a:t>便利で安全な暮らしや、環境・エネルギー問題解決のための新素材・新材料・プロセスについて学ぶ</a:t>
            </a:r>
            <a:endParaRPr lang="en-US" altLang="ja-JP" sz="1000" b="1" dirty="0">
              <a:solidFill>
                <a:schemeClr val="accent4">
                  <a:lumMod val="75000"/>
                </a:schemeClr>
              </a:solidFill>
              <a:latin typeface="HG丸ｺﾞｼｯｸM-PRO" charset="0"/>
              <a:ea typeface="HG丸ｺﾞｼｯｸM-PRO" charset="0"/>
              <a:cs typeface="HG丸ｺﾞｼｯｸM-PRO" charset="0"/>
            </a:endParaRPr>
          </a:p>
          <a:p>
            <a:pPr marL="171450" lvl="3" indent="-171450" algn="just">
              <a:spcBef>
                <a:spcPts val="600"/>
              </a:spcBef>
              <a:buClr>
                <a:schemeClr val="tx2"/>
              </a:buClr>
              <a:buFont typeface="Wingdings" panose="05000000000000000000" pitchFamily="2" charset="2"/>
              <a:buChar char="n"/>
            </a:pPr>
            <a:r>
              <a:rPr lang="ja-JP" altLang="en-US" sz="1000" b="1" dirty="0">
                <a:solidFill>
                  <a:schemeClr val="accent4">
                    <a:lumMod val="75000"/>
                  </a:schemeClr>
                </a:solidFill>
                <a:latin typeface="HG丸ｺﾞｼｯｸM-PRO" charset="0"/>
                <a:ea typeface="HG丸ｺﾞｼｯｸM-PRO" charset="0"/>
                <a:cs typeface="HG丸ｺﾞｼｯｸM-PRO" charset="0"/>
              </a:rPr>
              <a:t>分子結合や物質の構造・特性、分子集合体の振る舞い、物質やエネルギーの移動現象などを学ぶ</a:t>
            </a:r>
          </a:p>
          <a:p>
            <a:pPr marL="171450" lvl="3" indent="-171450" algn="just">
              <a:spcBef>
                <a:spcPts val="600"/>
              </a:spcBef>
              <a:buClr>
                <a:schemeClr val="tx2"/>
              </a:buClr>
              <a:buFont typeface="Wingdings" panose="05000000000000000000" pitchFamily="2" charset="2"/>
              <a:buChar char="n"/>
            </a:pPr>
            <a:r>
              <a:rPr lang="ja-JP" altLang="en-US" sz="1000" b="1" dirty="0">
                <a:solidFill>
                  <a:schemeClr val="accent4">
                    <a:lumMod val="75000"/>
                  </a:schemeClr>
                </a:solidFill>
                <a:latin typeface="HG丸ｺﾞｼｯｸM-PRO" charset="0"/>
                <a:ea typeface="HG丸ｺﾞｼｯｸM-PRO" charset="0"/>
                <a:cs typeface="HG丸ｺﾞｼｯｸM-PRO" charset="0"/>
              </a:rPr>
              <a:t>新しい分子や材料・プロセスの創造に必要な素養を養う</a:t>
            </a:r>
          </a:p>
          <a:p>
            <a:pPr marL="171450" lvl="3" indent="-171450" algn="just">
              <a:spcBef>
                <a:spcPts val="600"/>
              </a:spcBef>
              <a:buClr>
                <a:schemeClr val="tx2"/>
              </a:buClr>
              <a:buFont typeface="Wingdings" panose="05000000000000000000" pitchFamily="2" charset="2"/>
              <a:buChar char="n"/>
            </a:pPr>
            <a:endParaRPr lang="ja-JP" altLang="en-US" sz="1000" b="1" dirty="0">
              <a:solidFill>
                <a:schemeClr val="accent4">
                  <a:lumMod val="75000"/>
                </a:schemeClr>
              </a:solidFill>
              <a:latin typeface="HG丸ｺﾞｼｯｸM-PRO" charset="0"/>
              <a:ea typeface="HG丸ｺﾞｼｯｸM-PRO" charset="0"/>
              <a:cs typeface="HG丸ｺﾞｼｯｸM-PRO" charset="0"/>
            </a:endParaRPr>
          </a:p>
          <a:p>
            <a:pPr marL="171450" lvl="3" indent="-171450" algn="just">
              <a:spcBef>
                <a:spcPts val="600"/>
              </a:spcBef>
              <a:buClr>
                <a:schemeClr val="tx2"/>
              </a:buClr>
              <a:buFont typeface="Wingdings" panose="05000000000000000000" pitchFamily="2" charset="2"/>
              <a:buChar char="n"/>
            </a:pPr>
            <a:endParaRPr lang="ja-JP" altLang="en-US" sz="1000" b="1" dirty="0">
              <a:solidFill>
                <a:schemeClr val="accent4">
                  <a:lumMod val="75000"/>
                </a:schemeClr>
              </a:solidFill>
              <a:latin typeface="HG丸ｺﾞｼｯｸM-PRO" charset="0"/>
              <a:ea typeface="HG丸ｺﾞｼｯｸM-PRO" charset="0"/>
              <a:cs typeface="HG丸ｺﾞｼｯｸM-PRO" charset="0"/>
            </a:endParaRPr>
          </a:p>
          <a:p>
            <a:pPr marL="171450" lvl="3" indent="-171450" algn="just">
              <a:spcBef>
                <a:spcPts val="600"/>
              </a:spcBef>
              <a:buClr>
                <a:schemeClr val="tx2"/>
              </a:buClr>
              <a:buFont typeface="Wingdings" panose="05000000000000000000" pitchFamily="2" charset="2"/>
              <a:buChar char="n"/>
            </a:pPr>
            <a:endParaRPr lang="en-US" altLang="ja-JP" sz="1000" b="1" dirty="0">
              <a:solidFill>
                <a:schemeClr val="accent4">
                  <a:lumMod val="75000"/>
                </a:schemeClr>
              </a:solidFill>
              <a:latin typeface="HG丸ｺﾞｼｯｸM-PRO" charset="0"/>
              <a:ea typeface="HG丸ｺﾞｼｯｸM-PRO" charset="0"/>
              <a:cs typeface="HG丸ｺﾞｼｯｸM-PRO" charset="0"/>
            </a:endParaRPr>
          </a:p>
        </p:txBody>
      </p:sp>
      <p:sp>
        <p:nvSpPr>
          <p:cNvPr id="10" name="正方形/長方形 9">
            <a:extLst>
              <a:ext uri="{FF2B5EF4-FFF2-40B4-BE49-F238E27FC236}">
                <a16:creationId xmlns:a16="http://schemas.microsoft.com/office/drawing/2014/main" id="{21A4A2DF-BA71-493C-81AA-3D5EBA2BDEEE}"/>
              </a:ext>
            </a:extLst>
          </p:cNvPr>
          <p:cNvSpPr/>
          <p:nvPr/>
        </p:nvSpPr>
        <p:spPr>
          <a:xfrm>
            <a:off x="6710136" y="2664792"/>
            <a:ext cx="2081156" cy="283104"/>
          </a:xfrm>
          <a:prstGeom prst="rect">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ja-JP" altLang="en-US" sz="1000" b="1" i="0" u="none" strike="noStrike" baseline="0" dirty="0">
                <a:solidFill>
                  <a:schemeClr val="bg1"/>
                </a:solidFill>
                <a:latin typeface="KoburinaGoStdN-W6"/>
              </a:rPr>
              <a:t>生命工学コース</a:t>
            </a:r>
            <a:endParaRPr kumimoji="1" lang="ja-JP" altLang="en-US" sz="10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11" name="テキスト ボックス 10">
            <a:extLst>
              <a:ext uri="{FF2B5EF4-FFF2-40B4-BE49-F238E27FC236}">
                <a16:creationId xmlns:a16="http://schemas.microsoft.com/office/drawing/2014/main" id="{CBCCFD0A-3176-4EAF-B8D2-F10DFD1830BB}"/>
              </a:ext>
            </a:extLst>
          </p:cNvPr>
          <p:cNvSpPr txBox="1"/>
          <p:nvPr/>
        </p:nvSpPr>
        <p:spPr>
          <a:xfrm>
            <a:off x="4978827" y="4544809"/>
            <a:ext cx="1199980" cy="253916"/>
          </a:xfrm>
          <a:prstGeom prst="rect">
            <a:avLst/>
          </a:prstGeom>
          <a:noFill/>
        </p:spPr>
        <p:txBody>
          <a:bodyPr wrap="square">
            <a:spAutoFit/>
          </a:bodyPr>
          <a:lstStyle/>
          <a:p>
            <a:r>
              <a:rPr lang="ja-JP" altLang="en-US" sz="1050" b="1" i="0" u="none" strike="noStrike" baseline="0" dirty="0">
                <a:solidFill>
                  <a:srgbClr val="B464A5"/>
                </a:solidFill>
                <a:latin typeface="HG丸ｺﾞｼｯｸM-PRO" panose="020F0600000000000000" pitchFamily="50" charset="-128"/>
                <a:ea typeface="HG丸ｺﾞｼｯｸM-PRO" panose="020F0600000000000000" pitchFamily="50" charset="-128"/>
              </a:rPr>
              <a:t>有機化学１</a:t>
            </a:r>
            <a:endParaRPr lang="ja-JP" altLang="en-US" sz="1050" b="1" dirty="0">
              <a:latin typeface="HG丸ｺﾞｼｯｸM-PRO" panose="020F0600000000000000" pitchFamily="50" charset="-128"/>
              <a:ea typeface="HG丸ｺﾞｼｯｸM-PRO" panose="020F0600000000000000" pitchFamily="50" charset="-128"/>
            </a:endParaRPr>
          </a:p>
        </p:txBody>
      </p:sp>
      <p:sp>
        <p:nvSpPr>
          <p:cNvPr id="12" name="テキスト ボックス 11">
            <a:extLst>
              <a:ext uri="{FF2B5EF4-FFF2-40B4-BE49-F238E27FC236}">
                <a16:creationId xmlns:a16="http://schemas.microsoft.com/office/drawing/2014/main" id="{D84A8247-25EC-4878-8F68-1659906919C5}"/>
              </a:ext>
            </a:extLst>
          </p:cNvPr>
          <p:cNvSpPr txBox="1"/>
          <p:nvPr/>
        </p:nvSpPr>
        <p:spPr>
          <a:xfrm>
            <a:off x="4436002" y="5949585"/>
            <a:ext cx="2156326" cy="861774"/>
          </a:xfrm>
          <a:prstGeom prst="rect">
            <a:avLst/>
          </a:prstGeom>
          <a:noFill/>
        </p:spPr>
        <p:txBody>
          <a:bodyPr wrap="square">
            <a:spAutoFit/>
          </a:bodyPr>
          <a:lstStyle/>
          <a:p>
            <a:pPr algn="l"/>
            <a:r>
              <a:rPr lang="ja-JP" altLang="en-US" sz="1000" b="1" i="0" u="none" strike="noStrike" baseline="0" dirty="0">
                <a:solidFill>
                  <a:srgbClr val="1A1004"/>
                </a:solidFill>
                <a:latin typeface="HG丸ｺﾞｼｯｸM-PRO" panose="020F0600000000000000" pitchFamily="50" charset="-128"/>
                <a:ea typeface="HG丸ｺﾞｼｯｸM-PRO" panose="020F0600000000000000" pitchFamily="50" charset="-128"/>
              </a:rPr>
              <a:t>有機化学の基礎的な内容として、化学結合や分子の性質・機能・活性などについて学びます。また講義と連動した演習により理解を深めます。</a:t>
            </a:r>
            <a:endParaRPr lang="ja-JP" altLang="en-US" sz="1000" b="1" dirty="0">
              <a:latin typeface="HG丸ｺﾞｼｯｸM-PRO" panose="020F0600000000000000" pitchFamily="50" charset="-128"/>
              <a:ea typeface="HG丸ｺﾞｼｯｸM-PRO" panose="020F0600000000000000" pitchFamily="50" charset="-128"/>
            </a:endParaRPr>
          </a:p>
        </p:txBody>
      </p:sp>
      <p:sp>
        <p:nvSpPr>
          <p:cNvPr id="19" name="テキスト ボックス 18">
            <a:extLst>
              <a:ext uri="{FF2B5EF4-FFF2-40B4-BE49-F238E27FC236}">
                <a16:creationId xmlns:a16="http://schemas.microsoft.com/office/drawing/2014/main" id="{8D3C39DF-B00C-4784-BD94-47067607FF19}"/>
              </a:ext>
            </a:extLst>
          </p:cNvPr>
          <p:cNvSpPr txBox="1"/>
          <p:nvPr/>
        </p:nvSpPr>
        <p:spPr>
          <a:xfrm>
            <a:off x="7379844" y="4586988"/>
            <a:ext cx="1199980" cy="253916"/>
          </a:xfrm>
          <a:prstGeom prst="rect">
            <a:avLst/>
          </a:prstGeom>
          <a:noFill/>
        </p:spPr>
        <p:txBody>
          <a:bodyPr wrap="square">
            <a:spAutoFit/>
          </a:bodyPr>
          <a:lstStyle/>
          <a:p>
            <a:r>
              <a:rPr lang="ja-JP" altLang="en-US" sz="1050" b="1" i="0" u="none" strike="noStrike" baseline="0" dirty="0">
                <a:solidFill>
                  <a:srgbClr val="B464A5"/>
                </a:solidFill>
                <a:latin typeface="HG丸ｺﾞｼｯｸM-PRO" panose="020F0600000000000000" pitchFamily="50" charset="-128"/>
                <a:ea typeface="HG丸ｺﾞｼｯｸM-PRO" panose="020F0600000000000000" pitchFamily="50" charset="-128"/>
              </a:rPr>
              <a:t>生化学１</a:t>
            </a:r>
            <a:endParaRPr lang="ja-JP" altLang="en-US" sz="1050" b="1" dirty="0">
              <a:latin typeface="HG丸ｺﾞｼｯｸM-PRO" panose="020F0600000000000000" pitchFamily="50" charset="-128"/>
              <a:ea typeface="HG丸ｺﾞｼｯｸM-PRO" panose="020F0600000000000000" pitchFamily="50" charset="-128"/>
            </a:endParaRPr>
          </a:p>
        </p:txBody>
      </p:sp>
      <p:sp>
        <p:nvSpPr>
          <p:cNvPr id="28672" name="テキスト ボックス 28671">
            <a:extLst>
              <a:ext uri="{FF2B5EF4-FFF2-40B4-BE49-F238E27FC236}">
                <a16:creationId xmlns:a16="http://schemas.microsoft.com/office/drawing/2014/main" id="{0B4E8AF6-A66C-4D2F-9BB7-4DE8E4B20277}"/>
              </a:ext>
            </a:extLst>
          </p:cNvPr>
          <p:cNvSpPr txBox="1"/>
          <p:nvPr/>
        </p:nvSpPr>
        <p:spPr>
          <a:xfrm>
            <a:off x="6736562" y="5872577"/>
            <a:ext cx="2348889" cy="861774"/>
          </a:xfrm>
          <a:prstGeom prst="rect">
            <a:avLst/>
          </a:prstGeom>
          <a:noFill/>
        </p:spPr>
        <p:txBody>
          <a:bodyPr wrap="square">
            <a:spAutoFit/>
          </a:bodyPr>
          <a:lstStyle/>
          <a:p>
            <a:pPr algn="l"/>
            <a:r>
              <a:rPr lang="ja-JP" altLang="en-US" sz="1000" b="1" i="0" u="none" strike="noStrike" baseline="0" dirty="0">
                <a:solidFill>
                  <a:srgbClr val="1A1004"/>
                </a:solidFill>
                <a:latin typeface="HG丸ｺﾞｼｯｸM-PRO" panose="020F0600000000000000" pitchFamily="50" charset="-128"/>
                <a:ea typeface="HG丸ｺﾞｼｯｸM-PRO" panose="020F0600000000000000" pitchFamily="50" charset="-128"/>
              </a:rPr>
              <a:t>生化学は、分子を通して生命現象</a:t>
            </a:r>
          </a:p>
          <a:p>
            <a:pPr algn="l"/>
            <a:r>
              <a:rPr lang="ja-JP" altLang="en-US" sz="1000" b="1" i="0" u="none" strike="noStrike" baseline="0" dirty="0">
                <a:solidFill>
                  <a:srgbClr val="1A1004"/>
                </a:solidFill>
                <a:latin typeface="HG丸ｺﾞｼｯｸM-PRO" panose="020F0600000000000000" pitchFamily="50" charset="-128"/>
                <a:ea typeface="HG丸ｺﾞｼｯｸM-PRO" panose="020F0600000000000000" pitchFamily="50" charset="-128"/>
              </a:rPr>
              <a:t>を化学的に理解する学問です。その</a:t>
            </a:r>
          </a:p>
          <a:p>
            <a:pPr algn="l"/>
            <a:r>
              <a:rPr lang="ja-JP" altLang="en-US" sz="1000" b="1" i="0" u="none" strike="noStrike" baseline="0" dirty="0">
                <a:solidFill>
                  <a:srgbClr val="1A1004"/>
                </a:solidFill>
                <a:latin typeface="HG丸ｺﾞｼｯｸM-PRO" panose="020F0600000000000000" pitchFamily="50" charset="-128"/>
                <a:ea typeface="HG丸ｺﾞｼｯｸM-PRO" panose="020F0600000000000000" pitchFamily="50" charset="-128"/>
              </a:rPr>
              <a:t>基礎として、核酸やタンパク質を中</a:t>
            </a:r>
          </a:p>
          <a:p>
            <a:pPr algn="l"/>
            <a:r>
              <a:rPr lang="ja-JP" altLang="en-US" sz="1000" b="1" i="0" u="none" strike="noStrike" baseline="0" dirty="0">
                <a:solidFill>
                  <a:srgbClr val="1A1004"/>
                </a:solidFill>
                <a:latin typeface="HG丸ｺﾞｼｯｸM-PRO" panose="020F0600000000000000" pitchFamily="50" charset="-128"/>
                <a:ea typeface="HG丸ｺﾞｼｯｸM-PRO" panose="020F0600000000000000" pitchFamily="50" charset="-128"/>
              </a:rPr>
              <a:t>心とした生体の主な構成成分の構</a:t>
            </a:r>
          </a:p>
          <a:p>
            <a:pPr algn="l"/>
            <a:r>
              <a:rPr lang="ja-JP" altLang="en-US" sz="1000" b="1" i="0" u="none" strike="noStrike" baseline="0" dirty="0">
                <a:solidFill>
                  <a:srgbClr val="1A1004"/>
                </a:solidFill>
                <a:latin typeface="HG丸ｺﾞｼｯｸM-PRO" panose="020F0600000000000000" pitchFamily="50" charset="-128"/>
                <a:ea typeface="HG丸ｺﾞｼｯｸM-PRO" panose="020F0600000000000000" pitchFamily="50" charset="-128"/>
              </a:rPr>
              <a:t>造と化学的な性質について学びます。</a:t>
            </a:r>
            <a:endParaRPr lang="ja-JP" altLang="en-US" sz="1000" b="1" dirty="0">
              <a:latin typeface="HG丸ｺﾞｼｯｸM-PRO" panose="020F0600000000000000" pitchFamily="50" charset="-128"/>
              <a:ea typeface="HG丸ｺﾞｼｯｸM-PRO" panose="020F0600000000000000" pitchFamily="50" charset="-128"/>
            </a:endParaRPr>
          </a:p>
        </p:txBody>
      </p:sp>
      <p:pic>
        <p:nvPicPr>
          <p:cNvPr id="28679" name="図 28678">
            <a:extLst>
              <a:ext uri="{FF2B5EF4-FFF2-40B4-BE49-F238E27FC236}">
                <a16:creationId xmlns:a16="http://schemas.microsoft.com/office/drawing/2014/main" id="{5B25B8FA-BA0B-427A-A3E2-FF5F238C4C98}"/>
              </a:ext>
            </a:extLst>
          </p:cNvPr>
          <p:cNvPicPr>
            <a:picLocks noChangeAspect="1"/>
          </p:cNvPicPr>
          <p:nvPr/>
        </p:nvPicPr>
        <p:blipFill>
          <a:blip r:embed="rId6"/>
          <a:stretch>
            <a:fillRect/>
          </a:stretch>
        </p:blipFill>
        <p:spPr>
          <a:xfrm>
            <a:off x="7159719" y="4795290"/>
            <a:ext cx="1239748" cy="1051907"/>
          </a:xfrm>
          <a:prstGeom prst="rect">
            <a:avLst/>
          </a:prstGeom>
        </p:spPr>
      </p:pic>
      <p:pic>
        <p:nvPicPr>
          <p:cNvPr id="17" name="図 16">
            <a:extLst>
              <a:ext uri="{FF2B5EF4-FFF2-40B4-BE49-F238E27FC236}">
                <a16:creationId xmlns:a16="http://schemas.microsoft.com/office/drawing/2014/main" id="{98C7BF1F-87B6-6240-987F-2B0FC14A7DE2}"/>
              </a:ext>
            </a:extLst>
          </p:cNvPr>
          <p:cNvPicPr>
            <a:picLocks noChangeAspect="1"/>
          </p:cNvPicPr>
          <p:nvPr/>
        </p:nvPicPr>
        <p:blipFill>
          <a:blip r:embed="rId7"/>
          <a:stretch>
            <a:fillRect/>
          </a:stretch>
        </p:blipFill>
        <p:spPr>
          <a:xfrm>
            <a:off x="4522935" y="4875055"/>
            <a:ext cx="1805916" cy="892376"/>
          </a:xfrm>
          <a:prstGeom prst="rect">
            <a:avLst/>
          </a:prstGeom>
          <a:effectLst>
            <a:softEdge rad="63500"/>
          </a:effectLst>
        </p:spPr>
      </p:pic>
      <p:sp>
        <p:nvSpPr>
          <p:cNvPr id="5" name="スライド番号プレースホルダー 3">
            <a:extLst>
              <a:ext uri="{FF2B5EF4-FFF2-40B4-BE49-F238E27FC236}">
                <a16:creationId xmlns:a16="http://schemas.microsoft.com/office/drawing/2014/main" id="{4CA760FA-8DDC-42CE-AFA6-8A74D473523B}"/>
              </a:ext>
            </a:extLst>
          </p:cNvPr>
          <p:cNvSpPr txBox="1">
            <a:spLocks/>
          </p:cNvSpPr>
          <p:nvPr/>
        </p:nvSpPr>
        <p:spPr>
          <a:xfrm>
            <a:off x="8714219" y="6602555"/>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27</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982537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2C2807-DD9B-4750-BF66-E82699FEAC7A}"/>
              </a:ext>
            </a:extLst>
          </p:cNvPr>
          <p:cNvSpPr>
            <a:spLocks noGrp="1"/>
          </p:cNvSpPr>
          <p:nvPr>
            <p:ph type="title"/>
          </p:nvPr>
        </p:nvSpPr>
        <p:spPr/>
        <p:txBody>
          <a:bodyPr/>
          <a:lstStyle/>
          <a:p>
            <a:r>
              <a:rPr lang="ja-JP" altLang="en-US" sz="1800" i="0" u="none" strike="noStrike" baseline="0" dirty="0">
                <a:solidFill>
                  <a:srgbClr val="CC00CC"/>
                </a:solidFill>
                <a:latin typeface="+mj-ea"/>
              </a:rPr>
              <a:t>応用化学コース</a:t>
            </a:r>
            <a:r>
              <a:rPr lang="ja-JP" altLang="en-US" sz="1800" dirty="0">
                <a:solidFill>
                  <a:srgbClr val="CC00CC"/>
                </a:solidFill>
                <a:latin typeface="+mj-ea"/>
              </a:rPr>
              <a:t>の研究例</a:t>
            </a:r>
            <a:endParaRPr lang="ja-JP" altLang="en-US" sz="1200" dirty="0">
              <a:solidFill>
                <a:srgbClr val="CC00CC"/>
              </a:solidFill>
              <a:latin typeface="+mj-ea"/>
            </a:endParaRPr>
          </a:p>
        </p:txBody>
      </p:sp>
      <p:pic>
        <p:nvPicPr>
          <p:cNvPr id="4" name="図 3">
            <a:extLst>
              <a:ext uri="{FF2B5EF4-FFF2-40B4-BE49-F238E27FC236}">
                <a16:creationId xmlns:a16="http://schemas.microsoft.com/office/drawing/2014/main" id="{C5B47A3D-A967-40E4-91E5-9FF999C4C868}"/>
              </a:ext>
            </a:extLst>
          </p:cNvPr>
          <p:cNvPicPr>
            <a:picLocks noChangeAspect="1"/>
          </p:cNvPicPr>
          <p:nvPr/>
        </p:nvPicPr>
        <p:blipFill>
          <a:blip r:embed="rId2"/>
          <a:stretch>
            <a:fillRect/>
          </a:stretch>
        </p:blipFill>
        <p:spPr>
          <a:xfrm>
            <a:off x="660400" y="885277"/>
            <a:ext cx="7924800" cy="5817783"/>
          </a:xfrm>
          <a:prstGeom prst="rect">
            <a:avLst/>
          </a:prstGeom>
        </p:spPr>
      </p:pic>
      <p:sp>
        <p:nvSpPr>
          <p:cNvPr id="3" name="スライド番号プレースホルダー 3">
            <a:extLst>
              <a:ext uri="{FF2B5EF4-FFF2-40B4-BE49-F238E27FC236}">
                <a16:creationId xmlns:a16="http://schemas.microsoft.com/office/drawing/2014/main" id="{B7AEF1CE-F0C5-48E1-A83D-DB4761B57239}"/>
              </a:ext>
            </a:extLst>
          </p:cNvPr>
          <p:cNvSpPr txBox="1">
            <a:spLocks/>
          </p:cNvSpPr>
          <p:nvPr/>
        </p:nvSpPr>
        <p:spPr>
          <a:xfrm>
            <a:off x="8686511" y="6556375"/>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28</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569462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bwMode="auto">
          <a:xfrm>
            <a:off x="409575" y="152400"/>
            <a:ext cx="5591175"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t>新生「工学部」とは</a:t>
            </a:r>
          </a:p>
        </p:txBody>
      </p:sp>
      <p:sp>
        <p:nvSpPr>
          <p:cNvPr id="7171" name="コンテンツ プレースホルダー 2"/>
          <p:cNvSpPr>
            <a:spLocks noGrp="1"/>
          </p:cNvSpPr>
          <p:nvPr>
            <p:ph sz="quarter" idx="10"/>
          </p:nvPr>
        </p:nvSpPr>
        <p:spPr bwMode="auto">
          <a:xfrm>
            <a:off x="409575" y="1043190"/>
            <a:ext cx="8298070" cy="56957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None/>
            </a:pPr>
            <a:r>
              <a:rPr lang="en-US" altLang="ja-JP" sz="2800" dirty="0">
                <a:solidFill>
                  <a:srgbClr val="002060"/>
                </a:solidFill>
              </a:rPr>
              <a:t>2021</a:t>
            </a:r>
            <a:r>
              <a:rPr lang="ja-JP" altLang="en-US" sz="2800" dirty="0">
                <a:solidFill>
                  <a:srgbClr val="002060"/>
                </a:solidFill>
              </a:rPr>
              <a:t>年４月 工学部と環境理工学部が統合</a:t>
            </a:r>
          </a:p>
        </p:txBody>
      </p:sp>
      <p:sp>
        <p:nvSpPr>
          <p:cNvPr id="3" name="正方形/長方形 2"/>
          <p:cNvSpPr/>
          <p:nvPr/>
        </p:nvSpPr>
        <p:spPr>
          <a:xfrm>
            <a:off x="409575" y="1656706"/>
            <a:ext cx="4093152" cy="118732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800" b="1" dirty="0">
                <a:solidFill>
                  <a:schemeClr val="accent4">
                    <a:lumMod val="75000"/>
                  </a:schemeClr>
                </a:solidFill>
                <a:latin typeface="BIZ UDPゴシック" panose="020B0400000000000000" pitchFamily="50" charset="-128"/>
                <a:ea typeface="BIZ UDPゴシック" panose="020B0400000000000000" pitchFamily="50" charset="-128"/>
              </a:rPr>
              <a:t>工学部</a:t>
            </a:r>
            <a:endParaRPr lang="en-US" altLang="ja-JP" sz="2800" b="1" dirty="0">
              <a:solidFill>
                <a:schemeClr val="accent4">
                  <a:lumMod val="75000"/>
                </a:schemeClr>
              </a:solidFill>
              <a:latin typeface="BIZ UDPゴシック" panose="020B0400000000000000" pitchFamily="50" charset="-128"/>
              <a:ea typeface="BIZ UDPゴシック" panose="020B0400000000000000" pitchFamily="50" charset="-128"/>
            </a:endParaRPr>
          </a:p>
          <a:p>
            <a:pPr algn="ctr"/>
            <a:r>
              <a:rPr lang="ja-JP" altLang="en-US" sz="2000" dirty="0">
                <a:solidFill>
                  <a:schemeClr val="accent4">
                    <a:lumMod val="75000"/>
                  </a:schemeClr>
                </a:solidFill>
                <a:latin typeface="BIZ UDPゴシック" panose="020B0400000000000000" pitchFamily="50" charset="-128"/>
                <a:ea typeface="BIZ UDPゴシック" panose="020B0400000000000000" pitchFamily="50" charset="-128"/>
              </a:rPr>
              <a:t>社会基盤を支える専門技術に</a:t>
            </a:r>
            <a:r>
              <a:rPr lang="en-US" altLang="ja-JP" sz="2000" dirty="0">
                <a:solidFill>
                  <a:schemeClr val="accent4">
                    <a:lumMod val="75000"/>
                  </a:schemeClr>
                </a:solidFill>
                <a:latin typeface="BIZ UDPゴシック" panose="020B0400000000000000" pitchFamily="50" charset="-128"/>
                <a:ea typeface="BIZ UDPゴシック" panose="020B0400000000000000" pitchFamily="50" charset="-128"/>
              </a:rPr>
              <a:t/>
            </a:r>
            <a:br>
              <a:rPr lang="en-US" altLang="ja-JP" sz="2000" dirty="0">
                <a:solidFill>
                  <a:schemeClr val="accent4">
                    <a:lumMod val="75000"/>
                  </a:schemeClr>
                </a:solidFill>
                <a:latin typeface="BIZ UDPゴシック" panose="020B0400000000000000" pitchFamily="50" charset="-128"/>
                <a:ea typeface="BIZ UDPゴシック" panose="020B0400000000000000" pitchFamily="50" charset="-128"/>
              </a:rPr>
            </a:br>
            <a:r>
              <a:rPr lang="ja-JP" altLang="en-US" sz="2000" dirty="0">
                <a:solidFill>
                  <a:schemeClr val="accent4">
                    <a:lumMod val="75000"/>
                  </a:schemeClr>
                </a:solidFill>
                <a:latin typeface="BIZ UDPゴシック" panose="020B0400000000000000" pitchFamily="50" charset="-128"/>
                <a:ea typeface="BIZ UDPゴシック" panose="020B0400000000000000" pitchFamily="50" charset="-128"/>
              </a:rPr>
              <a:t>関する教育研究の実績</a:t>
            </a:r>
            <a:endParaRPr kumimoji="1" lang="ja-JP" altLang="en-US" sz="2000" dirty="0">
              <a:solidFill>
                <a:schemeClr val="accent4">
                  <a:lumMod val="75000"/>
                </a:schemeClr>
              </a:solidFill>
              <a:latin typeface="BIZ UDPゴシック" panose="020B0400000000000000" pitchFamily="50" charset="-128"/>
              <a:ea typeface="BIZ UDPゴシック" panose="020B0400000000000000" pitchFamily="50" charset="-128"/>
            </a:endParaRPr>
          </a:p>
        </p:txBody>
      </p:sp>
      <p:sp>
        <p:nvSpPr>
          <p:cNvPr id="7" name="正方形/長方形 6"/>
          <p:cNvSpPr/>
          <p:nvPr/>
        </p:nvSpPr>
        <p:spPr>
          <a:xfrm>
            <a:off x="4614493" y="1656706"/>
            <a:ext cx="4093152" cy="1187324"/>
          </a:xfrm>
          <a:prstGeom prst="rect">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800" b="1" dirty="0">
                <a:solidFill>
                  <a:schemeClr val="accent3">
                    <a:lumMod val="75000"/>
                  </a:schemeClr>
                </a:solidFill>
                <a:latin typeface="BIZ UDPゴシック" panose="020B0400000000000000" pitchFamily="50" charset="-128"/>
                <a:ea typeface="BIZ UDPゴシック" panose="020B0400000000000000" pitchFamily="50" charset="-128"/>
              </a:rPr>
              <a:t>環境理工学部</a:t>
            </a:r>
            <a:endParaRPr lang="en-US" altLang="ja-JP" sz="2800" b="1" dirty="0">
              <a:solidFill>
                <a:schemeClr val="accent3">
                  <a:lumMod val="75000"/>
                </a:schemeClr>
              </a:solidFill>
              <a:latin typeface="BIZ UDPゴシック" panose="020B0400000000000000" pitchFamily="50" charset="-128"/>
              <a:ea typeface="BIZ UDPゴシック" panose="020B0400000000000000" pitchFamily="50" charset="-128"/>
            </a:endParaRPr>
          </a:p>
          <a:p>
            <a:pPr algn="ctr"/>
            <a:r>
              <a:rPr lang="ja-JP" altLang="en-US" sz="2000" dirty="0">
                <a:solidFill>
                  <a:schemeClr val="accent3">
                    <a:lumMod val="75000"/>
                  </a:schemeClr>
                </a:solidFill>
                <a:latin typeface="BIZ UDPゴシック" panose="020B0400000000000000" pitchFamily="50" charset="-128"/>
                <a:ea typeface="BIZ UDPゴシック" panose="020B0400000000000000" pitchFamily="50" charset="-128"/>
              </a:rPr>
              <a:t>人類社会の持続可能性に</a:t>
            </a:r>
            <a:endParaRPr lang="en-US" altLang="ja-JP" sz="2000" dirty="0">
              <a:solidFill>
                <a:schemeClr val="accent3">
                  <a:lumMod val="75000"/>
                </a:schemeClr>
              </a:solidFill>
              <a:latin typeface="BIZ UDPゴシック" panose="020B0400000000000000" pitchFamily="50" charset="-128"/>
              <a:ea typeface="BIZ UDPゴシック" panose="020B0400000000000000" pitchFamily="50" charset="-128"/>
            </a:endParaRPr>
          </a:p>
          <a:p>
            <a:pPr algn="ctr"/>
            <a:r>
              <a:rPr lang="ja-JP" altLang="en-US" sz="2000" dirty="0">
                <a:solidFill>
                  <a:schemeClr val="accent3">
                    <a:lumMod val="75000"/>
                  </a:schemeClr>
                </a:solidFill>
                <a:latin typeface="BIZ UDPゴシック" panose="020B0400000000000000" pitchFamily="50" charset="-128"/>
                <a:ea typeface="BIZ UDPゴシック" panose="020B0400000000000000" pitchFamily="50" charset="-128"/>
              </a:rPr>
              <a:t>資する教育研究の実績</a:t>
            </a:r>
            <a:endParaRPr kumimoji="1" lang="ja-JP" altLang="en-US" sz="2000" dirty="0">
              <a:solidFill>
                <a:schemeClr val="accent3">
                  <a:lumMod val="75000"/>
                </a:schemeClr>
              </a:solidFill>
              <a:latin typeface="BIZ UDPゴシック" panose="020B0400000000000000" pitchFamily="50" charset="-128"/>
              <a:ea typeface="BIZ UDPゴシック" panose="020B0400000000000000" pitchFamily="50" charset="-128"/>
            </a:endParaRPr>
          </a:p>
        </p:txBody>
      </p:sp>
      <p:sp>
        <p:nvSpPr>
          <p:cNvPr id="5" name="下矢印 4"/>
          <p:cNvSpPr/>
          <p:nvPr/>
        </p:nvSpPr>
        <p:spPr>
          <a:xfrm>
            <a:off x="2918485" y="2854237"/>
            <a:ext cx="696253" cy="729093"/>
          </a:xfrm>
          <a:prstGeom prst="downArrow">
            <a:avLst>
              <a:gd name="adj1" fmla="val 50000"/>
              <a:gd name="adj2" fmla="val 46235"/>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9" name="下矢印 8"/>
          <p:cNvSpPr/>
          <p:nvPr/>
        </p:nvSpPr>
        <p:spPr>
          <a:xfrm>
            <a:off x="5402469" y="2868525"/>
            <a:ext cx="696253" cy="711785"/>
          </a:xfrm>
          <a:prstGeom prst="downArrow">
            <a:avLst>
              <a:gd name="adj1" fmla="val 50000"/>
              <a:gd name="adj2" fmla="val 4623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6" name="正方形/長方形 5"/>
          <p:cNvSpPr/>
          <p:nvPr/>
        </p:nvSpPr>
        <p:spPr>
          <a:xfrm>
            <a:off x="3614738" y="3002391"/>
            <a:ext cx="1787731" cy="42383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dirty="0">
                <a:solidFill>
                  <a:schemeClr val="tx2">
                    <a:lumMod val="75000"/>
                  </a:schemeClr>
                </a:solidFill>
                <a:latin typeface="BIZ UDPゴシック" panose="020B0400000000000000" pitchFamily="50" charset="-128"/>
                <a:ea typeface="BIZ UDPゴシック" panose="020B0400000000000000" pitchFamily="50" charset="-128"/>
              </a:rPr>
              <a:t>統合再編</a:t>
            </a:r>
          </a:p>
        </p:txBody>
      </p:sp>
      <p:sp>
        <p:nvSpPr>
          <p:cNvPr id="8" name="正方形/長方形 7"/>
          <p:cNvSpPr/>
          <p:nvPr/>
        </p:nvSpPr>
        <p:spPr>
          <a:xfrm>
            <a:off x="465458" y="3624593"/>
            <a:ext cx="8298070" cy="615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atin typeface="BIZ UDPゴシック" panose="020B0400000000000000" pitchFamily="50" charset="-128"/>
                <a:ea typeface="BIZ UDPゴシック" panose="020B0400000000000000" pitchFamily="50" charset="-128"/>
              </a:rPr>
              <a:t>　</a:t>
            </a:r>
            <a:r>
              <a:rPr kumimoji="1" lang="ja-JP" altLang="en-US" sz="3200" dirty="0">
                <a:latin typeface="BIZ UDPゴシック" panose="020B0400000000000000" pitchFamily="50" charset="-128"/>
                <a:ea typeface="BIZ UDPゴシック" panose="020B0400000000000000" pitchFamily="50" charset="-128"/>
              </a:rPr>
              <a:t>　工学部</a:t>
            </a:r>
            <a:endParaRPr kumimoji="1" lang="en-US" altLang="ja-JP" sz="3200" dirty="0">
              <a:latin typeface="BIZ UDPゴシック" panose="020B0400000000000000" pitchFamily="50" charset="-128"/>
              <a:ea typeface="BIZ UDPゴシック" panose="020B0400000000000000" pitchFamily="50" charset="-128"/>
            </a:endParaRPr>
          </a:p>
        </p:txBody>
      </p:sp>
      <p:sp>
        <p:nvSpPr>
          <p:cNvPr id="14" name="正方形/長方形 13"/>
          <p:cNvSpPr/>
          <p:nvPr/>
        </p:nvSpPr>
        <p:spPr>
          <a:xfrm>
            <a:off x="3152311" y="3752222"/>
            <a:ext cx="924853" cy="42383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a:solidFill>
                  <a:schemeClr val="tx2">
                    <a:lumMod val="60000"/>
                    <a:lumOff val="40000"/>
                  </a:schemeClr>
                </a:solidFill>
                <a:latin typeface="BIZ UDPゴシック" panose="020B0400000000000000" pitchFamily="50" charset="-128"/>
                <a:ea typeface="BIZ UDPゴシック" panose="020B0400000000000000" pitchFamily="50" charset="-128"/>
              </a:rPr>
              <a:t>新生</a:t>
            </a:r>
            <a:endParaRPr kumimoji="1" lang="ja-JP" altLang="en-US" sz="2000" dirty="0">
              <a:solidFill>
                <a:schemeClr val="tx2">
                  <a:lumMod val="60000"/>
                  <a:lumOff val="40000"/>
                </a:schemeClr>
              </a:solidFill>
              <a:latin typeface="BIZ UDPゴシック" panose="020B0400000000000000" pitchFamily="50" charset="-128"/>
              <a:ea typeface="BIZ UDPゴシック" panose="020B0400000000000000" pitchFamily="50" charset="-128"/>
            </a:endParaRPr>
          </a:p>
        </p:txBody>
      </p:sp>
      <p:sp>
        <p:nvSpPr>
          <p:cNvPr id="12" name="正方形/長方形 11"/>
          <p:cNvSpPr/>
          <p:nvPr/>
        </p:nvSpPr>
        <p:spPr>
          <a:xfrm>
            <a:off x="1171244" y="4335581"/>
            <a:ext cx="6886498" cy="406123"/>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kumimoji="1" lang="en-US" altLang="ja-JP" sz="2800" b="1" dirty="0">
                <a:solidFill>
                  <a:schemeClr val="tx2">
                    <a:lumMod val="60000"/>
                    <a:lumOff val="40000"/>
                  </a:schemeClr>
                </a:solidFill>
                <a:latin typeface="BIZ UDPゴシック" panose="020B0400000000000000" pitchFamily="50" charset="-128"/>
                <a:ea typeface="BIZ UDPゴシック" panose="020B0400000000000000" pitchFamily="50" charset="-128"/>
              </a:rPr>
              <a:t>Society</a:t>
            </a:r>
            <a:r>
              <a:rPr kumimoji="1" lang="ja-JP" altLang="en-US" sz="2800" b="1" dirty="0">
                <a:solidFill>
                  <a:schemeClr val="tx2">
                    <a:lumMod val="60000"/>
                    <a:lumOff val="40000"/>
                  </a:schemeClr>
                </a:solidFill>
                <a:latin typeface="BIZ UDPゴシック" panose="020B0400000000000000" pitchFamily="50" charset="-128"/>
                <a:ea typeface="BIZ UDPゴシック" panose="020B0400000000000000" pitchFamily="50" charset="-128"/>
              </a:rPr>
              <a:t> </a:t>
            </a:r>
            <a:r>
              <a:rPr lang="en-US" altLang="ja-JP" sz="2800" b="1" dirty="0">
                <a:solidFill>
                  <a:schemeClr val="tx2">
                    <a:lumMod val="60000"/>
                    <a:lumOff val="40000"/>
                  </a:schemeClr>
                </a:solidFill>
                <a:latin typeface="BIZ UDPゴシック" panose="020B0400000000000000" pitchFamily="50" charset="-128"/>
                <a:ea typeface="BIZ UDPゴシック" panose="020B0400000000000000" pitchFamily="50" charset="-128"/>
              </a:rPr>
              <a:t>5.0</a:t>
            </a:r>
            <a:r>
              <a:rPr lang="ja-JP" altLang="en-US" sz="2800" b="1" dirty="0">
                <a:solidFill>
                  <a:schemeClr val="tx2">
                    <a:lumMod val="60000"/>
                    <a:lumOff val="40000"/>
                  </a:schemeClr>
                </a:solidFill>
                <a:latin typeface="BIZ UDPゴシック" panose="020B0400000000000000" pitchFamily="50" charset="-128"/>
                <a:ea typeface="BIZ UDPゴシック" panose="020B0400000000000000" pitchFamily="50" charset="-128"/>
              </a:rPr>
              <a:t> </a:t>
            </a:r>
            <a:r>
              <a:rPr lang="en-US" altLang="ja-JP" sz="2800" b="1" dirty="0">
                <a:solidFill>
                  <a:schemeClr val="tx2">
                    <a:lumMod val="60000"/>
                    <a:lumOff val="40000"/>
                  </a:schemeClr>
                </a:solidFill>
                <a:latin typeface="BIZ UDPゴシック" panose="020B0400000000000000" pitchFamily="50" charset="-128"/>
                <a:ea typeface="BIZ UDPゴシック" panose="020B0400000000000000" pitchFamily="50" charset="-128"/>
              </a:rPr>
              <a:t>for</a:t>
            </a:r>
            <a:r>
              <a:rPr lang="ja-JP" altLang="en-US" sz="2800" b="1" dirty="0">
                <a:solidFill>
                  <a:schemeClr val="tx2">
                    <a:lumMod val="60000"/>
                    <a:lumOff val="40000"/>
                  </a:schemeClr>
                </a:solidFill>
                <a:latin typeface="BIZ UDPゴシック" panose="020B0400000000000000" pitchFamily="50" charset="-128"/>
                <a:ea typeface="BIZ UDPゴシック" panose="020B0400000000000000" pitchFamily="50" charset="-128"/>
              </a:rPr>
              <a:t> </a:t>
            </a:r>
            <a:r>
              <a:rPr lang="en-US" altLang="ja-JP" sz="2800" b="1" dirty="0">
                <a:solidFill>
                  <a:schemeClr val="tx2">
                    <a:lumMod val="60000"/>
                    <a:lumOff val="40000"/>
                  </a:schemeClr>
                </a:solidFill>
                <a:latin typeface="BIZ UDPゴシック" panose="020B0400000000000000" pitchFamily="50" charset="-128"/>
                <a:ea typeface="BIZ UDPゴシック" panose="020B0400000000000000" pitchFamily="50" charset="-128"/>
              </a:rPr>
              <a:t>SDGs</a:t>
            </a:r>
            <a:r>
              <a:rPr lang="ja-JP" altLang="en-US" sz="2800" b="1" dirty="0">
                <a:solidFill>
                  <a:schemeClr val="tx2">
                    <a:lumMod val="60000"/>
                    <a:lumOff val="40000"/>
                  </a:schemeClr>
                </a:solidFill>
                <a:latin typeface="BIZ UDPゴシック" panose="020B0400000000000000" pitchFamily="50" charset="-128"/>
                <a:ea typeface="BIZ UDPゴシック" panose="020B0400000000000000" pitchFamily="50" charset="-128"/>
              </a:rPr>
              <a:t> の実践的教育</a:t>
            </a:r>
            <a:endParaRPr lang="en-US" altLang="ja-JP" sz="3200" b="1" dirty="0">
              <a:solidFill>
                <a:schemeClr val="tx2">
                  <a:lumMod val="60000"/>
                  <a:lumOff val="40000"/>
                </a:schemeClr>
              </a:solidFill>
              <a:latin typeface="BIZ UDPゴシック" panose="020B0400000000000000" pitchFamily="50" charset="-128"/>
              <a:ea typeface="BIZ UDPゴシック" panose="020B0400000000000000" pitchFamily="50" charset="-128"/>
            </a:endParaRPr>
          </a:p>
        </p:txBody>
      </p:sp>
      <p:sp>
        <p:nvSpPr>
          <p:cNvPr id="15" name="正方形/長方形 14"/>
          <p:cNvSpPr/>
          <p:nvPr/>
        </p:nvSpPr>
        <p:spPr>
          <a:xfrm>
            <a:off x="933883" y="5085391"/>
            <a:ext cx="3044536" cy="429398"/>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kumimoji="1" lang="en-US" altLang="ja-JP" sz="2800" b="1" dirty="0">
                <a:solidFill>
                  <a:schemeClr val="tx2"/>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Society</a:t>
            </a:r>
            <a:r>
              <a:rPr kumimoji="1" lang="ja-JP" altLang="en-US" sz="2800" b="1" dirty="0">
                <a:solidFill>
                  <a:schemeClr val="tx2"/>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lang="en-US" altLang="ja-JP" sz="2800" b="1" dirty="0">
                <a:solidFill>
                  <a:schemeClr val="tx2"/>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5.0</a:t>
            </a:r>
          </a:p>
        </p:txBody>
      </p:sp>
      <p:sp>
        <p:nvSpPr>
          <p:cNvPr id="16" name="正方形/長方形 15"/>
          <p:cNvSpPr/>
          <p:nvPr/>
        </p:nvSpPr>
        <p:spPr>
          <a:xfrm>
            <a:off x="4850261" y="5798683"/>
            <a:ext cx="3621616" cy="606375"/>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ja-JP" altLang="en-US" b="1" dirty="0">
                <a:solidFill>
                  <a:schemeClr val="tx1"/>
                </a:solidFill>
                <a:latin typeface="BIZ UDPゴシック" panose="020B0400000000000000" pitchFamily="50" charset="-128"/>
                <a:ea typeface="BIZ UDPゴシック" panose="020B0400000000000000" pitchFamily="50" charset="-128"/>
              </a:rPr>
              <a:t>世界共通の社会課題に気づき</a:t>
            </a:r>
            <a:endParaRPr lang="en-US" altLang="ja-JP" b="1" dirty="0">
              <a:solidFill>
                <a:schemeClr val="tx1"/>
              </a:solidFill>
              <a:latin typeface="BIZ UDPゴシック" panose="020B0400000000000000" pitchFamily="50" charset="-128"/>
              <a:ea typeface="BIZ UDPゴシック" panose="020B0400000000000000" pitchFamily="50" charset="-128"/>
            </a:endParaRPr>
          </a:p>
          <a:p>
            <a:pPr algn="ctr"/>
            <a:r>
              <a:rPr lang="ja-JP" altLang="en-US" b="1" dirty="0">
                <a:solidFill>
                  <a:schemeClr val="tx1"/>
                </a:solidFill>
                <a:latin typeface="BIZ UDPゴシック" panose="020B0400000000000000" pitchFamily="50" charset="-128"/>
                <a:ea typeface="BIZ UDPゴシック" panose="020B0400000000000000" pitchFamily="50" charset="-128"/>
              </a:rPr>
              <a:t>解決していく実践からの学び</a:t>
            </a:r>
            <a:endParaRPr lang="en-US" altLang="ja-JP" sz="2000" b="1" dirty="0">
              <a:solidFill>
                <a:schemeClr val="tx1"/>
              </a:solidFill>
              <a:latin typeface="BIZ UDPゴシック" panose="020B0400000000000000" pitchFamily="50" charset="-128"/>
              <a:ea typeface="BIZ UDPゴシック" panose="020B0400000000000000" pitchFamily="50" charset="-128"/>
            </a:endParaRPr>
          </a:p>
        </p:txBody>
      </p:sp>
      <p:pic>
        <p:nvPicPr>
          <p:cNvPr id="10" name="図 9"/>
          <p:cNvPicPr>
            <a:picLocks noChangeAspect="1"/>
          </p:cNvPicPr>
          <p:nvPr/>
        </p:nvPicPr>
        <p:blipFill>
          <a:blip r:embed="rId3"/>
          <a:stretch>
            <a:fillRect/>
          </a:stretch>
        </p:blipFill>
        <p:spPr>
          <a:xfrm>
            <a:off x="4769191" y="5085391"/>
            <a:ext cx="3743537" cy="589360"/>
          </a:xfrm>
          <a:prstGeom prst="rect">
            <a:avLst/>
          </a:prstGeom>
        </p:spPr>
      </p:pic>
      <p:sp>
        <p:nvSpPr>
          <p:cNvPr id="18" name="正方形/長方形 17"/>
          <p:cNvSpPr/>
          <p:nvPr/>
        </p:nvSpPr>
        <p:spPr>
          <a:xfrm>
            <a:off x="933883" y="5548126"/>
            <a:ext cx="3044536" cy="913817"/>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ja-JP" altLang="en-US" b="1" dirty="0">
                <a:solidFill>
                  <a:schemeClr val="tx1"/>
                </a:solidFill>
                <a:latin typeface="BIZ UDPゴシック" panose="020B0400000000000000" pitchFamily="50" charset="-128"/>
                <a:ea typeface="BIZ UDPゴシック" panose="020B0400000000000000" pitchFamily="50" charset="-128"/>
              </a:rPr>
              <a:t>近未来における</a:t>
            </a:r>
            <a:r>
              <a:rPr lang="en-US" altLang="ja-JP" b="1" dirty="0">
                <a:solidFill>
                  <a:schemeClr val="tx1"/>
                </a:solidFill>
                <a:latin typeface="BIZ UDPゴシック" panose="020B0400000000000000" pitchFamily="50" charset="-128"/>
                <a:ea typeface="BIZ UDPゴシック" panose="020B0400000000000000" pitchFamily="50" charset="-128"/>
              </a:rPr>
              <a:t/>
            </a:r>
            <a:br>
              <a:rPr lang="en-US" altLang="ja-JP" b="1" dirty="0">
                <a:solidFill>
                  <a:schemeClr val="tx1"/>
                </a:solidFill>
                <a:latin typeface="BIZ UDPゴシック" panose="020B0400000000000000" pitchFamily="50" charset="-128"/>
                <a:ea typeface="BIZ UDPゴシック" panose="020B0400000000000000" pitchFamily="50" charset="-128"/>
              </a:rPr>
            </a:br>
            <a:r>
              <a:rPr lang="ja-JP" altLang="en-US" b="1" dirty="0">
                <a:solidFill>
                  <a:schemeClr val="tx1"/>
                </a:solidFill>
                <a:latin typeface="BIZ UDPゴシック" panose="020B0400000000000000" pitchFamily="50" charset="-128"/>
                <a:ea typeface="BIZ UDPゴシック" panose="020B0400000000000000" pitchFamily="50" charset="-128"/>
              </a:rPr>
              <a:t>「人間中心の革新技術」を</a:t>
            </a:r>
            <a:r>
              <a:rPr lang="en-US" altLang="ja-JP" b="1" dirty="0">
                <a:solidFill>
                  <a:schemeClr val="tx1"/>
                </a:solidFill>
                <a:latin typeface="BIZ UDPゴシック" panose="020B0400000000000000" pitchFamily="50" charset="-128"/>
                <a:ea typeface="BIZ UDPゴシック" panose="020B0400000000000000" pitchFamily="50" charset="-128"/>
              </a:rPr>
              <a:t/>
            </a:r>
            <a:br>
              <a:rPr lang="en-US" altLang="ja-JP" b="1" dirty="0">
                <a:solidFill>
                  <a:schemeClr val="tx1"/>
                </a:solidFill>
                <a:latin typeface="BIZ UDPゴシック" panose="020B0400000000000000" pitchFamily="50" charset="-128"/>
                <a:ea typeface="BIZ UDPゴシック" panose="020B0400000000000000" pitchFamily="50" charset="-128"/>
              </a:rPr>
            </a:br>
            <a:r>
              <a:rPr lang="ja-JP" altLang="en-US" b="1" dirty="0">
                <a:solidFill>
                  <a:schemeClr val="tx1"/>
                </a:solidFill>
                <a:latin typeface="BIZ UDPゴシック" panose="020B0400000000000000" pitchFamily="50" charset="-128"/>
                <a:ea typeface="BIZ UDPゴシック" panose="020B0400000000000000" pitchFamily="50" charset="-128"/>
              </a:rPr>
              <a:t>試行錯誤して創造する学び</a:t>
            </a:r>
            <a:endParaRPr lang="en-US" altLang="ja-JP" sz="2000" b="1" dirty="0">
              <a:solidFill>
                <a:schemeClr val="tx1"/>
              </a:solidFill>
              <a:latin typeface="BIZ UDPゴシック" panose="020B0400000000000000" pitchFamily="50" charset="-128"/>
              <a:ea typeface="BIZ UDPゴシック" panose="020B0400000000000000" pitchFamily="50" charset="-128"/>
            </a:endParaRPr>
          </a:p>
        </p:txBody>
      </p:sp>
      <p:sp>
        <p:nvSpPr>
          <p:cNvPr id="19" name="正方形/長方形 18"/>
          <p:cNvSpPr/>
          <p:nvPr/>
        </p:nvSpPr>
        <p:spPr>
          <a:xfrm>
            <a:off x="3997110" y="5238263"/>
            <a:ext cx="753390" cy="913817"/>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sz="2400" b="1" dirty="0">
                <a:solidFill>
                  <a:srgbClr val="0070C0"/>
                </a:solidFill>
                <a:latin typeface="BIZ UDPゴシック" panose="020B0400000000000000" pitchFamily="50" charset="-128"/>
                <a:ea typeface="BIZ UDPゴシック" panose="020B0400000000000000" pitchFamily="50" charset="-128"/>
              </a:rPr>
              <a:t>X</a:t>
            </a:r>
          </a:p>
        </p:txBody>
      </p:sp>
      <p:sp>
        <p:nvSpPr>
          <p:cNvPr id="11" name="スライド番号プレースホルダー 3">
            <a:extLst>
              <a:ext uri="{FF2B5EF4-FFF2-40B4-BE49-F238E27FC236}">
                <a16:creationId xmlns:a16="http://schemas.microsoft.com/office/drawing/2014/main" id="{F1AE45E2-EB42-49D5-91F3-9ACCAB4DC703}"/>
              </a:ext>
            </a:extLst>
          </p:cNvPr>
          <p:cNvSpPr txBox="1">
            <a:spLocks/>
          </p:cNvSpPr>
          <p:nvPr/>
        </p:nvSpPr>
        <p:spPr>
          <a:xfrm>
            <a:off x="8704983" y="6546276"/>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2</a:t>
            </a:fld>
            <a:endParaRPr lang="ja-JP" altLang="en-US" sz="1200" dirty="0">
              <a:latin typeface="BIZ UDPゴシック" panose="020B0400000000000000" pitchFamily="50" charset="-128"/>
              <a:ea typeface="BIZ UDPゴシック" panose="020B0400000000000000" pitchFamily="50" charset="-128"/>
            </a:endParaRPr>
          </a:p>
        </p:txBody>
      </p:sp>
    </p:spTree>
  </p:cSld>
  <p:clrMapOvr>
    <a:masterClrMapping/>
  </p:clrMapOvr>
  <mc:AlternateContent xmlns:mc="http://schemas.openxmlformats.org/markup-compatibility/2006" xmlns:p14="http://schemas.microsoft.com/office/powerpoint/2010/main">
    <mc:Choice Requires="p14">
      <p:transition spd="slow" p14:dur="2000" advTm="46223"/>
    </mc:Choice>
    <mc:Fallback xmlns="">
      <p:transition spd="slow" advTm="46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8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8500"/>
                            </p:stCondLst>
                            <p:childTnLst>
                              <p:par>
                                <p:cTn id="9" presetID="10" presetClass="entr" presetSubtype="0" fill="hold" grpId="0" nodeType="afterEffect">
                                  <p:stCondLst>
                                    <p:cond delay="7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6000"/>
                            </p:stCondLst>
                            <p:childTnLst>
                              <p:par>
                                <p:cTn id="13" presetID="10" presetClass="entr" presetSubtype="0" fill="hold" grpId="0" nodeType="afterEffect">
                                  <p:stCondLst>
                                    <p:cond delay="7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6000"/>
                                  </p:stCondLst>
                                  <p:childTnLst>
                                    <p:set>
                                      <p:cBhvr>
                                        <p:cTn id="17" dur="1" fill="hold">
                                          <p:stCondLst>
                                            <p:cond delay="0"/>
                                          </p:stCondLst>
                                        </p:cTn>
                                        <p:tgtEl>
                                          <p:spTgt spid="7171">
                                            <p:txEl>
                                              <p:pRg st="0" end="0"/>
                                            </p:txEl>
                                          </p:spTgt>
                                        </p:tgtEl>
                                        <p:attrNameLst>
                                          <p:attrName>style.visibility</p:attrName>
                                        </p:attrNameLst>
                                      </p:cBhvr>
                                      <p:to>
                                        <p:strVal val="visible"/>
                                      </p:to>
                                    </p:set>
                                    <p:animEffect transition="in" filter="fade">
                                      <p:cBhvr>
                                        <p:cTn id="18" dur="500"/>
                                        <p:tgtEl>
                                          <p:spTgt spid="7171">
                                            <p:txEl>
                                              <p:pRg st="0" end="0"/>
                                            </p:txEl>
                                          </p:spTgt>
                                        </p:tgtEl>
                                      </p:cBhvr>
                                    </p:animEffect>
                                  </p:childTnLst>
                                </p:cTn>
                              </p:par>
                              <p:par>
                                <p:cTn id="19" presetID="22" presetClass="entr" presetSubtype="1" fill="hold" grpId="0" nodeType="withEffect">
                                  <p:stCondLst>
                                    <p:cond delay="600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par>
                                <p:cTn id="22" presetID="22" presetClass="entr" presetSubtype="1" fill="hold" grpId="0" nodeType="withEffect">
                                  <p:stCondLst>
                                    <p:cond delay="600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par>
                          <p:cTn id="25" fill="hold">
                            <p:stCondLst>
                              <p:cond delay="23500"/>
                            </p:stCondLst>
                            <p:childTnLst>
                              <p:par>
                                <p:cTn id="26" presetID="10" presetClass="entr" presetSubtype="0" fill="hold" grpId="0" nodeType="afterEffect">
                                  <p:stCondLst>
                                    <p:cond delay="70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70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700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700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700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5" grpId="0" animBg="1"/>
      <p:bldP spid="9" grpId="0" animBg="1"/>
      <p:bldP spid="6" grpId="0" animBg="1"/>
      <p:bldP spid="15" grpId="0"/>
      <p:bldP spid="16" grpId="0"/>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318274-022A-454A-BE19-B8276AEFF25D}"/>
              </a:ext>
            </a:extLst>
          </p:cNvPr>
          <p:cNvSpPr>
            <a:spLocks noGrp="1"/>
          </p:cNvSpPr>
          <p:nvPr>
            <p:ph type="title"/>
          </p:nvPr>
        </p:nvSpPr>
        <p:spPr/>
        <p:txBody>
          <a:bodyPr/>
          <a:lstStyle/>
          <a:p>
            <a:r>
              <a:rPr lang="ja-JP" altLang="en-US" sz="1800" dirty="0">
                <a:solidFill>
                  <a:srgbClr val="CC00CC"/>
                </a:solidFill>
                <a:latin typeface="+mj-ea"/>
              </a:rPr>
              <a:t>生命工学コースの研究例</a:t>
            </a:r>
            <a:endParaRPr kumimoji="1" lang="ja-JP" altLang="en-US" dirty="0">
              <a:solidFill>
                <a:srgbClr val="CC00CC"/>
              </a:solidFill>
              <a:latin typeface="+mj-ea"/>
            </a:endParaRPr>
          </a:p>
        </p:txBody>
      </p:sp>
      <p:pic>
        <p:nvPicPr>
          <p:cNvPr id="4" name="図 3">
            <a:extLst>
              <a:ext uri="{FF2B5EF4-FFF2-40B4-BE49-F238E27FC236}">
                <a16:creationId xmlns:a16="http://schemas.microsoft.com/office/drawing/2014/main" id="{3D7FF579-9235-40B2-B1EF-BC4AA0E45E3E}"/>
              </a:ext>
            </a:extLst>
          </p:cNvPr>
          <p:cNvPicPr>
            <a:picLocks noChangeAspect="1"/>
          </p:cNvPicPr>
          <p:nvPr/>
        </p:nvPicPr>
        <p:blipFill>
          <a:blip r:embed="rId2"/>
          <a:stretch>
            <a:fillRect/>
          </a:stretch>
        </p:blipFill>
        <p:spPr>
          <a:xfrm>
            <a:off x="558800" y="915310"/>
            <a:ext cx="7831273" cy="5828390"/>
          </a:xfrm>
          <a:prstGeom prst="rect">
            <a:avLst/>
          </a:prstGeom>
        </p:spPr>
      </p:pic>
      <p:sp>
        <p:nvSpPr>
          <p:cNvPr id="3" name="スライド番号プレースホルダー 3">
            <a:extLst>
              <a:ext uri="{FF2B5EF4-FFF2-40B4-BE49-F238E27FC236}">
                <a16:creationId xmlns:a16="http://schemas.microsoft.com/office/drawing/2014/main" id="{FB49E615-3478-4B74-A8AD-C6C509E7A445}"/>
              </a:ext>
            </a:extLst>
          </p:cNvPr>
          <p:cNvSpPr txBox="1">
            <a:spLocks/>
          </p:cNvSpPr>
          <p:nvPr/>
        </p:nvSpPr>
        <p:spPr>
          <a:xfrm>
            <a:off x="8686511" y="6556375"/>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29</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378217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644237" y="1385455"/>
            <a:ext cx="7772400" cy="1118727"/>
          </a:xfrm>
        </p:spPr>
        <p:txBody>
          <a:bodyPr/>
          <a:lstStyle/>
          <a:p>
            <a:r>
              <a:rPr kumimoji="1" lang="ja-JP" altLang="en-US" sz="3600" b="1" dirty="0">
                <a:solidFill>
                  <a:srgbClr val="002060"/>
                </a:solidFill>
              </a:rPr>
              <a:t>新生</a:t>
            </a:r>
            <a:r>
              <a:rPr lang="ja-JP" altLang="en-US" sz="3600" b="1" dirty="0">
                <a:solidFill>
                  <a:srgbClr val="002060"/>
                </a:solidFill>
              </a:rPr>
              <a:t>「工学部」</a:t>
            </a:r>
            <a:r>
              <a:rPr lang="en-US" altLang="ja-JP" sz="3600" b="1" dirty="0">
                <a:solidFill>
                  <a:srgbClr val="002060"/>
                </a:solidFill>
              </a:rPr>
              <a:t/>
            </a:r>
            <a:br>
              <a:rPr lang="en-US" altLang="ja-JP" sz="3600" b="1" dirty="0">
                <a:solidFill>
                  <a:srgbClr val="002060"/>
                </a:solidFill>
              </a:rPr>
            </a:br>
            <a:r>
              <a:rPr kumimoji="1" lang="ja-JP" altLang="en-US" sz="3600" b="1" dirty="0">
                <a:solidFill>
                  <a:srgbClr val="002060"/>
                </a:solidFill>
              </a:rPr>
              <a:t>特色のある</a:t>
            </a:r>
            <a:r>
              <a:rPr kumimoji="1" lang="ja-JP" altLang="en-US" sz="3600" b="1" dirty="0">
                <a:solidFill>
                  <a:srgbClr val="FF0000"/>
                </a:solidFill>
              </a:rPr>
              <a:t>５つ</a:t>
            </a:r>
            <a:r>
              <a:rPr kumimoji="1" lang="ja-JP" altLang="en-US" sz="3600" b="1" dirty="0">
                <a:solidFill>
                  <a:srgbClr val="002060"/>
                </a:solidFill>
              </a:rPr>
              <a:t>の取り組み</a:t>
            </a:r>
          </a:p>
        </p:txBody>
      </p:sp>
      <p:sp>
        <p:nvSpPr>
          <p:cNvPr id="6" name="サブタイトル 5"/>
          <p:cNvSpPr>
            <a:spLocks noGrp="1"/>
          </p:cNvSpPr>
          <p:nvPr>
            <p:ph type="subTitle" idx="1"/>
          </p:nvPr>
        </p:nvSpPr>
        <p:spPr/>
        <p:txBody>
          <a:bodyPr/>
          <a:lstStyle/>
          <a:p>
            <a:endParaRPr kumimoji="1" lang="ja-JP" altLang="en-US"/>
          </a:p>
        </p:txBody>
      </p:sp>
      <p:sp>
        <p:nvSpPr>
          <p:cNvPr id="4" name="スライド番号プレースホルダー 3"/>
          <p:cNvSpPr>
            <a:spLocks noGrp="1"/>
          </p:cNvSpPr>
          <p:nvPr>
            <p:ph type="sldNum" sz="quarter" idx="4294967295"/>
          </p:nvPr>
        </p:nvSpPr>
        <p:spPr>
          <a:xfrm>
            <a:off x="8605838" y="6477000"/>
            <a:ext cx="538162" cy="301625"/>
          </a:xfrm>
          <a:prstGeom prst="rect">
            <a:avLst/>
          </a:prstGeom>
        </p:spPr>
        <p:txBody>
          <a:bodyPr/>
          <a:lstStyle/>
          <a:p>
            <a:pPr>
              <a:defRPr/>
            </a:pPr>
            <a:fld id="{C42306C1-C609-473C-91D0-61A1AECDC6B5}" type="slidenum">
              <a:rPr lang="ja-JP" altLang="en-US" smtClean="0"/>
              <a:pPr>
                <a:defRPr/>
              </a:pPr>
              <a:t>30</a:t>
            </a:fld>
            <a:endParaRPr lang="ja-JP" altLang="en-US" dirty="0"/>
          </a:p>
        </p:txBody>
      </p:sp>
      <p:pic>
        <p:nvPicPr>
          <p:cNvPr id="7" name="図 6"/>
          <p:cNvPicPr>
            <a:picLocks noChangeAspect="1"/>
          </p:cNvPicPr>
          <p:nvPr/>
        </p:nvPicPr>
        <p:blipFill rotWithShape="1">
          <a:blip r:embed="rId3"/>
          <a:srcRect l="803" t="724" r="414" b="724"/>
          <a:stretch/>
        </p:blipFill>
        <p:spPr>
          <a:xfrm>
            <a:off x="0" y="2700000"/>
            <a:ext cx="9144000" cy="4140000"/>
          </a:xfrm>
          <a:prstGeom prst="rect">
            <a:avLst/>
          </a:prstGeom>
        </p:spPr>
      </p:pic>
      <p:sp>
        <p:nvSpPr>
          <p:cNvPr id="3" name="スライド番号プレースホルダー 3">
            <a:extLst>
              <a:ext uri="{FF2B5EF4-FFF2-40B4-BE49-F238E27FC236}">
                <a16:creationId xmlns:a16="http://schemas.microsoft.com/office/drawing/2014/main" id="{E0D5D1EB-B8B3-4244-939E-DE250190F3F4}"/>
              </a:ext>
            </a:extLst>
          </p:cNvPr>
          <p:cNvSpPr txBox="1">
            <a:spLocks/>
          </p:cNvSpPr>
          <p:nvPr/>
        </p:nvSpPr>
        <p:spPr>
          <a:xfrm>
            <a:off x="8686511" y="6556375"/>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30</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52986000"/>
      </p:ext>
    </p:extLst>
  </p:cSld>
  <p:clrMapOvr>
    <a:masterClrMapping/>
  </p:clrMapOvr>
  <mc:AlternateContent xmlns:mc="http://schemas.openxmlformats.org/markup-compatibility/2006" xmlns:p14="http://schemas.microsoft.com/office/powerpoint/2010/main">
    <mc:Choice Requires="p14">
      <p:transition spd="slow" p14:dur="2000" advTm="8744"/>
    </mc:Choice>
    <mc:Fallback xmlns="">
      <p:transition spd="slow" advTm="8744"/>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a:t>１．海外短期研修・海外短期留学</a:t>
            </a:r>
            <a:endParaRPr lang="ja-JP" altLang="en-US" dirty="0"/>
          </a:p>
        </p:txBody>
      </p:sp>
      <p:sp>
        <p:nvSpPr>
          <p:cNvPr id="7" name="コンテンツ プレースホルダー 6"/>
          <p:cNvSpPr>
            <a:spLocks noGrp="1"/>
          </p:cNvSpPr>
          <p:nvPr>
            <p:ph sz="quarter" idx="10"/>
          </p:nvPr>
        </p:nvSpPr>
        <p:spPr/>
        <p:txBody>
          <a:bodyPr/>
          <a:lstStyle/>
          <a:p>
            <a:pPr marL="0" indent="0">
              <a:buNone/>
            </a:pPr>
            <a:r>
              <a:rPr lang="ja-JP" altLang="en-US" dirty="0"/>
              <a:t> </a:t>
            </a:r>
            <a:endParaRPr kumimoji="1" lang="ja-JP" altLang="en-US" dirty="0"/>
          </a:p>
        </p:txBody>
      </p:sp>
      <p:sp>
        <p:nvSpPr>
          <p:cNvPr id="2" name="正方形/長方形 1"/>
          <p:cNvSpPr/>
          <p:nvPr/>
        </p:nvSpPr>
        <p:spPr>
          <a:xfrm>
            <a:off x="803561" y="2396867"/>
            <a:ext cx="2124509" cy="6650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短期語学研修</a:t>
            </a:r>
            <a:endParaRPr lang="en-US" altLang="ja-JP" dirty="0">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（２週間～２か月）</a:t>
            </a:r>
            <a:endParaRPr lang="en-US" altLang="ja-JP" dirty="0">
              <a:latin typeface="BIZ UDPゴシック" panose="020B0400000000000000" pitchFamily="50" charset="-128"/>
              <a:ea typeface="BIZ UDPゴシック" panose="020B0400000000000000" pitchFamily="50" charset="-128"/>
            </a:endParaRPr>
          </a:p>
        </p:txBody>
      </p:sp>
      <p:sp>
        <p:nvSpPr>
          <p:cNvPr id="6" name="正方形/長方形 5"/>
          <p:cNvSpPr/>
          <p:nvPr/>
        </p:nvSpPr>
        <p:spPr>
          <a:xfrm>
            <a:off x="803561" y="1649817"/>
            <a:ext cx="2124509" cy="6650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短期留学 </a:t>
            </a:r>
            <a:r>
              <a:rPr lang="en-US" altLang="ja-JP" dirty="0">
                <a:latin typeface="BIZ UDPゴシック" panose="020B0400000000000000" pitchFamily="50" charset="-128"/>
                <a:ea typeface="BIZ UDPゴシック" panose="020B0400000000000000" pitchFamily="50" charset="-128"/>
              </a:rPr>
              <a:t>(EPOK)</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（６か月～１年）</a:t>
            </a:r>
            <a:endParaRPr lang="en-US" altLang="ja-JP" dirty="0">
              <a:latin typeface="BIZ UDPゴシック" panose="020B0400000000000000" pitchFamily="50" charset="-128"/>
              <a:ea typeface="BIZ UDPゴシック" panose="020B0400000000000000" pitchFamily="50" charset="-128"/>
            </a:endParaRPr>
          </a:p>
        </p:txBody>
      </p:sp>
      <p:sp>
        <p:nvSpPr>
          <p:cNvPr id="3" name="テキスト ボックス 2"/>
          <p:cNvSpPr txBox="1"/>
          <p:nvPr/>
        </p:nvSpPr>
        <p:spPr>
          <a:xfrm>
            <a:off x="828078" y="1019218"/>
            <a:ext cx="2164375" cy="400110"/>
          </a:xfrm>
          <a:prstGeom prst="rect">
            <a:avLst/>
          </a:prstGeom>
          <a:noFill/>
        </p:spPr>
        <p:txBody>
          <a:bodyPr wrap="none" rtlCol="0">
            <a:spAutoFit/>
          </a:bodyPr>
          <a:lstStyle/>
          <a:p>
            <a:r>
              <a:rPr kumimoji="1" lang="ja-JP" altLang="en-US" sz="2000" dirty="0">
                <a:latin typeface="BIZ UDPゴシック" panose="020B0400000000000000" pitchFamily="50" charset="-128"/>
                <a:ea typeface="BIZ UDPゴシック" panose="020B0400000000000000" pitchFamily="50" charset="-128"/>
              </a:rPr>
              <a:t>全学のプログラム</a:t>
            </a:r>
          </a:p>
        </p:txBody>
      </p:sp>
      <p:sp>
        <p:nvSpPr>
          <p:cNvPr id="9" name="正方形/長方形 8"/>
          <p:cNvSpPr/>
          <p:nvPr/>
        </p:nvSpPr>
        <p:spPr>
          <a:xfrm>
            <a:off x="803561" y="4739349"/>
            <a:ext cx="2124509" cy="6650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グローバル人材</a:t>
            </a:r>
            <a:r>
              <a:rPr lang="en-US" altLang="ja-JP" dirty="0">
                <a:latin typeface="BIZ UDPゴシック" panose="020B0400000000000000" pitchFamily="50" charset="-128"/>
                <a:ea typeface="BIZ UDPゴシック" panose="020B0400000000000000" pitchFamily="50" charset="-128"/>
              </a:rPr>
              <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育成院・国際部</a:t>
            </a:r>
            <a:endParaRPr lang="en-US" altLang="ja-JP" dirty="0">
              <a:latin typeface="BIZ UDPゴシック" panose="020B0400000000000000" pitchFamily="50" charset="-128"/>
              <a:ea typeface="BIZ UDPゴシック" panose="020B0400000000000000" pitchFamily="50" charset="-128"/>
            </a:endParaRPr>
          </a:p>
        </p:txBody>
      </p:sp>
      <p:sp>
        <p:nvSpPr>
          <p:cNvPr id="5" name="下矢印 4"/>
          <p:cNvSpPr/>
          <p:nvPr/>
        </p:nvSpPr>
        <p:spPr>
          <a:xfrm>
            <a:off x="1220953" y="4330157"/>
            <a:ext cx="1401689" cy="366886"/>
          </a:xfrm>
          <a:prstGeom prst="downArrow">
            <a:avLst>
              <a:gd name="adj1" fmla="val 60811"/>
              <a:gd name="adj2" fmla="val 4755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受入</a:t>
            </a:r>
          </a:p>
        </p:txBody>
      </p:sp>
      <p:sp>
        <p:nvSpPr>
          <p:cNvPr id="12" name="上矢印 11"/>
          <p:cNvSpPr/>
          <p:nvPr/>
        </p:nvSpPr>
        <p:spPr>
          <a:xfrm>
            <a:off x="1277560" y="3865034"/>
            <a:ext cx="1288474" cy="410510"/>
          </a:xfrm>
          <a:prstGeom prst="upArrow">
            <a:avLst>
              <a:gd name="adj1" fmla="val 64414"/>
              <a:gd name="adj2"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派遣</a:t>
            </a:r>
          </a:p>
        </p:txBody>
      </p:sp>
      <p:sp>
        <p:nvSpPr>
          <p:cNvPr id="13" name="正方形/長方形 12"/>
          <p:cNvSpPr/>
          <p:nvPr/>
        </p:nvSpPr>
        <p:spPr>
          <a:xfrm>
            <a:off x="783627" y="5896503"/>
            <a:ext cx="4716625" cy="6650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a:latin typeface="BIZ UDPゴシック" panose="020B0400000000000000" pitchFamily="50" charset="-128"/>
                <a:ea typeface="BIZ UDPゴシック" panose="020B0400000000000000" pitchFamily="50" charset="-128"/>
              </a:rPr>
              <a:t>工学部生</a:t>
            </a:r>
            <a:endParaRPr lang="en-US" altLang="ja-JP" sz="2000" dirty="0">
              <a:latin typeface="BIZ UDPゴシック" panose="020B0400000000000000" pitchFamily="50" charset="-128"/>
              <a:ea typeface="BIZ UDPゴシック" panose="020B0400000000000000" pitchFamily="50" charset="-128"/>
            </a:endParaRPr>
          </a:p>
        </p:txBody>
      </p:sp>
      <p:sp>
        <p:nvSpPr>
          <p:cNvPr id="14" name="正方形/長方形 13"/>
          <p:cNvSpPr/>
          <p:nvPr/>
        </p:nvSpPr>
        <p:spPr>
          <a:xfrm>
            <a:off x="5500252" y="5896502"/>
            <a:ext cx="2853173" cy="66501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大学院生</a:t>
            </a:r>
            <a:endParaRPr lang="en-US" altLang="ja-JP" dirty="0">
              <a:latin typeface="BIZ UDPゴシック" panose="020B0400000000000000" pitchFamily="50" charset="-128"/>
              <a:ea typeface="BIZ UDPゴシック" panose="020B0400000000000000" pitchFamily="50" charset="-128"/>
            </a:endParaRPr>
          </a:p>
        </p:txBody>
      </p:sp>
      <p:sp>
        <p:nvSpPr>
          <p:cNvPr id="15" name="上矢印 14"/>
          <p:cNvSpPr/>
          <p:nvPr/>
        </p:nvSpPr>
        <p:spPr>
          <a:xfrm>
            <a:off x="1269727" y="5441888"/>
            <a:ext cx="1288474" cy="401478"/>
          </a:xfrm>
          <a:prstGeom prst="upArrow">
            <a:avLst>
              <a:gd name="adj1" fmla="val 60113"/>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17" name="正方形/長方形 16"/>
          <p:cNvSpPr/>
          <p:nvPr/>
        </p:nvSpPr>
        <p:spPr>
          <a:xfrm>
            <a:off x="3186544" y="1663268"/>
            <a:ext cx="2313708" cy="66501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研究インターンシップ </a:t>
            </a:r>
            <a:r>
              <a:rPr lang="en-US" altLang="ja-JP" dirty="0">
                <a:latin typeface="BIZ UDPゴシック" panose="020B0400000000000000" pitchFamily="50" charset="-128"/>
                <a:ea typeface="BIZ UDPゴシック" panose="020B0400000000000000" pitchFamily="50" charset="-128"/>
              </a:rPr>
              <a:t/>
            </a:r>
            <a:br>
              <a:rPr lang="en-US" altLang="ja-JP" dirty="0">
                <a:latin typeface="BIZ UDPゴシック" panose="020B0400000000000000" pitchFamily="50" charset="-128"/>
                <a:ea typeface="BIZ UDPゴシック" panose="020B0400000000000000" pitchFamily="50" charset="-128"/>
              </a:rPr>
            </a:br>
            <a:r>
              <a:rPr lang="en-US" altLang="ja-JP" dirty="0">
                <a:latin typeface="BIZ UDPゴシック" panose="020B0400000000000000" pitchFamily="50" charset="-128"/>
                <a:ea typeface="BIZ UDPゴシック" panose="020B0400000000000000" pitchFamily="50" charset="-128"/>
              </a:rPr>
              <a:t>(</a:t>
            </a:r>
            <a:r>
              <a:rPr lang="en-US" altLang="ja-JP" b="1" dirty="0">
                <a:solidFill>
                  <a:srgbClr val="0070C0"/>
                </a:solidFill>
                <a:latin typeface="BIZ UDPゴシック" panose="020B0400000000000000" pitchFamily="50" charset="-128"/>
                <a:ea typeface="BIZ UDPゴシック" panose="020B0400000000000000" pitchFamily="50" charset="-128"/>
              </a:rPr>
              <a:t>HUG</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1</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4</a:t>
            </a:r>
            <a:r>
              <a:rPr lang="ja-JP" altLang="en-US" dirty="0">
                <a:latin typeface="BIZ UDPゴシック" panose="020B0400000000000000" pitchFamily="50" charset="-128"/>
                <a:ea typeface="BIZ UDPゴシック" panose="020B0400000000000000" pitchFamily="50" charset="-128"/>
              </a:rPr>
              <a:t>か月）</a:t>
            </a:r>
            <a:endParaRPr lang="en-US" altLang="ja-JP" dirty="0">
              <a:latin typeface="BIZ UDPゴシック" panose="020B0400000000000000" pitchFamily="50" charset="-128"/>
              <a:ea typeface="BIZ UDPゴシック" panose="020B0400000000000000" pitchFamily="50" charset="-128"/>
            </a:endParaRPr>
          </a:p>
        </p:txBody>
      </p:sp>
      <p:sp>
        <p:nvSpPr>
          <p:cNvPr id="18" name="正方形/長方形 17"/>
          <p:cNvSpPr/>
          <p:nvPr/>
        </p:nvSpPr>
        <p:spPr>
          <a:xfrm>
            <a:off x="3292749" y="4752215"/>
            <a:ext cx="2124509" cy="66501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部局プログラム</a:t>
            </a:r>
            <a:r>
              <a:rPr lang="en-US" altLang="ja-JP" dirty="0">
                <a:latin typeface="BIZ UDPゴシック" panose="020B0400000000000000" pitchFamily="50" charset="-128"/>
                <a:ea typeface="BIZ UDPゴシック" panose="020B0400000000000000" pitchFamily="50" charset="-128"/>
              </a:rPr>
              <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（学部・系・コース）</a:t>
            </a:r>
            <a:endParaRPr lang="en-US" altLang="ja-JP" dirty="0">
              <a:latin typeface="BIZ UDPゴシック" panose="020B0400000000000000" pitchFamily="50" charset="-128"/>
              <a:ea typeface="BIZ UDPゴシック" panose="020B0400000000000000" pitchFamily="50" charset="-128"/>
            </a:endParaRPr>
          </a:p>
        </p:txBody>
      </p:sp>
      <p:sp>
        <p:nvSpPr>
          <p:cNvPr id="19" name="下矢印 18"/>
          <p:cNvSpPr/>
          <p:nvPr/>
        </p:nvSpPr>
        <p:spPr>
          <a:xfrm>
            <a:off x="3654157" y="4341424"/>
            <a:ext cx="1401689" cy="366886"/>
          </a:xfrm>
          <a:prstGeom prst="downArrow">
            <a:avLst>
              <a:gd name="adj1" fmla="val 60811"/>
              <a:gd name="adj2" fmla="val 4755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受入</a:t>
            </a:r>
          </a:p>
        </p:txBody>
      </p:sp>
      <p:sp>
        <p:nvSpPr>
          <p:cNvPr id="20" name="上矢印 19"/>
          <p:cNvSpPr/>
          <p:nvPr/>
        </p:nvSpPr>
        <p:spPr>
          <a:xfrm>
            <a:off x="3710764" y="3876301"/>
            <a:ext cx="1288474" cy="410510"/>
          </a:xfrm>
          <a:prstGeom prst="upArrow">
            <a:avLst>
              <a:gd name="adj1" fmla="val 64414"/>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派遣</a:t>
            </a:r>
          </a:p>
        </p:txBody>
      </p:sp>
      <p:sp>
        <p:nvSpPr>
          <p:cNvPr id="21" name="上矢印 20"/>
          <p:cNvSpPr/>
          <p:nvPr/>
        </p:nvSpPr>
        <p:spPr>
          <a:xfrm>
            <a:off x="3710764" y="5449697"/>
            <a:ext cx="1288474" cy="401478"/>
          </a:xfrm>
          <a:prstGeom prst="upArrow">
            <a:avLst>
              <a:gd name="adj1" fmla="val 60113"/>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22" name="テキスト ボックス 21"/>
          <p:cNvSpPr txBox="1"/>
          <p:nvPr/>
        </p:nvSpPr>
        <p:spPr>
          <a:xfrm>
            <a:off x="3481623" y="886169"/>
            <a:ext cx="1723549" cy="707886"/>
          </a:xfrm>
          <a:prstGeom prst="rect">
            <a:avLst/>
          </a:prstGeom>
          <a:noFill/>
        </p:spPr>
        <p:txBody>
          <a:bodyPr wrap="none" rtlCol="0">
            <a:spAutoFit/>
          </a:bodyPr>
          <a:lstStyle/>
          <a:p>
            <a:pPr algn="ctr"/>
            <a:r>
              <a:rPr lang="ja-JP" altLang="en-US" sz="2000" dirty="0">
                <a:latin typeface="BIZ UDPゴシック" panose="020B0400000000000000" pitchFamily="50" charset="-128"/>
                <a:ea typeface="BIZ UDPゴシック" panose="020B0400000000000000" pitchFamily="50" charset="-128"/>
              </a:rPr>
              <a:t>工学部独自</a:t>
            </a:r>
            <a:r>
              <a:rPr kumimoji="1" lang="ja-JP" altLang="en-US" sz="2000" dirty="0">
                <a:latin typeface="BIZ UDPゴシック" panose="020B0400000000000000" pitchFamily="50" charset="-128"/>
                <a:ea typeface="BIZ UDPゴシック" panose="020B0400000000000000" pitchFamily="50" charset="-128"/>
              </a:rPr>
              <a:t>の</a:t>
            </a:r>
            <a:r>
              <a:rPr kumimoji="1" lang="en-US" altLang="ja-JP" sz="2000" dirty="0">
                <a:latin typeface="BIZ UDPゴシック" panose="020B0400000000000000" pitchFamily="50" charset="-128"/>
                <a:ea typeface="BIZ UDPゴシック" panose="020B0400000000000000" pitchFamily="50" charset="-128"/>
              </a:rPr>
              <a:t/>
            </a:r>
            <a:br>
              <a:rPr kumimoji="1" lang="en-US" altLang="ja-JP" sz="2000" dirty="0">
                <a:latin typeface="BIZ UDPゴシック" panose="020B0400000000000000" pitchFamily="50" charset="-128"/>
                <a:ea typeface="BIZ UDPゴシック" panose="020B0400000000000000" pitchFamily="50" charset="-128"/>
              </a:rPr>
            </a:br>
            <a:r>
              <a:rPr kumimoji="1" lang="ja-JP" altLang="en-US" sz="2000" dirty="0">
                <a:latin typeface="BIZ UDPゴシック" panose="020B0400000000000000" pitchFamily="50" charset="-128"/>
                <a:ea typeface="BIZ UDPゴシック" panose="020B0400000000000000" pitchFamily="50" charset="-128"/>
              </a:rPr>
              <a:t>プログラム</a:t>
            </a:r>
          </a:p>
        </p:txBody>
      </p:sp>
      <p:sp>
        <p:nvSpPr>
          <p:cNvPr id="23" name="正方形/長方形 22"/>
          <p:cNvSpPr/>
          <p:nvPr/>
        </p:nvSpPr>
        <p:spPr>
          <a:xfrm>
            <a:off x="3186544" y="2397500"/>
            <a:ext cx="2313708" cy="66501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サマー／スプリング</a:t>
            </a:r>
            <a:r>
              <a:rPr lang="en-US" altLang="ja-JP" dirty="0">
                <a:latin typeface="BIZ UDPゴシック" panose="020B0400000000000000" pitchFamily="50" charset="-128"/>
                <a:ea typeface="BIZ UDPゴシック" panose="020B0400000000000000" pitchFamily="50" charset="-128"/>
              </a:rPr>
              <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スクール（</a:t>
            </a:r>
            <a:r>
              <a:rPr lang="en-US" altLang="ja-JP" dirty="0">
                <a:latin typeface="BIZ UDPゴシック" panose="020B0400000000000000" pitchFamily="50" charset="-128"/>
                <a:ea typeface="BIZ UDPゴシック" panose="020B0400000000000000" pitchFamily="50" charset="-128"/>
              </a:rPr>
              <a:t>1</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2</a:t>
            </a:r>
            <a:r>
              <a:rPr lang="ja-JP" altLang="en-US" dirty="0">
                <a:latin typeface="BIZ UDPゴシック" panose="020B0400000000000000" pitchFamily="50" charset="-128"/>
                <a:ea typeface="BIZ UDPゴシック" panose="020B0400000000000000" pitchFamily="50" charset="-128"/>
              </a:rPr>
              <a:t>週間）</a:t>
            </a:r>
            <a:endParaRPr lang="en-US" altLang="ja-JP" dirty="0">
              <a:latin typeface="BIZ UDPゴシック" panose="020B0400000000000000" pitchFamily="50" charset="-128"/>
              <a:ea typeface="BIZ UDPゴシック" panose="020B0400000000000000" pitchFamily="50" charset="-128"/>
            </a:endParaRPr>
          </a:p>
        </p:txBody>
      </p:sp>
      <p:sp>
        <p:nvSpPr>
          <p:cNvPr id="24" name="正方形/長方形 23"/>
          <p:cNvSpPr/>
          <p:nvPr/>
        </p:nvSpPr>
        <p:spPr>
          <a:xfrm>
            <a:off x="3186544" y="3115656"/>
            <a:ext cx="2313708" cy="66501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海外短期研修</a:t>
            </a:r>
            <a:r>
              <a:rPr lang="en-US" altLang="ja-JP" dirty="0">
                <a:latin typeface="BIZ UDPゴシック" panose="020B0400000000000000" pitchFamily="50" charset="-128"/>
                <a:ea typeface="BIZ UDPゴシック" panose="020B0400000000000000" pitchFamily="50" charset="-128"/>
              </a:rPr>
              <a:t/>
            </a:r>
            <a:br>
              <a:rPr lang="en-US" altLang="ja-JP" dirty="0">
                <a:latin typeface="BIZ UDPゴシック" panose="020B0400000000000000" pitchFamily="50" charset="-128"/>
                <a:ea typeface="BIZ UDPゴシック" panose="020B0400000000000000" pitchFamily="50" charset="-128"/>
              </a:rPr>
            </a:br>
            <a:r>
              <a:rPr lang="en-US" altLang="ja-JP" dirty="0">
                <a:latin typeface="BIZ UDPゴシック" panose="020B0400000000000000" pitchFamily="50" charset="-128"/>
                <a:ea typeface="BIZ UDPゴシック" panose="020B0400000000000000" pitchFamily="50" charset="-128"/>
              </a:rPr>
              <a:t>(</a:t>
            </a:r>
            <a:r>
              <a:rPr lang="en-US" altLang="ja-JP" b="1" dirty="0">
                <a:solidFill>
                  <a:srgbClr val="00B050"/>
                </a:solidFill>
                <a:latin typeface="BIZ UDPゴシック" panose="020B0400000000000000" pitchFamily="50" charset="-128"/>
                <a:ea typeface="BIZ UDPゴシック" panose="020B0400000000000000" pitchFamily="50" charset="-128"/>
              </a:rPr>
              <a:t>DIG</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 （～</a:t>
            </a:r>
            <a:r>
              <a:rPr lang="en-US" altLang="ja-JP" dirty="0">
                <a:latin typeface="BIZ UDPゴシック" panose="020B0400000000000000" pitchFamily="50" charset="-128"/>
                <a:ea typeface="BIZ UDPゴシック" panose="020B0400000000000000" pitchFamily="50" charset="-128"/>
              </a:rPr>
              <a:t>1</a:t>
            </a:r>
            <a:r>
              <a:rPr lang="ja-JP" altLang="en-US" dirty="0">
                <a:latin typeface="BIZ UDPゴシック" panose="020B0400000000000000" pitchFamily="50" charset="-128"/>
                <a:ea typeface="BIZ UDPゴシック" panose="020B0400000000000000" pitchFamily="50" charset="-128"/>
              </a:rPr>
              <a:t>週間）</a:t>
            </a:r>
            <a:endParaRPr lang="en-US" altLang="ja-JP" dirty="0">
              <a:latin typeface="BIZ UDPゴシック" panose="020B0400000000000000" pitchFamily="50" charset="-128"/>
              <a:ea typeface="BIZ UDPゴシック" panose="020B0400000000000000" pitchFamily="50" charset="-128"/>
            </a:endParaRPr>
          </a:p>
        </p:txBody>
      </p:sp>
      <p:sp>
        <p:nvSpPr>
          <p:cNvPr id="25" name="正方形/長方形 24"/>
          <p:cNvSpPr/>
          <p:nvPr/>
        </p:nvSpPr>
        <p:spPr>
          <a:xfrm>
            <a:off x="5864583" y="4763394"/>
            <a:ext cx="2124509" cy="6650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研究交流</a:t>
            </a:r>
            <a:r>
              <a:rPr lang="en-US" altLang="ja-JP" dirty="0">
                <a:latin typeface="BIZ UDPゴシック" panose="020B0400000000000000" pitchFamily="50" charset="-128"/>
                <a:ea typeface="BIZ UDPゴシック" panose="020B0400000000000000" pitchFamily="50" charset="-128"/>
              </a:rPr>
              <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（研究室単位）</a:t>
            </a:r>
            <a:endParaRPr lang="en-US" altLang="ja-JP" dirty="0">
              <a:latin typeface="BIZ UDPゴシック" panose="020B0400000000000000" pitchFamily="50" charset="-128"/>
              <a:ea typeface="BIZ UDPゴシック" panose="020B0400000000000000" pitchFamily="50" charset="-128"/>
            </a:endParaRPr>
          </a:p>
        </p:txBody>
      </p:sp>
      <p:sp>
        <p:nvSpPr>
          <p:cNvPr id="26" name="上矢印 25"/>
          <p:cNvSpPr/>
          <p:nvPr/>
        </p:nvSpPr>
        <p:spPr>
          <a:xfrm>
            <a:off x="6282601" y="5450617"/>
            <a:ext cx="1288474" cy="401478"/>
          </a:xfrm>
          <a:prstGeom prst="upArrow">
            <a:avLst>
              <a:gd name="adj1" fmla="val 60113"/>
              <a:gd name="adj2"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27" name="正方形/長方形 26"/>
          <p:cNvSpPr/>
          <p:nvPr/>
        </p:nvSpPr>
        <p:spPr>
          <a:xfrm>
            <a:off x="5864583" y="2396899"/>
            <a:ext cx="2124510" cy="66498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滞在研究</a:t>
            </a:r>
            <a:r>
              <a:rPr lang="en-US" altLang="ja-JP" dirty="0">
                <a:latin typeface="BIZ UDPゴシック" panose="020B0400000000000000" pitchFamily="50" charset="-128"/>
                <a:ea typeface="BIZ UDPゴシック" panose="020B0400000000000000" pitchFamily="50" charset="-128"/>
              </a:rPr>
              <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1</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6</a:t>
            </a:r>
            <a:r>
              <a:rPr lang="ja-JP" altLang="en-US" dirty="0">
                <a:latin typeface="BIZ UDPゴシック" panose="020B0400000000000000" pitchFamily="50" charset="-128"/>
                <a:ea typeface="BIZ UDPゴシック" panose="020B0400000000000000" pitchFamily="50" charset="-128"/>
              </a:rPr>
              <a:t>か月）</a:t>
            </a:r>
            <a:endParaRPr lang="en-US" altLang="ja-JP" dirty="0">
              <a:latin typeface="BIZ UDPゴシック" panose="020B0400000000000000" pitchFamily="50" charset="-128"/>
              <a:ea typeface="BIZ UDPゴシック" panose="020B0400000000000000" pitchFamily="50" charset="-128"/>
            </a:endParaRPr>
          </a:p>
        </p:txBody>
      </p:sp>
      <p:sp>
        <p:nvSpPr>
          <p:cNvPr id="28" name="下矢印 27"/>
          <p:cNvSpPr/>
          <p:nvPr/>
        </p:nvSpPr>
        <p:spPr>
          <a:xfrm>
            <a:off x="6225994" y="4372463"/>
            <a:ext cx="1401689" cy="366886"/>
          </a:xfrm>
          <a:prstGeom prst="downArrow">
            <a:avLst>
              <a:gd name="adj1" fmla="val 60811"/>
              <a:gd name="adj2" fmla="val 47558"/>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受入</a:t>
            </a:r>
          </a:p>
        </p:txBody>
      </p:sp>
      <p:sp>
        <p:nvSpPr>
          <p:cNvPr id="29" name="上矢印 28"/>
          <p:cNvSpPr/>
          <p:nvPr/>
        </p:nvSpPr>
        <p:spPr>
          <a:xfrm>
            <a:off x="6282601" y="3918229"/>
            <a:ext cx="1288474" cy="410510"/>
          </a:xfrm>
          <a:prstGeom prst="upArrow">
            <a:avLst>
              <a:gd name="adj1" fmla="val 64414"/>
              <a:gd name="adj2"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派遣</a:t>
            </a:r>
          </a:p>
        </p:txBody>
      </p:sp>
      <p:sp>
        <p:nvSpPr>
          <p:cNvPr id="30" name="角丸四角形 29"/>
          <p:cNvSpPr/>
          <p:nvPr/>
        </p:nvSpPr>
        <p:spPr>
          <a:xfrm>
            <a:off x="3064415" y="1600190"/>
            <a:ext cx="5289010" cy="2261965"/>
          </a:xfrm>
          <a:prstGeom prst="roundRect">
            <a:avLst>
              <a:gd name="adj" fmla="val 9495"/>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31" name="テキスト ボックス 30"/>
          <p:cNvSpPr txBox="1"/>
          <p:nvPr/>
        </p:nvSpPr>
        <p:spPr>
          <a:xfrm>
            <a:off x="6000118" y="1201840"/>
            <a:ext cx="2572182" cy="707886"/>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ja-JP" altLang="en-US" sz="2000" dirty="0">
                <a:solidFill>
                  <a:schemeClr val="bg1"/>
                </a:solidFill>
                <a:latin typeface="BIZ UDPゴシック" panose="020B0400000000000000" pitchFamily="50" charset="-128"/>
                <a:ea typeface="BIZ UDPゴシック" panose="020B0400000000000000" pitchFamily="50" charset="-128"/>
              </a:rPr>
              <a:t>学術的・技術的</a:t>
            </a:r>
            <a:r>
              <a:rPr lang="en-US" altLang="ja-JP" sz="2000" dirty="0">
                <a:solidFill>
                  <a:schemeClr val="bg1"/>
                </a:solidFill>
                <a:latin typeface="BIZ UDPゴシック" panose="020B0400000000000000" pitchFamily="50" charset="-128"/>
                <a:ea typeface="BIZ UDPゴシック" panose="020B0400000000000000" pitchFamily="50" charset="-128"/>
              </a:rPr>
              <a:t/>
            </a:r>
            <a:br>
              <a:rPr lang="en-US" altLang="ja-JP" sz="2000" dirty="0">
                <a:solidFill>
                  <a:schemeClr val="bg1"/>
                </a:solidFill>
                <a:latin typeface="BIZ UDPゴシック" panose="020B0400000000000000" pitchFamily="50" charset="-128"/>
                <a:ea typeface="BIZ UDPゴシック" panose="020B0400000000000000" pitchFamily="50" charset="-128"/>
              </a:rPr>
            </a:br>
            <a:r>
              <a:rPr lang="ja-JP" altLang="en-US" sz="2000" dirty="0">
                <a:solidFill>
                  <a:schemeClr val="bg1"/>
                </a:solidFill>
                <a:latin typeface="BIZ UDPゴシック" panose="020B0400000000000000" pitchFamily="50" charset="-128"/>
                <a:ea typeface="BIZ UDPゴシック" panose="020B0400000000000000" pitchFamily="50" charset="-128"/>
              </a:rPr>
              <a:t>スキルアップが目的</a:t>
            </a:r>
            <a:endParaRPr kumimoji="1" lang="ja-JP" altLang="en-US" sz="2000" dirty="0">
              <a:solidFill>
                <a:schemeClr val="bg1"/>
              </a:solidFill>
              <a:latin typeface="BIZ UDPゴシック" panose="020B0400000000000000" pitchFamily="50" charset="-128"/>
              <a:ea typeface="BIZ UDPゴシック" panose="020B0400000000000000" pitchFamily="50" charset="-128"/>
            </a:endParaRPr>
          </a:p>
        </p:txBody>
      </p:sp>
      <p:sp>
        <p:nvSpPr>
          <p:cNvPr id="11" name="スライド番号プレースホルダー 3">
            <a:extLst>
              <a:ext uri="{FF2B5EF4-FFF2-40B4-BE49-F238E27FC236}">
                <a16:creationId xmlns:a16="http://schemas.microsoft.com/office/drawing/2014/main" id="{EA8092FD-80F7-48D6-9602-735E174C4984}"/>
              </a:ext>
            </a:extLst>
          </p:cNvPr>
          <p:cNvSpPr txBox="1">
            <a:spLocks/>
          </p:cNvSpPr>
          <p:nvPr/>
        </p:nvSpPr>
        <p:spPr>
          <a:xfrm>
            <a:off x="8686511" y="6556375"/>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31</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48281419"/>
      </p:ext>
    </p:extLst>
  </p:cSld>
  <p:clrMapOvr>
    <a:masterClrMapping/>
  </p:clrMapOvr>
  <mc:AlternateContent xmlns:mc="http://schemas.openxmlformats.org/markup-compatibility/2006" xmlns:p14="http://schemas.microsoft.com/office/powerpoint/2010/main">
    <mc:Choice Requires="p14">
      <p:transition spd="slow" p14:dur="2000" advTm="50848"/>
    </mc:Choice>
    <mc:Fallback xmlns="">
      <p:transition spd="slow" advTm="50848"/>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１．海外短期研修・海外短期留学</a:t>
            </a:r>
            <a:endParaRPr kumimoji="1" lang="ja-JP" altLang="en-US" dirty="0"/>
          </a:p>
        </p:txBody>
      </p:sp>
      <p:sp>
        <p:nvSpPr>
          <p:cNvPr id="5" name="コンテンツ プレースホルダー 4"/>
          <p:cNvSpPr>
            <a:spLocks noGrp="1"/>
          </p:cNvSpPr>
          <p:nvPr>
            <p:ph sz="quarter" idx="10"/>
          </p:nvPr>
        </p:nvSpPr>
        <p:spPr/>
        <p:txBody>
          <a:bodyPr/>
          <a:lstStyle/>
          <a:p>
            <a:r>
              <a:rPr kumimoji="1" lang="ja-JP" altLang="en-US" sz="2400" dirty="0"/>
              <a:t>海外短期研修 </a:t>
            </a:r>
            <a:r>
              <a:rPr kumimoji="1" lang="en-US" altLang="ja-JP" sz="2000" dirty="0"/>
              <a:t>(</a:t>
            </a:r>
            <a:r>
              <a:rPr kumimoji="1" lang="en-US" altLang="ja-JP" sz="2000" dirty="0">
                <a:solidFill>
                  <a:srgbClr val="00B050"/>
                </a:solidFill>
              </a:rPr>
              <a:t>DIG</a:t>
            </a:r>
            <a:r>
              <a:rPr kumimoji="1" lang="en-US" altLang="ja-JP" sz="2000" dirty="0"/>
              <a:t>:</a:t>
            </a:r>
            <a:r>
              <a:rPr kumimoji="1" lang="ja-JP" altLang="en-US" sz="2000" dirty="0"/>
              <a:t> </a:t>
            </a:r>
            <a:r>
              <a:rPr kumimoji="1" lang="en-US" altLang="ja-JP" sz="2000" dirty="0">
                <a:solidFill>
                  <a:srgbClr val="00B050"/>
                </a:solidFill>
              </a:rPr>
              <a:t>D</a:t>
            </a:r>
            <a:r>
              <a:rPr kumimoji="1" lang="en-US" altLang="ja-JP" sz="2000" dirty="0"/>
              <a:t>ive</a:t>
            </a:r>
            <a:r>
              <a:rPr kumimoji="1" lang="ja-JP" altLang="en-US" sz="2000" dirty="0"/>
              <a:t> </a:t>
            </a:r>
            <a:r>
              <a:rPr lang="en-US" altLang="ja-JP" sz="2000" dirty="0">
                <a:solidFill>
                  <a:srgbClr val="00B050"/>
                </a:solidFill>
              </a:rPr>
              <a:t>I</a:t>
            </a:r>
            <a:r>
              <a:rPr kumimoji="1" lang="en-US" altLang="ja-JP" sz="2000" dirty="0"/>
              <a:t>nto</a:t>
            </a:r>
            <a:r>
              <a:rPr kumimoji="1" lang="ja-JP" altLang="en-US" sz="2000" dirty="0"/>
              <a:t> </a:t>
            </a:r>
            <a:r>
              <a:rPr kumimoji="1" lang="en-US" altLang="ja-JP" sz="2000" dirty="0"/>
              <a:t>the</a:t>
            </a:r>
            <a:r>
              <a:rPr kumimoji="1" lang="ja-JP" altLang="en-US" sz="2000" dirty="0"/>
              <a:t> </a:t>
            </a:r>
            <a:r>
              <a:rPr kumimoji="1" lang="en-US" altLang="ja-JP" sz="2000" dirty="0">
                <a:solidFill>
                  <a:srgbClr val="00B050"/>
                </a:solidFill>
              </a:rPr>
              <a:t>G</a:t>
            </a:r>
            <a:r>
              <a:rPr kumimoji="1" lang="en-US" altLang="ja-JP" sz="2000" dirty="0"/>
              <a:t>lobal</a:t>
            </a:r>
            <a:r>
              <a:rPr kumimoji="1" lang="ja-JP" altLang="en-US" sz="2000" dirty="0"/>
              <a:t> </a:t>
            </a:r>
            <a:r>
              <a:rPr lang="en-US" altLang="ja-JP" sz="2000" dirty="0"/>
              <a:t>s</a:t>
            </a:r>
            <a:r>
              <a:rPr kumimoji="1" lang="en-US" altLang="ja-JP" sz="2000" dirty="0"/>
              <a:t>ociety)</a:t>
            </a:r>
          </a:p>
          <a:p>
            <a:pPr lvl="1"/>
            <a:r>
              <a:rPr lang="ja-JP" altLang="en-US" sz="2000" dirty="0"/>
              <a:t>毎年９月に台北・高雄（台湾）、３月にバンコク（タイ王国）で開催</a:t>
            </a:r>
          </a:p>
          <a:p>
            <a:pPr lvl="1"/>
            <a:r>
              <a:rPr lang="ja-JP" altLang="en-US" sz="2000" dirty="0"/>
              <a:t>参加対象者は１～３年次で、毎回</a:t>
            </a:r>
            <a:r>
              <a:rPr lang="en-US" altLang="ja-JP" sz="2000" dirty="0"/>
              <a:t>30</a:t>
            </a:r>
            <a:r>
              <a:rPr lang="ja-JP" altLang="en-US" sz="2000" dirty="0"/>
              <a:t>人が参加</a:t>
            </a:r>
            <a:endParaRPr lang="en-US" altLang="ja-JP" sz="2000" dirty="0"/>
          </a:p>
          <a:p>
            <a:pPr lvl="1"/>
            <a:r>
              <a:rPr lang="ja-JP" altLang="en-US" sz="2000" dirty="0"/>
              <a:t>現地日本企業の訪問</a:t>
            </a:r>
            <a:endParaRPr lang="en-US" altLang="ja-JP" sz="2000" dirty="0"/>
          </a:p>
          <a:p>
            <a:pPr lvl="1"/>
            <a:r>
              <a:rPr lang="ja-JP" altLang="en-US" sz="2000" dirty="0"/>
              <a:t>現地交流協定大学の訪問</a:t>
            </a:r>
            <a:endParaRPr lang="en-US" altLang="ja-JP" sz="2000" dirty="0"/>
          </a:p>
          <a:p>
            <a:pPr lvl="1"/>
            <a:r>
              <a:rPr lang="ja-JP" altLang="en-US" sz="2000" dirty="0"/>
              <a:t>現地文化遺産の訪問</a:t>
            </a:r>
            <a:endParaRPr lang="en-US" altLang="ja-JP" sz="2000" dirty="0"/>
          </a:p>
          <a:p>
            <a:pPr lvl="1"/>
            <a:endParaRPr lang="en-US" altLang="ja-JP" sz="2000" dirty="0"/>
          </a:p>
          <a:p>
            <a:pPr marL="457200" lvl="1" indent="0">
              <a:buNone/>
            </a:pPr>
            <a:r>
              <a:rPr lang="en-US" altLang="ja-JP" sz="2400" dirty="0"/>
              <a:t>	</a:t>
            </a:r>
            <a:endParaRPr kumimoji="1" lang="en-US" altLang="ja-JP" sz="2400" dirty="0"/>
          </a:p>
          <a:p>
            <a:pPr lvl="1"/>
            <a:endParaRPr kumimoji="1" lang="ja-JP" altLang="en-US" sz="2400" dirty="0"/>
          </a:p>
        </p:txBody>
      </p:sp>
      <p:pic>
        <p:nvPicPr>
          <p:cNvPr id="3" name="図 2"/>
          <p:cNvPicPr>
            <a:picLocks noChangeAspect="1"/>
          </p:cNvPicPr>
          <p:nvPr/>
        </p:nvPicPr>
        <p:blipFill>
          <a:blip r:embed="rId3"/>
          <a:stretch>
            <a:fillRect/>
          </a:stretch>
        </p:blipFill>
        <p:spPr>
          <a:xfrm>
            <a:off x="6000751" y="2599517"/>
            <a:ext cx="2594530" cy="4130156"/>
          </a:xfrm>
          <a:prstGeom prst="rect">
            <a:avLst/>
          </a:prstGeom>
          <a:ln>
            <a:solidFill>
              <a:srgbClr val="0070C0"/>
            </a:solidFill>
          </a:ln>
        </p:spPr>
      </p:pic>
      <p:sp>
        <p:nvSpPr>
          <p:cNvPr id="6" name="正方形/長方形 5"/>
          <p:cNvSpPr/>
          <p:nvPr/>
        </p:nvSpPr>
        <p:spPr>
          <a:xfrm>
            <a:off x="5740538" y="2262292"/>
            <a:ext cx="3320140" cy="338554"/>
          </a:xfrm>
          <a:prstGeom prst="rect">
            <a:avLst/>
          </a:prstGeom>
        </p:spPr>
        <p:txBody>
          <a:bodyPr wrap="none">
            <a:spAutoFit/>
          </a:bodyPr>
          <a:lstStyle/>
          <a:p>
            <a:r>
              <a:rPr lang="en-US" altLang="ja-JP" sz="1600" dirty="0">
                <a:latin typeface="BIZ UDPゴシック" panose="020B0400000000000000" pitchFamily="50" charset="-128"/>
                <a:ea typeface="BIZ UDPゴシック" panose="020B0400000000000000" pitchFamily="50" charset="-128"/>
              </a:rPr>
              <a:t>[DIG</a:t>
            </a:r>
            <a:r>
              <a:rPr lang="ja-JP" altLang="en-US" sz="1600" dirty="0">
                <a:latin typeface="BIZ UDPゴシック" panose="020B0400000000000000" pitchFamily="50" charset="-128"/>
                <a:ea typeface="BIZ UDPゴシック" panose="020B0400000000000000" pitchFamily="50" charset="-128"/>
              </a:rPr>
              <a:t>バンコク</a:t>
            </a:r>
            <a:r>
              <a:rPr lang="en-US" altLang="ja-JP" sz="1600" dirty="0">
                <a:latin typeface="BIZ UDPゴシック" panose="020B0400000000000000" pitchFamily="50" charset="-128"/>
                <a:ea typeface="BIZ UDPゴシック" panose="020B0400000000000000" pitchFamily="50" charset="-128"/>
              </a:rPr>
              <a:t>2019]</a:t>
            </a:r>
            <a:r>
              <a:rPr lang="ja-JP" altLang="en-US" sz="1600" dirty="0">
                <a:latin typeface="BIZ UDPゴシック" panose="020B0400000000000000" pitchFamily="50" charset="-128"/>
                <a:ea typeface="BIZ UDPゴシック" panose="020B0400000000000000" pitchFamily="50" charset="-128"/>
              </a:rPr>
              <a:t>スケジュール</a:t>
            </a:r>
            <a:endParaRPr lang="en-US" altLang="ja-JP" sz="1600" dirty="0">
              <a:latin typeface="BIZ UDPゴシック" panose="020B0400000000000000" pitchFamily="50" charset="-128"/>
              <a:ea typeface="BIZ UDPゴシック" panose="020B0400000000000000" pitchFamily="50" charset="-128"/>
            </a:endParaRPr>
          </a:p>
        </p:txBody>
      </p:sp>
      <p:pic>
        <p:nvPicPr>
          <p:cNvPr id="8" name="図 7"/>
          <p:cNvPicPr>
            <a:picLocks noChangeAspect="1"/>
          </p:cNvPicPr>
          <p:nvPr/>
        </p:nvPicPr>
        <p:blipFill>
          <a:blip r:embed="rId4"/>
          <a:stretch>
            <a:fillRect/>
          </a:stretch>
        </p:blipFill>
        <p:spPr>
          <a:xfrm>
            <a:off x="986388" y="3428874"/>
            <a:ext cx="4546606" cy="3198938"/>
          </a:xfrm>
          <a:prstGeom prst="rect">
            <a:avLst/>
          </a:prstGeom>
        </p:spPr>
      </p:pic>
      <p:sp>
        <p:nvSpPr>
          <p:cNvPr id="10" name="スライド番号プレースホルダー 3">
            <a:extLst>
              <a:ext uri="{FF2B5EF4-FFF2-40B4-BE49-F238E27FC236}">
                <a16:creationId xmlns:a16="http://schemas.microsoft.com/office/drawing/2014/main" id="{48530D8A-0821-4086-870B-0BCDBC759CE7}"/>
              </a:ext>
            </a:extLst>
          </p:cNvPr>
          <p:cNvSpPr txBox="1">
            <a:spLocks/>
          </p:cNvSpPr>
          <p:nvPr/>
        </p:nvSpPr>
        <p:spPr>
          <a:xfrm>
            <a:off x="8686511" y="6556375"/>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32</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72766550"/>
      </p:ext>
    </p:extLst>
  </p:cSld>
  <p:clrMapOvr>
    <a:masterClrMapping/>
  </p:clrMapOvr>
  <mc:AlternateContent xmlns:mc="http://schemas.openxmlformats.org/markup-compatibility/2006" xmlns:p14="http://schemas.microsoft.com/office/powerpoint/2010/main">
    <mc:Choice Requires="p14">
      <p:transition spd="slow" p14:dur="2000" advTm="77952"/>
    </mc:Choice>
    <mc:Fallback xmlns="">
      <p:transition spd="slow" advTm="77952"/>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１．海外短期研修・海外短期留学</a:t>
            </a:r>
            <a:endParaRPr kumimoji="1" lang="ja-JP" altLang="en-US" dirty="0"/>
          </a:p>
        </p:txBody>
      </p:sp>
      <p:sp>
        <p:nvSpPr>
          <p:cNvPr id="5" name="コンテンツ プレースホルダー 4"/>
          <p:cNvSpPr>
            <a:spLocks noGrp="1"/>
          </p:cNvSpPr>
          <p:nvPr>
            <p:ph sz="quarter" idx="10"/>
          </p:nvPr>
        </p:nvSpPr>
        <p:spPr/>
        <p:txBody>
          <a:bodyPr/>
          <a:lstStyle/>
          <a:p>
            <a:r>
              <a:rPr kumimoji="1" lang="ja-JP" altLang="en-US" sz="2400" dirty="0"/>
              <a:t>海外短期留学</a:t>
            </a:r>
            <a:r>
              <a:rPr lang="ja-JP" altLang="en-US" sz="2400" dirty="0"/>
              <a:t> </a:t>
            </a:r>
            <a:r>
              <a:rPr kumimoji="1" lang="en-US" altLang="ja-JP" sz="2000" dirty="0"/>
              <a:t>(</a:t>
            </a:r>
            <a:r>
              <a:rPr kumimoji="1" lang="en-US" altLang="ja-JP" sz="2000" dirty="0">
                <a:solidFill>
                  <a:srgbClr val="0070C0"/>
                </a:solidFill>
              </a:rPr>
              <a:t>HUG</a:t>
            </a:r>
            <a:r>
              <a:rPr kumimoji="1" lang="en-US" altLang="ja-JP" sz="2000" dirty="0"/>
              <a:t>:</a:t>
            </a:r>
            <a:r>
              <a:rPr kumimoji="1" lang="ja-JP" altLang="en-US" sz="2000" dirty="0"/>
              <a:t> </a:t>
            </a:r>
            <a:r>
              <a:rPr lang="en-US" altLang="ja-JP" sz="2000" dirty="0">
                <a:solidFill>
                  <a:srgbClr val="0070C0"/>
                </a:solidFill>
              </a:rPr>
              <a:t>H</a:t>
            </a:r>
            <a:r>
              <a:rPr lang="en-US" altLang="ja-JP" sz="2000" dirty="0"/>
              <a:t>atch</a:t>
            </a:r>
            <a:r>
              <a:rPr lang="ja-JP" altLang="en-US" sz="2000" dirty="0"/>
              <a:t> </a:t>
            </a:r>
            <a:r>
              <a:rPr lang="en-US" altLang="ja-JP" sz="2000" dirty="0">
                <a:solidFill>
                  <a:srgbClr val="0070C0"/>
                </a:solidFill>
              </a:rPr>
              <a:t>U</a:t>
            </a:r>
            <a:r>
              <a:rPr lang="en-US" altLang="ja-JP" sz="2000" dirty="0"/>
              <a:t>nder</a:t>
            </a:r>
            <a:r>
              <a:rPr kumimoji="1" lang="ja-JP" altLang="en-US" sz="2000" dirty="0"/>
              <a:t> </a:t>
            </a:r>
            <a:r>
              <a:rPr kumimoji="1" lang="en-US" altLang="ja-JP" sz="2000" dirty="0"/>
              <a:t>the</a:t>
            </a:r>
            <a:r>
              <a:rPr kumimoji="1" lang="ja-JP" altLang="en-US" sz="2000" dirty="0"/>
              <a:t> </a:t>
            </a:r>
            <a:r>
              <a:rPr kumimoji="1" lang="en-US" altLang="ja-JP" sz="2000" dirty="0">
                <a:solidFill>
                  <a:srgbClr val="0070C0"/>
                </a:solidFill>
              </a:rPr>
              <a:t>G</a:t>
            </a:r>
            <a:r>
              <a:rPr kumimoji="1" lang="en-US" altLang="ja-JP" sz="2000" dirty="0"/>
              <a:t>lobal</a:t>
            </a:r>
            <a:r>
              <a:rPr kumimoji="1" lang="ja-JP" altLang="en-US" sz="2000" dirty="0"/>
              <a:t> </a:t>
            </a:r>
            <a:r>
              <a:rPr lang="en-US" altLang="ja-JP" sz="2000" dirty="0"/>
              <a:t>s</a:t>
            </a:r>
            <a:r>
              <a:rPr kumimoji="1" lang="en-US" altLang="ja-JP" sz="2000" dirty="0"/>
              <a:t>ociety)</a:t>
            </a:r>
          </a:p>
          <a:p>
            <a:pPr lvl="1"/>
            <a:r>
              <a:rPr lang="ja-JP" altLang="en-US" sz="2000" dirty="0"/>
              <a:t>３年次生（２学期、３ヶ月程度）の海外短期留学プログラム</a:t>
            </a:r>
            <a:endParaRPr lang="en-US" altLang="ja-JP" sz="2000" dirty="0"/>
          </a:p>
          <a:p>
            <a:pPr lvl="1"/>
            <a:r>
              <a:rPr lang="ja-JP" altLang="en-US" sz="2000" dirty="0"/>
              <a:t>留学先：</a:t>
            </a:r>
            <a:r>
              <a:rPr lang="en-US" altLang="ja-JP" sz="2000" dirty="0"/>
              <a:t/>
            </a:r>
            <a:br>
              <a:rPr lang="en-US" altLang="ja-JP" sz="2000" dirty="0"/>
            </a:br>
            <a:r>
              <a:rPr lang="ja-JP" altLang="en-US" sz="1800" dirty="0"/>
              <a:t>ロードアイランド大学（米国）、ブリティッシュコロンビア大学（カナダ）、東北大学（中国）、国立台湾大学、長庚大学（台湾）、</a:t>
            </a:r>
            <a:r>
              <a:rPr lang="en-US" altLang="ja-JP" sz="1800" dirty="0"/>
              <a:t/>
            </a:r>
            <a:br>
              <a:rPr lang="en-US" altLang="ja-JP" sz="1800" dirty="0"/>
            </a:br>
            <a:r>
              <a:rPr lang="ja-JP" altLang="en-US" sz="1800" dirty="0"/>
              <a:t>チュラロンコン大学（タイ王国）など</a:t>
            </a:r>
            <a:endParaRPr lang="en-US" altLang="ja-JP" sz="1800" dirty="0"/>
          </a:p>
          <a:p>
            <a:pPr lvl="1"/>
            <a:r>
              <a:rPr lang="ja-JP" altLang="en-US" sz="2000" dirty="0"/>
              <a:t>条件：</a:t>
            </a:r>
            <a:r>
              <a:rPr lang="en-US" altLang="ja-JP" sz="2000" dirty="0"/>
              <a:t>TOEIC800</a:t>
            </a:r>
            <a:r>
              <a:rPr lang="ja-JP" altLang="en-US" sz="2000" dirty="0"/>
              <a:t>点以上、</a:t>
            </a:r>
            <a:r>
              <a:rPr lang="en-US" altLang="ja-JP" sz="2000" dirty="0"/>
              <a:t>GPA3.0</a:t>
            </a:r>
            <a:r>
              <a:rPr lang="ja-JP" altLang="en-US" sz="2000" dirty="0"/>
              <a:t>以上</a:t>
            </a:r>
            <a:endParaRPr lang="en-US" altLang="ja-JP" sz="2000" dirty="0"/>
          </a:p>
          <a:p>
            <a:pPr lvl="1"/>
            <a:r>
              <a:rPr lang="ja-JP" altLang="en-US" sz="2000" dirty="0"/>
              <a:t>研究室に配属され、英語環境で、研究プロジェクトに取り組む</a:t>
            </a:r>
            <a:endParaRPr kumimoji="1" lang="ja-JP" altLang="en-US" sz="2000" dirty="0"/>
          </a:p>
        </p:txBody>
      </p:sp>
      <p:pic>
        <p:nvPicPr>
          <p:cNvPr id="3" name="図 2"/>
          <p:cNvPicPr>
            <a:picLocks noChangeAspect="1"/>
          </p:cNvPicPr>
          <p:nvPr/>
        </p:nvPicPr>
        <p:blipFill>
          <a:blip r:embed="rId3"/>
          <a:stretch>
            <a:fillRect/>
          </a:stretch>
        </p:blipFill>
        <p:spPr>
          <a:xfrm>
            <a:off x="905507" y="3864475"/>
            <a:ext cx="3669407" cy="2802937"/>
          </a:xfrm>
          <a:prstGeom prst="rect">
            <a:avLst/>
          </a:prstGeom>
        </p:spPr>
      </p:pic>
      <p:pic>
        <p:nvPicPr>
          <p:cNvPr id="6" name="図 5"/>
          <p:cNvPicPr>
            <a:picLocks noChangeAspect="1"/>
          </p:cNvPicPr>
          <p:nvPr/>
        </p:nvPicPr>
        <p:blipFill>
          <a:blip r:embed="rId4"/>
          <a:stretch>
            <a:fillRect/>
          </a:stretch>
        </p:blipFill>
        <p:spPr>
          <a:xfrm>
            <a:off x="4691431" y="3864475"/>
            <a:ext cx="3661994" cy="2812683"/>
          </a:xfrm>
          <a:prstGeom prst="rect">
            <a:avLst/>
          </a:prstGeom>
        </p:spPr>
      </p:pic>
      <p:sp>
        <p:nvSpPr>
          <p:cNvPr id="9" name="スライド番号プレースホルダー 3">
            <a:extLst>
              <a:ext uri="{FF2B5EF4-FFF2-40B4-BE49-F238E27FC236}">
                <a16:creationId xmlns:a16="http://schemas.microsoft.com/office/drawing/2014/main" id="{2BBB84B7-B1E7-4B7D-8DB6-0ACBEE181E40}"/>
              </a:ext>
            </a:extLst>
          </p:cNvPr>
          <p:cNvSpPr txBox="1">
            <a:spLocks/>
          </p:cNvSpPr>
          <p:nvPr/>
        </p:nvSpPr>
        <p:spPr>
          <a:xfrm>
            <a:off x="8686511" y="6556375"/>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33</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38561828"/>
      </p:ext>
    </p:extLst>
  </p:cSld>
  <p:clrMapOvr>
    <a:masterClrMapping/>
  </p:clrMapOvr>
  <mc:AlternateContent xmlns:mc="http://schemas.openxmlformats.org/markup-compatibility/2006" xmlns:p14="http://schemas.microsoft.com/office/powerpoint/2010/main">
    <mc:Choice Requires="p14">
      <p:transition spd="slow" p14:dur="2000" advTm="54872"/>
    </mc:Choice>
    <mc:Fallback xmlns="">
      <p:transition spd="slow" advTm="54872"/>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１．海外短期研修・海外短期留学</a:t>
            </a:r>
            <a:endParaRPr kumimoji="1" lang="ja-JP" altLang="en-US" dirty="0"/>
          </a:p>
        </p:txBody>
      </p:sp>
      <p:sp>
        <p:nvSpPr>
          <p:cNvPr id="5" name="コンテンツ プレースホルダー 4"/>
          <p:cNvSpPr>
            <a:spLocks noGrp="1"/>
          </p:cNvSpPr>
          <p:nvPr>
            <p:ph sz="quarter" idx="10"/>
          </p:nvPr>
        </p:nvSpPr>
        <p:spPr/>
        <p:txBody>
          <a:bodyPr/>
          <a:lstStyle/>
          <a:p>
            <a:r>
              <a:rPr lang="ja-JP" altLang="en-US" sz="2400" dirty="0"/>
              <a:t>その他： 国際交流プログラム</a:t>
            </a:r>
            <a:endParaRPr lang="en-US" altLang="ja-JP" sz="2400" dirty="0"/>
          </a:p>
          <a:p>
            <a:pPr lvl="1"/>
            <a:r>
              <a:rPr lang="ja-JP" altLang="en-US" sz="2000" dirty="0">
                <a:ea typeface="BIZ UDPゴシック"/>
              </a:rPr>
              <a:t>学部４年次生及び大学院生の国際交流プログラム（</a:t>
            </a:r>
            <a:r>
              <a:rPr lang="en-US" altLang="ja-JP" sz="2000" dirty="0">
                <a:ea typeface="BIZ UDPゴシック"/>
              </a:rPr>
              <a:t>1</a:t>
            </a:r>
            <a:r>
              <a:rPr lang="ja-JP" altLang="en-US" sz="2000" dirty="0">
                <a:ea typeface="BIZ UDPゴシック"/>
              </a:rPr>
              <a:t>週間程度）</a:t>
            </a:r>
            <a:endParaRPr lang="en-US" altLang="ja-JP" sz="2000" dirty="0">
              <a:ea typeface="BIZ UDPゴシック"/>
            </a:endParaRPr>
          </a:p>
          <a:p>
            <a:pPr lvl="1"/>
            <a:r>
              <a:rPr lang="ja-JP" altLang="en-US" sz="2000" dirty="0">
                <a:ea typeface="BIZ UDPゴシック"/>
              </a:rPr>
              <a:t>学科・講座・研究室単位での国際交流活動</a:t>
            </a:r>
            <a:endParaRPr lang="en-US" altLang="ja-JP" sz="2000" dirty="0">
              <a:ea typeface="BIZ UDPゴシック"/>
            </a:endParaRPr>
          </a:p>
          <a:p>
            <a:pPr lvl="1"/>
            <a:r>
              <a:rPr lang="ja-JP" altLang="en-US" sz="2000" dirty="0">
                <a:ea typeface="BIZ UDPゴシック"/>
              </a:rPr>
              <a:t>留学先：中国、台湾、インドネシア、タイなど</a:t>
            </a:r>
            <a:endParaRPr lang="en-US" altLang="ja-JP" sz="2000" dirty="0">
              <a:ea typeface="BIZ UDPゴシック"/>
            </a:endParaRPr>
          </a:p>
          <a:p>
            <a:pPr lvl="1"/>
            <a:r>
              <a:rPr lang="ja-JP" altLang="en-US" sz="2000" dirty="0">
                <a:ea typeface="BIZ UDPゴシック"/>
              </a:rPr>
              <a:t>英語による研究発表やディスカッションなどの実施</a:t>
            </a:r>
            <a:endParaRPr lang="en-US" altLang="ja-JP" sz="2000" dirty="0">
              <a:ea typeface="BIZ UDPゴシック"/>
            </a:endParaRPr>
          </a:p>
          <a:p>
            <a:pPr lvl="1"/>
            <a:r>
              <a:rPr lang="ja-JP" altLang="en-US" sz="2000" dirty="0"/>
              <a:t>現地企業の訪問</a:t>
            </a:r>
            <a:endParaRPr lang="en-US" altLang="ja-JP" sz="2000" dirty="0"/>
          </a:p>
          <a:p>
            <a:pPr lvl="1"/>
            <a:r>
              <a:rPr lang="ja-JP" altLang="en-US" sz="2000" dirty="0"/>
              <a:t>現地交流協定大学の訪問</a:t>
            </a:r>
            <a:endParaRPr kumimoji="1" lang="ja-JP" altLang="en-US" sz="2400" dirty="0"/>
          </a:p>
        </p:txBody>
      </p:sp>
      <p:pic>
        <p:nvPicPr>
          <p:cNvPr id="6" name="Picture 3" descr="H:\Cドライブ[OS]\May-22nd-2012 (Research)\Pictures\20160829 - 同済大学\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444" y="3754336"/>
            <a:ext cx="3979469" cy="298460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7"/>
          <p:cNvGrpSpPr/>
          <p:nvPr/>
        </p:nvGrpSpPr>
        <p:grpSpPr>
          <a:xfrm>
            <a:off x="5059363" y="3046348"/>
            <a:ext cx="3294062" cy="3692590"/>
            <a:chOff x="4306888" y="3033944"/>
            <a:chExt cx="3294062" cy="3692590"/>
          </a:xfrm>
        </p:grpSpPr>
        <p:pic>
          <p:nvPicPr>
            <p:cNvPr id="8" name="Picture 4" descr="H:\Cドライブ[OS]\May-22nd-2012 (Research)\Pictures\20160829 - 同済大学\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1650" y="3033944"/>
              <a:ext cx="3277870" cy="24594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6888" y="5188864"/>
              <a:ext cx="3294062" cy="1537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スライド番号プレースホルダー 3">
            <a:extLst>
              <a:ext uri="{FF2B5EF4-FFF2-40B4-BE49-F238E27FC236}">
                <a16:creationId xmlns:a16="http://schemas.microsoft.com/office/drawing/2014/main" id="{DB48E77E-AA9B-4438-91AE-DB3C60B09091}"/>
              </a:ext>
            </a:extLst>
          </p:cNvPr>
          <p:cNvSpPr txBox="1">
            <a:spLocks/>
          </p:cNvSpPr>
          <p:nvPr/>
        </p:nvSpPr>
        <p:spPr>
          <a:xfrm>
            <a:off x="8686511" y="6556375"/>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34</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70378386"/>
      </p:ext>
    </p:extLst>
  </p:cSld>
  <p:clrMapOvr>
    <a:masterClrMapping/>
  </p:clrMapOvr>
  <mc:AlternateContent xmlns:mc="http://schemas.openxmlformats.org/markup-compatibility/2006" xmlns:p14="http://schemas.microsoft.com/office/powerpoint/2010/main">
    <mc:Choice Requires="p14">
      <p:transition spd="slow" p14:dur="2000" advTm="51791"/>
    </mc:Choice>
    <mc:Fallback xmlns="">
      <p:transition spd="slow" advTm="51791"/>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686499" y="2959149"/>
            <a:ext cx="7797491" cy="3779789"/>
          </a:xfrm>
          <a:prstGeom prst="rect">
            <a:avLst/>
          </a:prstGeom>
        </p:spPr>
      </p:pic>
      <p:sp>
        <p:nvSpPr>
          <p:cNvPr id="4" name="タイトル 3"/>
          <p:cNvSpPr>
            <a:spLocks noGrp="1"/>
          </p:cNvSpPr>
          <p:nvPr>
            <p:ph type="title"/>
          </p:nvPr>
        </p:nvSpPr>
        <p:spPr/>
        <p:txBody>
          <a:bodyPr/>
          <a:lstStyle/>
          <a:p>
            <a:r>
              <a:rPr lang="ja-JP" altLang="en-US" dirty="0"/>
              <a:t>１．海外短期研修・海外短期留学</a:t>
            </a:r>
            <a:endParaRPr kumimoji="1" lang="ja-JP" altLang="en-US" dirty="0"/>
          </a:p>
        </p:txBody>
      </p:sp>
      <p:sp>
        <p:nvSpPr>
          <p:cNvPr id="6" name="コンテンツ プレースホルダー 5"/>
          <p:cNvSpPr>
            <a:spLocks noGrp="1"/>
          </p:cNvSpPr>
          <p:nvPr>
            <p:ph sz="quarter" idx="10"/>
          </p:nvPr>
        </p:nvSpPr>
        <p:spPr/>
        <p:txBody>
          <a:bodyPr/>
          <a:lstStyle/>
          <a:p>
            <a:r>
              <a:rPr kumimoji="1" lang="ja-JP" altLang="en-US" sz="2400" dirty="0">
                <a:solidFill>
                  <a:srgbClr val="0070C0"/>
                </a:solidFill>
              </a:rPr>
              <a:t>充実・安心の支援体制</a:t>
            </a:r>
            <a:endParaRPr kumimoji="1" lang="en-US" altLang="ja-JP" sz="2400" dirty="0">
              <a:solidFill>
                <a:srgbClr val="0070C0"/>
              </a:solidFill>
            </a:endParaRPr>
          </a:p>
          <a:p>
            <a:pPr lvl="1"/>
            <a:r>
              <a:rPr lang="ja-JP" altLang="en-US" sz="2000" dirty="0"/>
              <a:t>充実したグローバル・プログラム</a:t>
            </a:r>
            <a:endParaRPr lang="en-US" altLang="ja-JP" sz="2000" dirty="0"/>
          </a:p>
          <a:p>
            <a:pPr lvl="1"/>
            <a:r>
              <a:rPr kumimoji="1" lang="ja-JP" altLang="en-US" sz="2000" dirty="0"/>
              <a:t>経済的支援</a:t>
            </a:r>
            <a:endParaRPr kumimoji="1" lang="en-US" altLang="ja-JP" sz="2000" dirty="0"/>
          </a:p>
          <a:p>
            <a:pPr lvl="1"/>
            <a:r>
              <a:rPr lang="ja-JP" altLang="en-US" sz="2000" dirty="0"/>
              <a:t>プログラム説明会・報告会</a:t>
            </a:r>
            <a:endParaRPr lang="en-US" altLang="ja-JP" sz="2000" dirty="0"/>
          </a:p>
          <a:p>
            <a:pPr lvl="1"/>
            <a:r>
              <a:rPr kumimoji="1" lang="ja-JP" altLang="en-US" sz="2000" dirty="0"/>
              <a:t>事前・事後研修、語学研修</a:t>
            </a:r>
            <a:endParaRPr kumimoji="1" lang="en-US" altLang="ja-JP" sz="2000" dirty="0"/>
          </a:p>
          <a:p>
            <a:r>
              <a:rPr lang="ja-JP" altLang="en-US" sz="2400" dirty="0">
                <a:solidFill>
                  <a:srgbClr val="0070C0"/>
                </a:solidFill>
              </a:rPr>
              <a:t>プログラム実施の仕組み</a:t>
            </a:r>
            <a:endParaRPr kumimoji="1" lang="ja-JP" altLang="en-US" sz="2400" dirty="0">
              <a:solidFill>
                <a:srgbClr val="0070C0"/>
              </a:solidFill>
            </a:endParaRPr>
          </a:p>
        </p:txBody>
      </p:sp>
      <p:sp>
        <p:nvSpPr>
          <p:cNvPr id="3" name="スライド番号プレースホルダー 3">
            <a:extLst>
              <a:ext uri="{FF2B5EF4-FFF2-40B4-BE49-F238E27FC236}">
                <a16:creationId xmlns:a16="http://schemas.microsoft.com/office/drawing/2014/main" id="{CFEEBD80-6A5F-40EE-9AFB-EBEBC89F0E93}"/>
              </a:ext>
            </a:extLst>
          </p:cNvPr>
          <p:cNvSpPr txBox="1">
            <a:spLocks/>
          </p:cNvSpPr>
          <p:nvPr/>
        </p:nvSpPr>
        <p:spPr>
          <a:xfrm>
            <a:off x="8686511" y="6556375"/>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35</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33198285"/>
      </p:ext>
    </p:extLst>
  </p:cSld>
  <p:clrMapOvr>
    <a:masterClrMapping/>
  </p:clrMapOvr>
  <mc:AlternateContent xmlns:mc="http://schemas.openxmlformats.org/markup-compatibility/2006" xmlns:p14="http://schemas.microsoft.com/office/powerpoint/2010/main">
    <mc:Choice Requires="p14">
      <p:transition spd="slow" p14:dur="2000" advTm="52152"/>
    </mc:Choice>
    <mc:Fallback xmlns="">
      <p:transition spd="slow" advTm="52152"/>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951059" y="3195286"/>
            <a:ext cx="4957406" cy="3654492"/>
          </a:xfrm>
          <a:prstGeom prst="rect">
            <a:avLst/>
          </a:prstGeom>
        </p:spPr>
      </p:pic>
      <p:sp>
        <p:nvSpPr>
          <p:cNvPr id="4" name="タイトル 3"/>
          <p:cNvSpPr>
            <a:spLocks noGrp="1"/>
          </p:cNvSpPr>
          <p:nvPr>
            <p:ph type="title"/>
          </p:nvPr>
        </p:nvSpPr>
        <p:spPr/>
        <p:txBody>
          <a:bodyPr/>
          <a:lstStyle/>
          <a:p>
            <a:r>
              <a:rPr lang="ja-JP" altLang="en-US" dirty="0"/>
              <a:t>２．</a:t>
            </a:r>
            <a:r>
              <a:rPr lang="en-US" altLang="ja-JP" dirty="0"/>
              <a:t>enPit2-Security</a:t>
            </a:r>
            <a:endParaRPr kumimoji="1" lang="ja-JP" altLang="en-US" dirty="0"/>
          </a:p>
        </p:txBody>
      </p:sp>
      <p:sp>
        <p:nvSpPr>
          <p:cNvPr id="5" name="コンテンツ プレースホルダー 4"/>
          <p:cNvSpPr>
            <a:spLocks noGrp="1"/>
          </p:cNvSpPr>
          <p:nvPr>
            <p:ph sz="quarter" idx="10"/>
          </p:nvPr>
        </p:nvSpPr>
        <p:spPr>
          <a:xfrm>
            <a:off x="409575" y="1043190"/>
            <a:ext cx="8263370" cy="5695748"/>
          </a:xfrm>
        </p:spPr>
        <p:txBody>
          <a:bodyPr/>
          <a:lstStyle/>
          <a:p>
            <a:pPr>
              <a:spcBef>
                <a:spcPts val="300"/>
              </a:spcBef>
            </a:pPr>
            <a:r>
              <a:rPr lang="en-US" altLang="ja-JP" sz="2400" dirty="0"/>
              <a:t>enPit2</a:t>
            </a:r>
            <a:r>
              <a:rPr lang="ja-JP" altLang="en-US" sz="2400" dirty="0"/>
              <a:t> とは</a:t>
            </a:r>
            <a:endParaRPr lang="en-US" altLang="ja-JP" sz="2400" dirty="0"/>
          </a:p>
          <a:p>
            <a:pPr lvl="1">
              <a:spcBef>
                <a:spcPts val="300"/>
              </a:spcBef>
            </a:pPr>
            <a:r>
              <a:rPr lang="ja-JP" altLang="en-US" sz="2000" dirty="0"/>
              <a:t>文部科学省「成長分野を支える情報技術人材の育成拠点の形成</a:t>
            </a:r>
            <a:r>
              <a:rPr lang="en-US" altLang="ja-JP" sz="2000" dirty="0"/>
              <a:t>(</a:t>
            </a:r>
            <a:r>
              <a:rPr lang="en-US" altLang="ja-JP" sz="2000" dirty="0" err="1"/>
              <a:t>enPiT</a:t>
            </a:r>
            <a:r>
              <a:rPr lang="en-US" altLang="ja-JP" sz="2000" dirty="0"/>
              <a:t>)</a:t>
            </a:r>
            <a:r>
              <a:rPr lang="ja-JP" altLang="en-US" sz="2000" dirty="0"/>
              <a:t>」のうち大学学部生、高専生を対象とした教育プログラム</a:t>
            </a:r>
            <a:endParaRPr lang="en-US" altLang="ja-JP" sz="2000" dirty="0"/>
          </a:p>
          <a:p>
            <a:pPr>
              <a:spcBef>
                <a:spcPts val="300"/>
              </a:spcBef>
            </a:pPr>
            <a:r>
              <a:rPr lang="en-US" altLang="ja-JP" sz="2400" dirty="0">
                <a:solidFill>
                  <a:srgbClr val="002060"/>
                </a:solidFill>
              </a:rPr>
              <a:t>enPit2-Security</a:t>
            </a:r>
            <a:r>
              <a:rPr lang="ja-JP" altLang="en-US" sz="2400" dirty="0"/>
              <a:t> とは</a:t>
            </a:r>
            <a:endParaRPr lang="en-US" altLang="ja-JP" sz="2400" dirty="0"/>
          </a:p>
          <a:p>
            <a:pPr lvl="1">
              <a:spcBef>
                <a:spcPts val="300"/>
              </a:spcBef>
            </a:pPr>
            <a:r>
              <a:rPr lang="ja-JP" altLang="en-US" sz="2000" dirty="0"/>
              <a:t>セキュリティ分野における取り組み</a:t>
            </a:r>
            <a:endParaRPr lang="en-US" altLang="ja-JP" sz="2000" dirty="0"/>
          </a:p>
          <a:p>
            <a:pPr lvl="1">
              <a:spcBef>
                <a:spcPts val="300"/>
              </a:spcBef>
            </a:pPr>
            <a:r>
              <a:rPr lang="ja-JP" altLang="en-US" sz="2000" dirty="0"/>
              <a:t>岡山大学は重点実施校の一つ（情報セキュリティ分野に強い）</a:t>
            </a:r>
            <a:endParaRPr lang="en-US" altLang="ja-JP" sz="2000" dirty="0"/>
          </a:p>
          <a:p>
            <a:pPr>
              <a:spcBef>
                <a:spcPts val="300"/>
              </a:spcBef>
            </a:pPr>
            <a:r>
              <a:rPr lang="en-US" altLang="ja-JP" sz="2400" dirty="0">
                <a:solidFill>
                  <a:srgbClr val="0070C0"/>
                </a:solidFill>
              </a:rPr>
              <a:t>Basic </a:t>
            </a:r>
            <a:r>
              <a:rPr lang="en-US" altLang="ja-JP" sz="2400" dirty="0" err="1">
                <a:solidFill>
                  <a:srgbClr val="0070C0"/>
                </a:solidFill>
              </a:rPr>
              <a:t>SecCap</a:t>
            </a:r>
            <a:endParaRPr lang="en-US" altLang="ja-JP" sz="2400" dirty="0">
              <a:solidFill>
                <a:srgbClr val="0070C0"/>
              </a:solidFill>
            </a:endParaRPr>
          </a:p>
          <a:p>
            <a:pPr lvl="1">
              <a:spcBef>
                <a:spcPts val="300"/>
              </a:spcBef>
            </a:pPr>
            <a:r>
              <a:rPr lang="ja-JP" altLang="en-US" sz="2000" dirty="0"/>
              <a:t>岡山大学など</a:t>
            </a:r>
            <a:r>
              <a:rPr lang="en-US" altLang="ja-JP" sz="2000" dirty="0"/>
              <a:t>14</a:t>
            </a:r>
            <a:r>
              <a:rPr lang="ja-JP" altLang="en-US" sz="2000" dirty="0"/>
              <a:t>大学が</a:t>
            </a:r>
            <a:r>
              <a:rPr lang="en-US" altLang="ja-JP" sz="2000" dirty="0"/>
              <a:t/>
            </a:r>
            <a:br>
              <a:rPr lang="en-US" altLang="ja-JP" sz="2000" dirty="0"/>
            </a:br>
            <a:r>
              <a:rPr lang="ja-JP" altLang="en-US" sz="2000" dirty="0"/>
              <a:t>連携して運営する</a:t>
            </a:r>
            <a:r>
              <a:rPr lang="en-US" altLang="ja-JP" sz="2000" dirty="0"/>
              <a:t/>
            </a:r>
            <a:br>
              <a:rPr lang="en-US" altLang="ja-JP" sz="2000" dirty="0"/>
            </a:br>
            <a:r>
              <a:rPr lang="ja-JP" altLang="en-US" sz="2000" dirty="0"/>
              <a:t>教育プログラム</a:t>
            </a:r>
            <a:endParaRPr lang="en-US" altLang="ja-JP" sz="2000" dirty="0"/>
          </a:p>
          <a:p>
            <a:pPr lvl="1">
              <a:spcBef>
                <a:spcPts val="300"/>
              </a:spcBef>
            </a:pPr>
            <a:r>
              <a:rPr lang="ja-JP" altLang="en-US" sz="2000" dirty="0"/>
              <a:t>実践的なセキュリティ</a:t>
            </a:r>
            <a:r>
              <a:rPr lang="en-US" altLang="ja-JP" sz="2000" dirty="0"/>
              <a:t/>
            </a:r>
            <a:br>
              <a:rPr lang="en-US" altLang="ja-JP" sz="2000" dirty="0"/>
            </a:br>
            <a:r>
              <a:rPr lang="ja-JP" altLang="en-US" sz="2000" dirty="0"/>
              <a:t>人材を養成</a:t>
            </a:r>
            <a:endParaRPr lang="en-US" altLang="ja-JP" sz="2000" dirty="0"/>
          </a:p>
          <a:p>
            <a:pPr lvl="1">
              <a:spcBef>
                <a:spcPts val="300"/>
              </a:spcBef>
            </a:pPr>
            <a:r>
              <a:rPr kumimoji="1" lang="ja-JP" altLang="en-US" sz="2000" dirty="0"/>
              <a:t>他大学の学生と一緒に</a:t>
            </a:r>
            <a:r>
              <a:rPr kumimoji="1" lang="en-US" altLang="ja-JP" sz="2000" dirty="0"/>
              <a:t/>
            </a:r>
            <a:br>
              <a:rPr kumimoji="1" lang="en-US" altLang="ja-JP" sz="2000" dirty="0"/>
            </a:br>
            <a:r>
              <a:rPr kumimoji="1" lang="ja-JP" altLang="en-US" sz="2000" dirty="0"/>
              <a:t>演習科目の履修も可能</a:t>
            </a:r>
          </a:p>
        </p:txBody>
      </p:sp>
      <p:pic>
        <p:nvPicPr>
          <p:cNvPr id="1026" name="Picture 2" descr="岡山大学 enpit"/>
          <p:cNvPicPr>
            <a:picLocks noChangeAspect="1" noChangeArrowheads="1"/>
          </p:cNvPicPr>
          <p:nvPr/>
        </p:nvPicPr>
        <p:blipFill rotWithShape="1">
          <a:blip r:embed="rId4">
            <a:extLst>
              <a:ext uri="{28A0092B-C50C-407E-A947-70E740481C1C}">
                <a14:useLocalDpi xmlns:a14="http://schemas.microsoft.com/office/drawing/2010/main" val="0"/>
              </a:ext>
            </a:extLst>
          </a:blip>
          <a:srcRect l="57686" r="-2185"/>
          <a:stretch/>
        </p:blipFill>
        <p:spPr bwMode="auto">
          <a:xfrm>
            <a:off x="7256301" y="973920"/>
            <a:ext cx="1259816" cy="533333"/>
          </a:xfrm>
          <a:prstGeom prst="rect">
            <a:avLst/>
          </a:prstGeom>
          <a:noFill/>
          <a:extLst>
            <a:ext uri="{909E8E84-426E-40DD-AFC4-6F175D3DCCD1}">
              <a14:hiddenFill xmlns:a14="http://schemas.microsoft.com/office/drawing/2010/main">
                <a:solidFill>
                  <a:srgbClr val="FFFFFF"/>
                </a:solidFill>
              </a14:hiddenFill>
            </a:ext>
          </a:extLst>
        </p:spPr>
      </p:pic>
      <p:sp>
        <p:nvSpPr>
          <p:cNvPr id="7" name="スライド番号プレースホルダー 3">
            <a:extLst>
              <a:ext uri="{FF2B5EF4-FFF2-40B4-BE49-F238E27FC236}">
                <a16:creationId xmlns:a16="http://schemas.microsoft.com/office/drawing/2014/main" id="{5F863CB8-52C5-49A8-9EB7-127F4B437A87}"/>
              </a:ext>
            </a:extLst>
          </p:cNvPr>
          <p:cNvSpPr txBox="1">
            <a:spLocks/>
          </p:cNvSpPr>
          <p:nvPr/>
        </p:nvSpPr>
        <p:spPr>
          <a:xfrm>
            <a:off x="8686511" y="6556375"/>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36</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37444678"/>
      </p:ext>
    </p:extLst>
  </p:cSld>
  <p:clrMapOvr>
    <a:masterClrMapping/>
  </p:clrMapOvr>
  <mc:AlternateContent xmlns:mc="http://schemas.openxmlformats.org/markup-compatibility/2006" xmlns:p14="http://schemas.microsoft.com/office/powerpoint/2010/main">
    <mc:Choice Requires="p14">
      <p:transition spd="slow" p14:dur="2000" advTm="68816"/>
    </mc:Choice>
    <mc:Fallback xmlns="">
      <p:transition spd="slow" advTm="68816"/>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t>3</a:t>
            </a:r>
            <a:r>
              <a:rPr lang="ja-JP" altLang="en-US" dirty="0" err="1"/>
              <a:t>．</a:t>
            </a:r>
            <a:r>
              <a:rPr lang="ja-JP" altLang="en-US" dirty="0"/>
              <a:t>実践型</a:t>
            </a:r>
            <a:r>
              <a:rPr lang="en-US" altLang="ja-JP" dirty="0"/>
              <a:t>SDGs</a:t>
            </a:r>
            <a:r>
              <a:rPr lang="ja-JP" altLang="en-US" dirty="0"/>
              <a:t>教育</a:t>
            </a:r>
            <a:endParaRPr kumimoji="1" lang="ja-JP" altLang="en-US" dirty="0"/>
          </a:p>
        </p:txBody>
      </p:sp>
      <p:sp>
        <p:nvSpPr>
          <p:cNvPr id="5" name="コンテンツ プレースホルダー 4"/>
          <p:cNvSpPr>
            <a:spLocks noGrp="1"/>
          </p:cNvSpPr>
          <p:nvPr>
            <p:ph sz="quarter" idx="10"/>
          </p:nvPr>
        </p:nvSpPr>
        <p:spPr/>
        <p:txBody>
          <a:bodyPr/>
          <a:lstStyle/>
          <a:p>
            <a:r>
              <a:rPr lang="ja-JP" altLang="en-US" sz="2400" dirty="0">
                <a:solidFill>
                  <a:srgbClr val="00B050"/>
                </a:solidFill>
              </a:rPr>
              <a:t>実践型水辺環境学および演習</a:t>
            </a:r>
            <a:endParaRPr lang="en-US" altLang="ja-JP" sz="2400" dirty="0">
              <a:solidFill>
                <a:srgbClr val="00B050"/>
              </a:solidFill>
            </a:endParaRPr>
          </a:p>
          <a:p>
            <a:pPr lvl="1"/>
            <a:r>
              <a:rPr kumimoji="1" lang="ja-JP" altLang="en-US" sz="2000" dirty="0"/>
              <a:t>環境マネジメントコース専門科目</a:t>
            </a:r>
            <a:r>
              <a:rPr kumimoji="1" lang="ja-JP" altLang="en-US" sz="1800" dirty="0"/>
              <a:t>（旧：環境理工学部専門基礎科目）</a:t>
            </a:r>
            <a:endParaRPr kumimoji="1" lang="en-US" altLang="ja-JP" sz="2000" dirty="0"/>
          </a:p>
          <a:p>
            <a:pPr lvl="1"/>
            <a:r>
              <a:rPr lang="ja-JP" altLang="en-US" sz="2000" dirty="0"/>
              <a:t>岡山県南部に位置する児島湖周辺の水辺環境を題材に、</a:t>
            </a:r>
            <a:r>
              <a:rPr lang="en-US" altLang="ja-JP" sz="2000" dirty="0"/>
              <a:t/>
            </a:r>
            <a:br>
              <a:rPr lang="en-US" altLang="ja-JP" sz="2000" dirty="0"/>
            </a:br>
            <a:r>
              <a:rPr lang="ja-JP" altLang="en-US" sz="2000" dirty="0"/>
              <a:t>学内水循環施設（ビオトープ池）を活用しながら、自然環境の</a:t>
            </a:r>
            <a:r>
              <a:rPr lang="en-US" altLang="ja-JP" sz="2000" dirty="0"/>
              <a:t/>
            </a:r>
            <a:br>
              <a:rPr lang="en-US" altLang="ja-JP" sz="2000" dirty="0"/>
            </a:br>
            <a:r>
              <a:rPr lang="ja-JP" altLang="en-US" sz="2000" dirty="0"/>
              <a:t>機能を理解し、地域・国際的な対応能力を身につけた </a:t>
            </a:r>
            <a:r>
              <a:rPr lang="en-US" altLang="ja-JP" sz="2000" dirty="0"/>
              <a:t/>
            </a:r>
            <a:br>
              <a:rPr lang="en-US" altLang="ja-JP" sz="2000" dirty="0"/>
            </a:br>
            <a:r>
              <a:rPr lang="ja-JP" altLang="en-US" sz="2000" dirty="0"/>
              <a:t>「水環境スペシャリスト」を養成するプログラム</a:t>
            </a:r>
            <a:endParaRPr lang="en-US" altLang="ja-JP" sz="2000" dirty="0"/>
          </a:p>
          <a:p>
            <a:pPr lvl="1"/>
            <a:r>
              <a:rPr lang="ja-JP" altLang="en-US" sz="2000" dirty="0"/>
              <a:t>「蛍プロジェクト」の一環で「ほたる祭り」を毎年開催</a:t>
            </a:r>
            <a:endParaRPr kumimoji="1" lang="ja-JP" altLang="en-US" sz="2000" dirty="0"/>
          </a:p>
        </p:txBody>
      </p:sp>
      <p:pic>
        <p:nvPicPr>
          <p:cNvPr id="3" name="図 2"/>
          <p:cNvPicPr>
            <a:picLocks noChangeAspect="1"/>
          </p:cNvPicPr>
          <p:nvPr/>
        </p:nvPicPr>
        <p:blipFill rotWithShape="1">
          <a:blip r:embed="rId3"/>
          <a:srcRect l="-522" r="12577"/>
          <a:stretch/>
        </p:blipFill>
        <p:spPr>
          <a:xfrm>
            <a:off x="4641248" y="3703444"/>
            <a:ext cx="3960000" cy="2890336"/>
          </a:xfrm>
          <a:prstGeom prst="rect">
            <a:avLst/>
          </a:prstGeom>
        </p:spPr>
      </p:pic>
      <p:pic>
        <p:nvPicPr>
          <p:cNvPr id="6" name="図 5"/>
          <p:cNvPicPr>
            <a:picLocks noChangeAspect="1"/>
          </p:cNvPicPr>
          <p:nvPr/>
        </p:nvPicPr>
        <p:blipFill>
          <a:blip r:embed="rId4"/>
          <a:stretch>
            <a:fillRect/>
          </a:stretch>
        </p:blipFill>
        <p:spPr>
          <a:xfrm>
            <a:off x="525461" y="3703444"/>
            <a:ext cx="3999901" cy="2907352"/>
          </a:xfrm>
          <a:prstGeom prst="rect">
            <a:avLst/>
          </a:prstGeom>
        </p:spPr>
      </p:pic>
      <p:sp>
        <p:nvSpPr>
          <p:cNvPr id="9" name="スライド番号プレースホルダー 3">
            <a:extLst>
              <a:ext uri="{FF2B5EF4-FFF2-40B4-BE49-F238E27FC236}">
                <a16:creationId xmlns:a16="http://schemas.microsoft.com/office/drawing/2014/main" id="{E254BE49-0B4D-4BE5-87A7-9069A2BAABC3}"/>
              </a:ext>
            </a:extLst>
          </p:cNvPr>
          <p:cNvSpPr txBox="1">
            <a:spLocks/>
          </p:cNvSpPr>
          <p:nvPr/>
        </p:nvSpPr>
        <p:spPr>
          <a:xfrm>
            <a:off x="8686511" y="6556375"/>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37</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20149356"/>
      </p:ext>
    </p:extLst>
  </p:cSld>
  <p:clrMapOvr>
    <a:masterClrMapping/>
  </p:clrMapOvr>
  <mc:AlternateContent xmlns:mc="http://schemas.openxmlformats.org/markup-compatibility/2006" xmlns:p14="http://schemas.microsoft.com/office/powerpoint/2010/main">
    <mc:Choice Requires="p14">
      <p:transition spd="slow" p14:dur="2000" advTm="85623"/>
    </mc:Choice>
    <mc:Fallback xmlns="">
      <p:transition spd="slow" advTm="85623"/>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09575" y="2711016"/>
            <a:ext cx="6458528" cy="4036570"/>
          </a:xfrm>
          <a:prstGeom prst="rect">
            <a:avLst/>
          </a:prstGeom>
        </p:spPr>
      </p:pic>
      <p:sp>
        <p:nvSpPr>
          <p:cNvPr id="4" name="タイトル 3"/>
          <p:cNvSpPr>
            <a:spLocks noGrp="1"/>
          </p:cNvSpPr>
          <p:nvPr>
            <p:ph type="title"/>
          </p:nvPr>
        </p:nvSpPr>
        <p:spPr/>
        <p:txBody>
          <a:bodyPr/>
          <a:lstStyle/>
          <a:p>
            <a:r>
              <a:rPr lang="ja-JP" altLang="en-US" dirty="0"/>
              <a:t>４．ロボット研究会</a:t>
            </a:r>
            <a:r>
              <a:rPr lang="ja-JP" altLang="en-US" sz="2000" dirty="0"/>
              <a:t> </a:t>
            </a:r>
            <a:r>
              <a:rPr lang="en-US" altLang="ja-JP" sz="2000" dirty="0"/>
              <a:t>【</a:t>
            </a:r>
            <a:r>
              <a:rPr lang="ja-JP" altLang="en-US" sz="2000" dirty="0"/>
              <a:t>学生の取り組み</a:t>
            </a:r>
            <a:r>
              <a:rPr lang="en-US" altLang="ja-JP" sz="2000" dirty="0"/>
              <a:t>】</a:t>
            </a:r>
            <a:endParaRPr kumimoji="1" lang="ja-JP" altLang="en-US" dirty="0"/>
          </a:p>
        </p:txBody>
      </p:sp>
      <p:sp>
        <p:nvSpPr>
          <p:cNvPr id="5" name="コンテンツ プレースホルダー 4"/>
          <p:cNvSpPr>
            <a:spLocks noGrp="1"/>
          </p:cNvSpPr>
          <p:nvPr>
            <p:ph sz="quarter" idx="10"/>
          </p:nvPr>
        </p:nvSpPr>
        <p:spPr/>
        <p:txBody>
          <a:bodyPr/>
          <a:lstStyle/>
          <a:p>
            <a:r>
              <a:rPr lang="ja-JP" altLang="en-US" sz="2400" dirty="0">
                <a:solidFill>
                  <a:schemeClr val="accent6">
                    <a:lumMod val="75000"/>
                  </a:schemeClr>
                </a:solidFill>
              </a:rPr>
              <a:t>岡山大学ロボット研究会</a:t>
            </a:r>
            <a:endParaRPr lang="en-US" altLang="ja-JP" sz="2400" dirty="0">
              <a:solidFill>
                <a:schemeClr val="accent6">
                  <a:lumMod val="75000"/>
                </a:schemeClr>
              </a:solidFill>
            </a:endParaRPr>
          </a:p>
          <a:p>
            <a:pPr lvl="1"/>
            <a:r>
              <a:rPr lang="ja-JP" altLang="en-US" sz="2000" dirty="0"/>
              <a:t>機械システム系学科の学生が中心となって参加</a:t>
            </a:r>
            <a:endParaRPr lang="en-US" altLang="ja-JP" sz="2000" dirty="0"/>
          </a:p>
          <a:p>
            <a:pPr lvl="1"/>
            <a:r>
              <a:rPr lang="ja-JP" altLang="en-US" sz="2000" dirty="0"/>
              <a:t>各種ロボットコンテストに出場</a:t>
            </a:r>
            <a:endParaRPr lang="en-US" altLang="ja-JP" sz="2000" dirty="0"/>
          </a:p>
          <a:p>
            <a:pPr lvl="1"/>
            <a:r>
              <a:rPr lang="en-US" altLang="ja-JP" sz="2000" dirty="0"/>
              <a:t>https://okadairobot.wixsite.com/okarobo</a:t>
            </a:r>
          </a:p>
          <a:p>
            <a:pPr marL="0" indent="0">
              <a:buNone/>
            </a:pPr>
            <a:endParaRPr lang="en-US" altLang="ja-JP" sz="2000" dirty="0"/>
          </a:p>
        </p:txBody>
      </p:sp>
      <p:sp>
        <p:nvSpPr>
          <p:cNvPr id="6" name="正方形/長方形 5"/>
          <p:cNvSpPr/>
          <p:nvPr/>
        </p:nvSpPr>
        <p:spPr>
          <a:xfrm>
            <a:off x="6287354" y="2711016"/>
            <a:ext cx="2856646" cy="923330"/>
          </a:xfrm>
          <a:prstGeom prst="rect">
            <a:avLst/>
          </a:prstGeom>
        </p:spPr>
        <p:txBody>
          <a:bodyPr wrap="square">
            <a:spAutoFit/>
          </a:bodyPr>
          <a:lstStyle/>
          <a:p>
            <a:r>
              <a:rPr lang="en-US" altLang="ja-JP" dirty="0">
                <a:latin typeface="BIZ UDPゴシック" panose="020B0400000000000000" pitchFamily="50" charset="-128"/>
                <a:ea typeface="BIZ UDPゴシック" panose="020B0400000000000000" pitchFamily="50" charset="-128"/>
              </a:rPr>
              <a:t>NHK</a:t>
            </a:r>
            <a:r>
              <a:rPr lang="ja-JP" altLang="en-US" dirty="0">
                <a:latin typeface="BIZ UDPゴシック" panose="020B0400000000000000" pitchFamily="50" charset="-128"/>
                <a:ea typeface="BIZ UDPゴシック" panose="020B0400000000000000" pitchFamily="50" charset="-128"/>
              </a:rPr>
              <a:t>朝の連続テレビ小説</a:t>
            </a:r>
            <a:r>
              <a:rPr lang="en-US" altLang="ja-JP" dirty="0">
                <a:latin typeface="BIZ UDPゴシック" panose="020B0400000000000000" pitchFamily="50" charset="-128"/>
                <a:ea typeface="BIZ UDPゴシック" panose="020B0400000000000000" pitchFamily="50" charset="-128"/>
              </a:rPr>
              <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「ウェルかめ」（</a:t>
            </a:r>
            <a:r>
              <a:rPr lang="en-US" altLang="ja-JP" dirty="0">
                <a:latin typeface="BIZ UDPゴシック" panose="020B0400000000000000" pitchFamily="50" charset="-128"/>
                <a:ea typeface="BIZ UDPゴシック" panose="020B0400000000000000" pitchFamily="50" charset="-128"/>
              </a:rPr>
              <a:t>2009</a:t>
            </a:r>
            <a:r>
              <a:rPr lang="ja-JP" altLang="en-US" dirty="0">
                <a:latin typeface="BIZ UDPゴシック" panose="020B0400000000000000" pitchFamily="50" charset="-128"/>
                <a:ea typeface="BIZ UDPゴシック" panose="020B0400000000000000" pitchFamily="50" charset="-128"/>
              </a:rPr>
              <a:t>年）</a:t>
            </a:r>
            <a:r>
              <a:rPr lang="en-US" altLang="ja-JP" dirty="0">
                <a:latin typeface="BIZ UDPゴシック" panose="020B0400000000000000" pitchFamily="50" charset="-128"/>
                <a:ea typeface="BIZ UDPゴシック" panose="020B0400000000000000" pitchFamily="50" charset="-128"/>
              </a:rPr>
              <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に登場したお掃除ロボット</a:t>
            </a:r>
            <a:endParaRPr lang="en-US" altLang="ja-JP" dirty="0">
              <a:latin typeface="BIZ UDPゴシック" panose="020B0400000000000000" pitchFamily="50" charset="-128"/>
              <a:ea typeface="BIZ UDPゴシック" panose="020B0400000000000000" pitchFamily="50" charset="-128"/>
            </a:endParaRPr>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4283" y="1043190"/>
            <a:ext cx="1585715" cy="1585715"/>
          </a:xfrm>
          <a:prstGeom prst="rect">
            <a:avLst/>
          </a:prstGeom>
          <a:ln>
            <a:solidFill>
              <a:prstClr val="black"/>
            </a:solidFill>
          </a:ln>
        </p:spPr>
      </p:pic>
      <p:sp>
        <p:nvSpPr>
          <p:cNvPr id="10" name="スライド番号プレースホルダー 3">
            <a:extLst>
              <a:ext uri="{FF2B5EF4-FFF2-40B4-BE49-F238E27FC236}">
                <a16:creationId xmlns:a16="http://schemas.microsoft.com/office/drawing/2014/main" id="{A8361E8C-B9BE-4E0C-8626-27F19D8F385B}"/>
              </a:ext>
            </a:extLst>
          </p:cNvPr>
          <p:cNvSpPr txBox="1">
            <a:spLocks/>
          </p:cNvSpPr>
          <p:nvPr/>
        </p:nvSpPr>
        <p:spPr>
          <a:xfrm>
            <a:off x="8686511" y="6556375"/>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38</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21383848"/>
      </p:ext>
    </p:extLst>
  </p:cSld>
  <p:clrMapOvr>
    <a:masterClrMapping/>
  </p:clrMapOvr>
  <mc:AlternateContent xmlns:mc="http://schemas.openxmlformats.org/markup-compatibility/2006" xmlns:p14="http://schemas.microsoft.com/office/powerpoint/2010/main">
    <mc:Choice Requires="p14">
      <p:transition spd="slow" p14:dur="2000" advTm="72720"/>
    </mc:Choice>
    <mc:Fallback xmlns="">
      <p:transition spd="slow" advTm="7272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bwMode="auto">
          <a:xfrm>
            <a:off x="409575" y="152400"/>
            <a:ext cx="5949661"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t>新生「工学部」の教育の特徴</a:t>
            </a:r>
          </a:p>
        </p:txBody>
      </p:sp>
      <p:sp>
        <p:nvSpPr>
          <p:cNvPr id="7171" name="コンテンツ プレースホルダー 2"/>
          <p:cNvSpPr>
            <a:spLocks noGrp="1"/>
          </p:cNvSpPr>
          <p:nvPr>
            <p:ph sz="quarter" idx="10"/>
          </p:nvPr>
        </p:nvSpPr>
        <p:spPr bwMode="auto">
          <a:xfrm>
            <a:off x="409575" y="1043190"/>
            <a:ext cx="8457334" cy="56957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ja-JP" sz="2000" dirty="0"/>
              <a:t>Society5.0</a:t>
            </a:r>
            <a:r>
              <a:rPr lang="ja-JP" altLang="en-US" sz="2000" dirty="0"/>
              <a:t>に関わる領域を広くカバーする教育体制</a:t>
            </a:r>
          </a:p>
          <a:p>
            <a:r>
              <a:rPr lang="ja-JP" altLang="en-US" sz="2000" dirty="0"/>
              <a:t>「</a:t>
            </a:r>
            <a:r>
              <a:rPr lang="en-US" altLang="ja-JP" sz="2000" dirty="0"/>
              <a:t>SDGs</a:t>
            </a:r>
            <a:r>
              <a:rPr lang="ja-JP" altLang="en-US" sz="2000" dirty="0"/>
              <a:t>関連科目」と「数理データサイエンス科目」は、工学部全員が学ぶ</a:t>
            </a:r>
          </a:p>
          <a:p>
            <a:r>
              <a:rPr lang="ja-JP" altLang="en-US" sz="2000" dirty="0"/>
              <a:t>都市環境創成コースに、建築教育プログラムを新設</a:t>
            </a:r>
          </a:p>
          <a:p>
            <a:r>
              <a:rPr lang="ja-JP" altLang="en-US" sz="2000" dirty="0"/>
              <a:t>情報・電気・数理データサイエンス系は、</a:t>
            </a:r>
            <a:r>
              <a:rPr lang="en-US" altLang="ja-JP" sz="2000" dirty="0"/>
              <a:t>Society5.0</a:t>
            </a:r>
            <a:r>
              <a:rPr lang="ja-JP" altLang="en-US" sz="2000" dirty="0"/>
              <a:t>実現に直結</a:t>
            </a:r>
          </a:p>
          <a:p>
            <a:r>
              <a:rPr lang="ja-JP" altLang="en-US" sz="2000" dirty="0"/>
              <a:t>数理データサイエンスコースは、データサイエンスのプロを養成</a:t>
            </a:r>
          </a:p>
        </p:txBody>
      </p:sp>
      <p:sp>
        <p:nvSpPr>
          <p:cNvPr id="2" name="正方形/長方形 1"/>
          <p:cNvSpPr/>
          <p:nvPr/>
        </p:nvSpPr>
        <p:spPr>
          <a:xfrm>
            <a:off x="3005570" y="4249608"/>
            <a:ext cx="3119005" cy="1200329"/>
          </a:xfrm>
          <a:prstGeom prst="rect">
            <a:avLst/>
          </a:prstGeom>
        </p:spPr>
        <p:txBody>
          <a:bodyPr wrap="square">
            <a:spAutoFit/>
          </a:bodyPr>
          <a:lstStyle/>
          <a:p>
            <a:pPr algn="ctr"/>
            <a:r>
              <a:rPr lang="ja-JP" altLang="en-US" sz="2400" dirty="0">
                <a:solidFill>
                  <a:srgbClr val="002060"/>
                </a:solidFill>
                <a:latin typeface="BIZ UDPゴシック" panose="020B0400000000000000" pitchFamily="50" charset="-128"/>
                <a:ea typeface="BIZ UDPゴシック" panose="020B0400000000000000" pitchFamily="50" charset="-128"/>
              </a:rPr>
              <a:t>６つの力を備えた</a:t>
            </a:r>
            <a:endParaRPr lang="en-US" altLang="ja-JP" sz="2400" dirty="0">
              <a:solidFill>
                <a:srgbClr val="002060"/>
              </a:solidFill>
              <a:latin typeface="BIZ UDPゴシック" panose="020B0400000000000000" pitchFamily="50" charset="-128"/>
              <a:ea typeface="BIZ UDPゴシック" panose="020B0400000000000000" pitchFamily="50" charset="-128"/>
            </a:endParaRPr>
          </a:p>
          <a:p>
            <a:pPr algn="ctr"/>
            <a:r>
              <a:rPr lang="ja-JP" altLang="en-US" sz="2400" dirty="0">
                <a:solidFill>
                  <a:srgbClr val="002060"/>
                </a:solidFill>
                <a:latin typeface="BIZ UDPゴシック" panose="020B0400000000000000" pitchFamily="50" charset="-128"/>
                <a:ea typeface="BIZ UDPゴシック" panose="020B0400000000000000" pitchFamily="50" charset="-128"/>
              </a:rPr>
              <a:t>技術者・研究者を</a:t>
            </a:r>
            <a:endParaRPr lang="en-US" altLang="ja-JP" sz="2400" dirty="0">
              <a:solidFill>
                <a:srgbClr val="002060"/>
              </a:solidFill>
              <a:latin typeface="BIZ UDPゴシック" panose="020B0400000000000000" pitchFamily="50" charset="-128"/>
              <a:ea typeface="BIZ UDPゴシック" panose="020B0400000000000000" pitchFamily="50" charset="-128"/>
            </a:endParaRPr>
          </a:p>
          <a:p>
            <a:pPr algn="ctr"/>
            <a:r>
              <a:rPr lang="ja-JP" altLang="en-US" sz="2400" dirty="0">
                <a:solidFill>
                  <a:srgbClr val="002060"/>
                </a:solidFill>
                <a:latin typeface="BIZ UDPゴシック" panose="020B0400000000000000" pitchFamily="50" charset="-128"/>
                <a:ea typeface="BIZ UDPゴシック" panose="020B0400000000000000" pitchFamily="50" charset="-128"/>
              </a:rPr>
              <a:t>養成</a:t>
            </a:r>
          </a:p>
        </p:txBody>
      </p:sp>
      <p:sp>
        <p:nvSpPr>
          <p:cNvPr id="5" name="楕円 4"/>
          <p:cNvSpPr/>
          <p:nvPr/>
        </p:nvSpPr>
        <p:spPr>
          <a:xfrm>
            <a:off x="2459182" y="2990039"/>
            <a:ext cx="4211782" cy="1166199"/>
          </a:xfrm>
          <a:prstGeom prst="ellipse">
            <a:avLst/>
          </a:prstGeom>
          <a:noFill/>
          <a:ln w="3175"/>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000" dirty="0">
                <a:latin typeface="BIZ UDPゴシック" panose="020B0400000000000000" pitchFamily="50" charset="-128"/>
                <a:ea typeface="BIZ UDPゴシック" panose="020B0400000000000000" pitchFamily="50" charset="-128"/>
              </a:rPr>
              <a:t>コミュニケーション能力と</a:t>
            </a:r>
            <a:r>
              <a:rPr kumimoji="1" lang="en-US" altLang="ja-JP" sz="2000" dirty="0">
                <a:latin typeface="BIZ UDPゴシック" panose="020B0400000000000000" pitchFamily="50" charset="-128"/>
                <a:ea typeface="BIZ UDPゴシック" panose="020B0400000000000000" pitchFamily="50" charset="-128"/>
              </a:rPr>
              <a:t/>
            </a:r>
            <a:br>
              <a:rPr kumimoji="1" lang="en-US" altLang="ja-JP" sz="2000" dirty="0">
                <a:latin typeface="BIZ UDPゴシック" panose="020B0400000000000000" pitchFamily="50" charset="-128"/>
                <a:ea typeface="BIZ UDPゴシック" panose="020B0400000000000000" pitchFamily="50" charset="-128"/>
              </a:rPr>
            </a:br>
            <a:r>
              <a:rPr kumimoji="1" lang="ja-JP" altLang="en-US" sz="2000" dirty="0">
                <a:latin typeface="BIZ UDPゴシック" panose="020B0400000000000000" pitchFamily="50" charset="-128"/>
                <a:ea typeface="BIZ UDPゴシック" panose="020B0400000000000000" pitchFamily="50" charset="-128"/>
              </a:rPr>
              <a:t>リーダーシップ</a:t>
            </a:r>
          </a:p>
        </p:txBody>
      </p:sp>
      <p:sp>
        <p:nvSpPr>
          <p:cNvPr id="10" name="楕円 9"/>
          <p:cNvSpPr/>
          <p:nvPr/>
        </p:nvSpPr>
        <p:spPr>
          <a:xfrm>
            <a:off x="5666509" y="3676897"/>
            <a:ext cx="3228380" cy="1142297"/>
          </a:xfrm>
          <a:prstGeom prst="ellipse">
            <a:avLst/>
          </a:prstGeom>
          <a:noFill/>
          <a:ln w="3175"/>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a:latin typeface="BIZ UDPゴシック" panose="020B0400000000000000" pitchFamily="50" charset="-128"/>
                <a:ea typeface="BIZ UDPゴシック" panose="020B0400000000000000" pitchFamily="50" charset="-128"/>
              </a:rPr>
              <a:t>豊かな教養</a:t>
            </a:r>
            <a:r>
              <a:rPr kumimoji="1" lang="ja-JP" altLang="en-US" sz="2000" dirty="0">
                <a:latin typeface="BIZ UDPゴシック" panose="020B0400000000000000" pitchFamily="50" charset="-128"/>
                <a:ea typeface="BIZ UDPゴシック" panose="020B0400000000000000" pitchFamily="50" charset="-128"/>
              </a:rPr>
              <a:t>と</a:t>
            </a:r>
            <a:r>
              <a:rPr kumimoji="1" lang="en-US" altLang="ja-JP" sz="2000" dirty="0">
                <a:latin typeface="BIZ UDPゴシック" panose="020B0400000000000000" pitchFamily="50" charset="-128"/>
                <a:ea typeface="BIZ UDPゴシック" panose="020B0400000000000000" pitchFamily="50" charset="-128"/>
              </a:rPr>
              <a:t/>
            </a:r>
            <a:br>
              <a:rPr kumimoji="1" lang="en-US" altLang="ja-JP" sz="2000" dirty="0">
                <a:latin typeface="BIZ UDPゴシック" panose="020B0400000000000000" pitchFamily="50" charset="-128"/>
                <a:ea typeface="BIZ UDPゴシック" panose="020B0400000000000000" pitchFamily="50" charset="-128"/>
              </a:rPr>
            </a:br>
            <a:r>
              <a:rPr lang="ja-JP" altLang="en-US" sz="2000" dirty="0">
                <a:latin typeface="BIZ UDPゴシック" panose="020B0400000000000000" pitchFamily="50" charset="-128"/>
                <a:ea typeface="BIZ UDPゴシック" panose="020B0400000000000000" pitchFamily="50" charset="-128"/>
              </a:rPr>
              <a:t>国際感覚</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11" name="楕円 10"/>
          <p:cNvSpPr/>
          <p:nvPr/>
        </p:nvSpPr>
        <p:spPr>
          <a:xfrm>
            <a:off x="5666509" y="4732718"/>
            <a:ext cx="3228380" cy="1141609"/>
          </a:xfrm>
          <a:prstGeom prst="ellipse">
            <a:avLst/>
          </a:prstGeom>
          <a:noFill/>
          <a:ln w="3175"/>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a:latin typeface="BIZ UDPゴシック" panose="020B0400000000000000" pitchFamily="50" charset="-128"/>
                <a:ea typeface="BIZ UDPゴシック" panose="020B0400000000000000" pitchFamily="50" charset="-128"/>
              </a:rPr>
              <a:t>主体的に動く力</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12" name="楕円 11"/>
          <p:cNvSpPr/>
          <p:nvPr/>
        </p:nvSpPr>
        <p:spPr>
          <a:xfrm>
            <a:off x="2494819" y="5432490"/>
            <a:ext cx="4211782" cy="1166199"/>
          </a:xfrm>
          <a:prstGeom prst="ellipse">
            <a:avLst/>
          </a:prstGeom>
          <a:noFill/>
          <a:ln w="3175"/>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a:latin typeface="BIZ UDPゴシック" panose="020B0400000000000000" pitchFamily="50" charset="-128"/>
                <a:ea typeface="BIZ UDPゴシック" panose="020B0400000000000000" pitchFamily="50" charset="-128"/>
              </a:rPr>
              <a:t>工学を支える</a:t>
            </a:r>
            <a:endParaRPr lang="en-US" altLang="ja-JP" sz="2000" dirty="0">
              <a:latin typeface="BIZ UDPゴシック" panose="020B0400000000000000" pitchFamily="50" charset="-128"/>
              <a:ea typeface="BIZ UDPゴシック" panose="020B0400000000000000" pitchFamily="50" charset="-128"/>
            </a:endParaRPr>
          </a:p>
          <a:p>
            <a:pPr algn="ctr"/>
            <a:r>
              <a:rPr kumimoji="1" lang="ja-JP" altLang="en-US" sz="2000" dirty="0">
                <a:latin typeface="BIZ UDPゴシック" panose="020B0400000000000000" pitchFamily="50" charset="-128"/>
                <a:ea typeface="BIZ UDPゴシック" panose="020B0400000000000000" pitchFamily="50" charset="-128"/>
              </a:rPr>
              <a:t>理系</a:t>
            </a:r>
            <a:r>
              <a:rPr lang="ja-JP" altLang="en-US" sz="2000" dirty="0">
                <a:latin typeface="BIZ UDPゴシック" panose="020B0400000000000000" pitchFamily="50" charset="-128"/>
                <a:ea typeface="BIZ UDPゴシック" panose="020B0400000000000000" pitchFamily="50" charset="-128"/>
              </a:rPr>
              <a:t>基礎知識</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13" name="楕円 12"/>
          <p:cNvSpPr/>
          <p:nvPr/>
        </p:nvSpPr>
        <p:spPr>
          <a:xfrm>
            <a:off x="260654" y="3676897"/>
            <a:ext cx="3169550" cy="1166199"/>
          </a:xfrm>
          <a:prstGeom prst="ellipse">
            <a:avLst/>
          </a:prstGeom>
          <a:noFill/>
          <a:ln w="3175"/>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a:latin typeface="BIZ UDPゴシック" panose="020B0400000000000000" pitchFamily="50" charset="-128"/>
                <a:ea typeface="BIZ UDPゴシック" panose="020B0400000000000000" pitchFamily="50" charset="-128"/>
              </a:rPr>
              <a:t>自己学習により</a:t>
            </a:r>
            <a:endParaRPr lang="en-US" altLang="ja-JP" sz="2000" dirty="0">
              <a:latin typeface="BIZ UDPゴシック" panose="020B0400000000000000" pitchFamily="50" charset="-128"/>
              <a:ea typeface="BIZ UDPゴシック" panose="020B0400000000000000" pitchFamily="50" charset="-128"/>
            </a:endParaRPr>
          </a:p>
          <a:p>
            <a:pPr algn="ctr"/>
            <a:r>
              <a:rPr lang="ja-JP" altLang="en-US" sz="2000" dirty="0">
                <a:latin typeface="BIZ UDPゴシック" panose="020B0400000000000000" pitchFamily="50" charset="-128"/>
                <a:ea typeface="BIZ UDPゴシック" panose="020B0400000000000000" pitchFamily="50" charset="-128"/>
              </a:rPr>
              <a:t>発展できる素養</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14" name="楕円 13"/>
          <p:cNvSpPr/>
          <p:nvPr/>
        </p:nvSpPr>
        <p:spPr>
          <a:xfrm>
            <a:off x="294086" y="4769534"/>
            <a:ext cx="3169550" cy="1165497"/>
          </a:xfrm>
          <a:prstGeom prst="ellipse">
            <a:avLst/>
          </a:prstGeom>
          <a:noFill/>
          <a:ln w="3175"/>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a:latin typeface="BIZ UDPゴシック" panose="020B0400000000000000" pitchFamily="50" charset="-128"/>
                <a:ea typeface="BIZ UDPゴシック" panose="020B0400000000000000" pitchFamily="50" charset="-128"/>
              </a:rPr>
              <a:t>高度な専門知識と</a:t>
            </a:r>
            <a:endParaRPr lang="en-US" altLang="ja-JP" sz="2000" dirty="0">
              <a:latin typeface="BIZ UDPゴシック" panose="020B0400000000000000" pitchFamily="50" charset="-128"/>
              <a:ea typeface="BIZ UDPゴシック" panose="020B0400000000000000" pitchFamily="50" charset="-128"/>
            </a:endParaRPr>
          </a:p>
          <a:p>
            <a:pPr algn="ctr"/>
            <a:r>
              <a:rPr lang="ja-JP" altLang="en-US" sz="2000" dirty="0">
                <a:latin typeface="BIZ UDPゴシック" panose="020B0400000000000000" pitchFamily="50" charset="-128"/>
                <a:ea typeface="BIZ UDPゴシック" panose="020B0400000000000000" pitchFamily="50" charset="-128"/>
              </a:rPr>
              <a:t>最先端の技術</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6" name="スライド番号プレースホルダー 3">
            <a:extLst>
              <a:ext uri="{FF2B5EF4-FFF2-40B4-BE49-F238E27FC236}">
                <a16:creationId xmlns:a16="http://schemas.microsoft.com/office/drawing/2014/main" id="{14DA7E30-7F37-4730-91EC-C69EF531AC7F}"/>
              </a:ext>
            </a:extLst>
          </p:cNvPr>
          <p:cNvSpPr txBox="1">
            <a:spLocks/>
          </p:cNvSpPr>
          <p:nvPr/>
        </p:nvSpPr>
        <p:spPr>
          <a:xfrm>
            <a:off x="8704983" y="6546276"/>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3</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16004948"/>
      </p:ext>
    </p:extLst>
  </p:cSld>
  <p:clrMapOvr>
    <a:masterClrMapping/>
  </p:clrMapOvr>
  <mc:AlternateContent xmlns:mc="http://schemas.openxmlformats.org/markup-compatibility/2006" xmlns:p14="http://schemas.microsoft.com/office/powerpoint/2010/main">
    <mc:Choice Requires="p14">
      <p:transition spd="slow" p14:dur="2000" advTm="67711"/>
    </mc:Choice>
    <mc:Fallback xmlns="">
      <p:transition spd="slow" advTm="67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 grpId="0" nodeType="afterEffect">
                                  <p:stCondLst>
                                    <p:cond delay="6000"/>
                                  </p:stCondLst>
                                  <p:childTnLst>
                                    <p:set>
                                      <p:cBhvr override="childStyle">
                                        <p:cTn id="6" dur="7000"/>
                                        <p:tgtEl>
                                          <p:spTgt spid="7171">
                                            <p:txEl>
                                              <p:pRg st="0" end="0"/>
                                            </p:txEl>
                                          </p:spTgt>
                                        </p:tgtEl>
                                        <p:attrNameLst>
                                          <p:attrName>style.color</p:attrName>
                                        </p:attrNameLst>
                                      </p:cBhvr>
                                      <p:to>
                                        <p:clrVal>
                                          <a:schemeClr val="accent2"/>
                                        </p:clrVal>
                                      </p:to>
                                    </p:set>
                                  </p:childTnLst>
                                  <p:subTnLst>
                                    <p:animClr clrSpc="rgb" dir="cw">
                                      <p:cBhvr override="childStyle">
                                        <p:cTn dur="1" fill="hold" display="0" masterRel="nextClick" afterEffect="1"/>
                                        <p:tgtEl>
                                          <p:spTgt spid="7171">
                                            <p:txEl>
                                              <p:pRg st="0" end="0"/>
                                            </p:txEl>
                                          </p:spTgt>
                                        </p:tgtEl>
                                        <p:attrNameLst>
                                          <p:attrName>ppt_c</p:attrName>
                                        </p:attrNameLst>
                                      </p:cBhvr>
                                      <p:to>
                                        <a:schemeClr val="tx1"/>
                                      </p:to>
                                    </p:animClr>
                                  </p:subTnLst>
                                </p:cTn>
                              </p:par>
                            </p:childTnLst>
                          </p:cTn>
                        </p:par>
                        <p:par>
                          <p:cTn id="7" fill="hold">
                            <p:stCondLst>
                              <p:cond delay="13000"/>
                            </p:stCondLst>
                            <p:childTnLst>
                              <p:par>
                                <p:cTn id="8" presetID="3" presetClass="emph" presetSubtype="1" grpId="0" nodeType="afterEffect">
                                  <p:stCondLst>
                                    <p:cond delay="0"/>
                                  </p:stCondLst>
                                  <p:childTnLst>
                                    <p:set>
                                      <p:cBhvr override="childStyle">
                                        <p:cTn id="9" dur="7000"/>
                                        <p:tgtEl>
                                          <p:spTgt spid="7171">
                                            <p:txEl>
                                              <p:pRg st="1" end="1"/>
                                            </p:txEl>
                                          </p:spTgt>
                                        </p:tgtEl>
                                        <p:attrNameLst>
                                          <p:attrName>style.color</p:attrName>
                                        </p:attrNameLst>
                                      </p:cBhvr>
                                      <p:to>
                                        <p:clrVal>
                                          <a:schemeClr val="accent2"/>
                                        </p:clrVal>
                                      </p:to>
                                    </p:set>
                                  </p:childTnLst>
                                  <p:subTnLst>
                                    <p:animClr clrSpc="rgb" dir="cw">
                                      <p:cBhvr override="childStyle">
                                        <p:cTn dur="1" fill="hold" display="0" masterRel="nextClick" afterEffect="1"/>
                                        <p:tgtEl>
                                          <p:spTgt spid="7171">
                                            <p:txEl>
                                              <p:pRg st="1" end="1"/>
                                            </p:txEl>
                                          </p:spTgt>
                                        </p:tgtEl>
                                        <p:attrNameLst>
                                          <p:attrName>ppt_c</p:attrName>
                                        </p:attrNameLst>
                                      </p:cBhvr>
                                      <p:to>
                                        <a:schemeClr val="tx1"/>
                                      </p:to>
                                    </p:animClr>
                                  </p:subTnLst>
                                </p:cTn>
                              </p:par>
                            </p:childTnLst>
                          </p:cTn>
                        </p:par>
                        <p:par>
                          <p:cTn id="10" fill="hold">
                            <p:stCondLst>
                              <p:cond delay="20000"/>
                            </p:stCondLst>
                            <p:childTnLst>
                              <p:par>
                                <p:cTn id="11" presetID="3" presetClass="emph" presetSubtype="1" grpId="0" nodeType="afterEffect">
                                  <p:stCondLst>
                                    <p:cond delay="0"/>
                                  </p:stCondLst>
                                  <p:childTnLst>
                                    <p:set>
                                      <p:cBhvr override="childStyle">
                                        <p:cTn id="12" dur="7000"/>
                                        <p:tgtEl>
                                          <p:spTgt spid="7171">
                                            <p:txEl>
                                              <p:pRg st="2" end="2"/>
                                            </p:txEl>
                                          </p:spTgt>
                                        </p:tgtEl>
                                        <p:attrNameLst>
                                          <p:attrName>style.color</p:attrName>
                                        </p:attrNameLst>
                                      </p:cBhvr>
                                      <p:to>
                                        <p:clrVal>
                                          <a:schemeClr val="accent2"/>
                                        </p:clrVal>
                                      </p:to>
                                    </p:set>
                                  </p:childTnLst>
                                  <p:subTnLst>
                                    <p:animClr clrSpc="rgb" dir="cw">
                                      <p:cBhvr override="childStyle">
                                        <p:cTn dur="1" fill="hold" display="0" masterRel="nextClick" afterEffect="1"/>
                                        <p:tgtEl>
                                          <p:spTgt spid="7171">
                                            <p:txEl>
                                              <p:pRg st="2" end="2"/>
                                            </p:txEl>
                                          </p:spTgt>
                                        </p:tgtEl>
                                        <p:attrNameLst>
                                          <p:attrName>ppt_c</p:attrName>
                                        </p:attrNameLst>
                                      </p:cBhvr>
                                      <p:to>
                                        <a:schemeClr val="tx1"/>
                                      </p:to>
                                    </p:animClr>
                                  </p:subTnLst>
                                </p:cTn>
                              </p:par>
                            </p:childTnLst>
                          </p:cTn>
                        </p:par>
                        <p:par>
                          <p:cTn id="13" fill="hold">
                            <p:stCondLst>
                              <p:cond delay="27000"/>
                            </p:stCondLst>
                            <p:childTnLst>
                              <p:par>
                                <p:cTn id="14" presetID="3" presetClass="emph" presetSubtype="1" grpId="0" nodeType="afterEffect">
                                  <p:stCondLst>
                                    <p:cond delay="0"/>
                                  </p:stCondLst>
                                  <p:childTnLst>
                                    <p:set>
                                      <p:cBhvr override="childStyle">
                                        <p:cTn id="15" dur="7000"/>
                                        <p:tgtEl>
                                          <p:spTgt spid="7171">
                                            <p:txEl>
                                              <p:pRg st="3" end="3"/>
                                            </p:txEl>
                                          </p:spTgt>
                                        </p:tgtEl>
                                        <p:attrNameLst>
                                          <p:attrName>style.color</p:attrName>
                                        </p:attrNameLst>
                                      </p:cBhvr>
                                      <p:to>
                                        <p:clrVal>
                                          <a:schemeClr val="accent2"/>
                                        </p:clrVal>
                                      </p:to>
                                    </p:set>
                                  </p:childTnLst>
                                  <p:subTnLst>
                                    <p:animClr clrSpc="rgb" dir="cw">
                                      <p:cBhvr override="childStyle">
                                        <p:cTn dur="1" fill="hold" display="0" masterRel="nextClick" afterEffect="1"/>
                                        <p:tgtEl>
                                          <p:spTgt spid="7171">
                                            <p:txEl>
                                              <p:pRg st="3" end="3"/>
                                            </p:txEl>
                                          </p:spTgt>
                                        </p:tgtEl>
                                        <p:attrNameLst>
                                          <p:attrName>ppt_c</p:attrName>
                                        </p:attrNameLst>
                                      </p:cBhvr>
                                      <p:to>
                                        <a:schemeClr val="tx1"/>
                                      </p:to>
                                    </p:animClr>
                                  </p:subTnLst>
                                </p:cTn>
                              </p:par>
                            </p:childTnLst>
                          </p:cTn>
                        </p:par>
                        <p:par>
                          <p:cTn id="16" fill="hold">
                            <p:stCondLst>
                              <p:cond delay="34000"/>
                            </p:stCondLst>
                            <p:childTnLst>
                              <p:par>
                                <p:cTn id="17" presetID="3" presetClass="emph" presetSubtype="1" grpId="0" nodeType="afterEffect">
                                  <p:stCondLst>
                                    <p:cond delay="0"/>
                                  </p:stCondLst>
                                  <p:childTnLst>
                                    <p:set>
                                      <p:cBhvr override="childStyle">
                                        <p:cTn id="18" dur="7000"/>
                                        <p:tgtEl>
                                          <p:spTgt spid="7171">
                                            <p:txEl>
                                              <p:pRg st="4" end="4"/>
                                            </p:txEl>
                                          </p:spTgt>
                                        </p:tgtEl>
                                        <p:attrNameLst>
                                          <p:attrName>style.color</p:attrName>
                                        </p:attrNameLst>
                                      </p:cBhvr>
                                      <p:to>
                                        <p:clrVal>
                                          <a:schemeClr val="accent2"/>
                                        </p:clrVal>
                                      </p:to>
                                    </p:set>
                                  </p:childTnLst>
                                  <p:subTnLst>
                                    <p:animClr clrSpc="rgb" dir="cw">
                                      <p:cBhvr override="childStyle">
                                        <p:cTn dur="1" fill="hold" display="0" masterRel="nextClick" afterEffect="1"/>
                                        <p:tgtEl>
                                          <p:spTgt spid="7171">
                                            <p:txEl>
                                              <p:pRg st="4" end="4"/>
                                            </p:txEl>
                                          </p:spTgt>
                                        </p:tgtEl>
                                        <p:attrNameLst>
                                          <p:attrName>ppt_c</p:attrName>
                                        </p:attrNameLst>
                                      </p:cBhvr>
                                      <p:to>
                                        <a:schemeClr val="tx1"/>
                                      </p:to>
                                    </p:animClr>
                                  </p:subTnLst>
                                </p:cTn>
                              </p:par>
                            </p:childTnLst>
                          </p:cTn>
                        </p:par>
                        <p:par>
                          <p:cTn id="19" fill="hold">
                            <p:stCondLst>
                              <p:cond delay="41000"/>
                            </p:stCondLst>
                            <p:childTnLst>
                              <p:par>
                                <p:cTn id="20" presetID="10" presetClass="entr" presetSubtype="0" fill="hold" grpId="0" nodeType="afterEffect">
                                  <p:stCondLst>
                                    <p:cond delay="10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par>
                          <p:cTn id="23" fill="hold">
                            <p:stCondLst>
                              <p:cond delay="42500"/>
                            </p:stCondLst>
                            <p:childTnLst>
                              <p:par>
                                <p:cTn id="24" presetID="10" presetClass="entr" presetSubtype="0" fill="hold" grpId="0" nodeType="afterEffect">
                                  <p:stCondLst>
                                    <p:cond delay="20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45000"/>
                            </p:stCondLst>
                            <p:childTnLst>
                              <p:par>
                                <p:cTn id="28" presetID="10" presetClass="entr" presetSubtype="0" fill="hold" grpId="0" nodeType="afterEffect">
                                  <p:stCondLst>
                                    <p:cond delay="20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47500"/>
                            </p:stCondLst>
                            <p:childTnLst>
                              <p:par>
                                <p:cTn id="32" presetID="10" presetClass="entr" presetSubtype="0" fill="hold" grpId="0" nodeType="afterEffect">
                                  <p:stCondLst>
                                    <p:cond delay="20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50000"/>
                            </p:stCondLst>
                            <p:childTnLst>
                              <p:par>
                                <p:cTn id="36" presetID="10" presetClass="entr" presetSubtype="0" fill="hold" grpId="0" nodeType="afterEffect">
                                  <p:stCondLst>
                                    <p:cond delay="300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par>
                          <p:cTn id="39" fill="hold">
                            <p:stCondLst>
                              <p:cond delay="53500"/>
                            </p:stCondLst>
                            <p:childTnLst>
                              <p:par>
                                <p:cTn id="40" presetID="10" presetClass="entr" presetSubtype="0" fill="hold" grpId="0" nodeType="afterEffect">
                                  <p:stCondLst>
                                    <p:cond delay="30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par>
                          <p:cTn id="43" fill="hold">
                            <p:stCondLst>
                              <p:cond delay="57000"/>
                            </p:stCondLst>
                            <p:childTnLst>
                              <p:par>
                                <p:cTn id="44" presetID="10" presetClass="entr" presetSubtype="0" fill="hold" grpId="0" nodeType="afterEffect">
                                  <p:stCondLst>
                                    <p:cond delay="30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P spid="2" grpId="0"/>
      <p:bldP spid="5" grpId="0" animBg="1"/>
      <p:bldP spid="10" grpId="0" animBg="1"/>
      <p:bldP spid="11" grpId="0" animBg="1"/>
      <p:bldP spid="12" grpId="0" animBg="1"/>
      <p:bldP spid="13"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09574" y="152400"/>
            <a:ext cx="6891977" cy="476250"/>
          </a:xfrm>
        </p:spPr>
        <p:txBody>
          <a:bodyPr/>
          <a:lstStyle/>
          <a:p>
            <a:r>
              <a:rPr lang="en-US" altLang="ja-JP" dirty="0"/>
              <a:t>5</a:t>
            </a:r>
            <a:r>
              <a:rPr lang="ja-JP" altLang="en-US" dirty="0" err="1"/>
              <a:t>．</a:t>
            </a:r>
            <a:r>
              <a:rPr lang="ja-JP" altLang="en-US" dirty="0"/>
              <a:t>フォーミュラプロジェクト</a:t>
            </a:r>
            <a:r>
              <a:rPr lang="ja-JP" altLang="en-US" sz="2000" dirty="0"/>
              <a:t> </a:t>
            </a:r>
            <a:r>
              <a:rPr lang="en-US" altLang="ja-JP" sz="2000" dirty="0"/>
              <a:t>【</a:t>
            </a:r>
            <a:r>
              <a:rPr lang="ja-JP" altLang="en-US" sz="2000" dirty="0"/>
              <a:t>学生の取り組み</a:t>
            </a:r>
            <a:r>
              <a:rPr lang="en-US" altLang="ja-JP" sz="2000" dirty="0"/>
              <a:t>】</a:t>
            </a:r>
            <a:endParaRPr kumimoji="1" lang="ja-JP" altLang="en-US" sz="2400" dirty="0"/>
          </a:p>
        </p:txBody>
      </p:sp>
      <p:sp>
        <p:nvSpPr>
          <p:cNvPr id="5" name="コンテンツ プレースホルダー 4"/>
          <p:cNvSpPr>
            <a:spLocks noGrp="1"/>
          </p:cNvSpPr>
          <p:nvPr>
            <p:ph sz="quarter" idx="10"/>
          </p:nvPr>
        </p:nvSpPr>
        <p:spPr/>
        <p:txBody>
          <a:bodyPr/>
          <a:lstStyle/>
          <a:p>
            <a:r>
              <a:rPr lang="ja-JP" altLang="en-US" sz="2400" dirty="0">
                <a:solidFill>
                  <a:schemeClr val="accent6">
                    <a:lumMod val="75000"/>
                  </a:schemeClr>
                </a:solidFill>
              </a:rPr>
              <a:t>岡山大学フォーミュラプロジェクト</a:t>
            </a:r>
            <a:r>
              <a:rPr lang="ja-JP" altLang="en-US" sz="2400" dirty="0"/>
              <a:t>［</a:t>
            </a:r>
            <a:r>
              <a:rPr lang="en-US" altLang="ja-JP" sz="2400" dirty="0"/>
              <a:t>OUFP</a:t>
            </a:r>
            <a:r>
              <a:rPr lang="ja-JP" altLang="en-US" sz="2400" dirty="0"/>
              <a:t>］</a:t>
            </a:r>
            <a:endParaRPr lang="en-US" altLang="ja-JP" sz="2400" dirty="0"/>
          </a:p>
          <a:p>
            <a:pPr lvl="1"/>
            <a:r>
              <a:rPr lang="en-US" altLang="ja-JP" sz="2000" dirty="0"/>
              <a:t>2005</a:t>
            </a:r>
            <a:r>
              <a:rPr lang="ja-JP" altLang="en-US" sz="2000" dirty="0"/>
              <a:t>年より毎年</a:t>
            </a:r>
            <a:r>
              <a:rPr lang="ja-JP" altLang="en-US" sz="2000" u="sng" dirty="0"/>
              <a:t>全日本学生フォーミュラ大会</a:t>
            </a:r>
            <a:r>
              <a:rPr lang="ja-JP" altLang="en-US" sz="2000" dirty="0"/>
              <a:t>に参戦</a:t>
            </a:r>
            <a:endParaRPr lang="en-US" altLang="ja-JP" sz="2000" dirty="0"/>
          </a:p>
          <a:p>
            <a:pPr lvl="2"/>
            <a:r>
              <a:rPr lang="ja-JP" altLang="en-US" sz="1800" dirty="0"/>
              <a:t>排気量</a:t>
            </a:r>
            <a:r>
              <a:rPr lang="en-US" altLang="ja-JP" sz="1800" dirty="0"/>
              <a:t>610cc</a:t>
            </a:r>
            <a:r>
              <a:rPr lang="ja-JP" altLang="en-US" sz="1800" dirty="0"/>
              <a:t>以下のエンジンを用いたフォーミュラカーを</a:t>
            </a:r>
            <a:r>
              <a:rPr lang="en-US" altLang="ja-JP" sz="1800" dirty="0"/>
              <a:t/>
            </a:r>
            <a:br>
              <a:rPr lang="en-US" altLang="ja-JP" sz="1800" dirty="0"/>
            </a:br>
            <a:r>
              <a:rPr lang="ja-JP" altLang="en-US" sz="1800" dirty="0"/>
              <a:t>学生たち自身で構想・設計・製作し、車体性能、設計・製作技術、</a:t>
            </a:r>
            <a:r>
              <a:rPr lang="en-US" altLang="ja-JP" sz="1800" dirty="0"/>
              <a:t/>
            </a:r>
            <a:br>
              <a:rPr lang="en-US" altLang="ja-JP" sz="1800" dirty="0"/>
            </a:br>
            <a:r>
              <a:rPr lang="ja-JP" altLang="en-US" sz="1800" dirty="0"/>
              <a:t>プレゼンテーション能力などを競い合います。</a:t>
            </a:r>
            <a:endParaRPr lang="en-US" altLang="ja-JP" sz="1800" dirty="0"/>
          </a:p>
          <a:p>
            <a:pPr lvl="1"/>
            <a:r>
              <a:rPr lang="en-US" altLang="ja-JP" sz="2000" dirty="0"/>
              <a:t>https://powerlab.mech.okayama-u.ac.jp/oufp/</a:t>
            </a:r>
          </a:p>
          <a:p>
            <a:pPr marL="457200" lvl="1" indent="0">
              <a:buNone/>
            </a:pPr>
            <a:endParaRPr kumimoji="1" lang="ja-JP" altLang="en-US" sz="2000" dirty="0"/>
          </a:p>
        </p:txBody>
      </p:sp>
      <p:pic>
        <p:nvPicPr>
          <p:cNvPr id="3" name="図 2"/>
          <p:cNvPicPr>
            <a:picLocks noChangeAspect="1"/>
          </p:cNvPicPr>
          <p:nvPr/>
        </p:nvPicPr>
        <p:blipFill>
          <a:blip r:embed="rId3"/>
          <a:stretch>
            <a:fillRect/>
          </a:stretch>
        </p:blipFill>
        <p:spPr>
          <a:xfrm>
            <a:off x="1130784" y="3182148"/>
            <a:ext cx="5636926" cy="3445664"/>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8241" y="3182148"/>
            <a:ext cx="1585715" cy="1585715"/>
          </a:xfrm>
          <a:prstGeom prst="rect">
            <a:avLst/>
          </a:prstGeom>
          <a:ln>
            <a:solidFill>
              <a:prstClr val="black"/>
            </a:solidFill>
          </a:ln>
        </p:spPr>
      </p:pic>
      <p:sp>
        <p:nvSpPr>
          <p:cNvPr id="9" name="スライド番号プレースホルダー 3">
            <a:extLst>
              <a:ext uri="{FF2B5EF4-FFF2-40B4-BE49-F238E27FC236}">
                <a16:creationId xmlns:a16="http://schemas.microsoft.com/office/drawing/2014/main" id="{CAA2DE24-25A6-4747-BD2D-6483F56A2C50}"/>
              </a:ext>
            </a:extLst>
          </p:cNvPr>
          <p:cNvSpPr txBox="1">
            <a:spLocks/>
          </p:cNvSpPr>
          <p:nvPr/>
        </p:nvSpPr>
        <p:spPr>
          <a:xfrm>
            <a:off x="8686511" y="6556375"/>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39</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47906350"/>
      </p:ext>
    </p:extLst>
  </p:cSld>
  <p:clrMapOvr>
    <a:masterClrMapping/>
  </p:clrMapOvr>
  <mc:AlternateContent xmlns:mc="http://schemas.openxmlformats.org/markup-compatibility/2006" xmlns:p14="http://schemas.microsoft.com/office/powerpoint/2010/main">
    <mc:Choice Requires="p14">
      <p:transition spd="slow" p14:dur="2000" advTm="75255"/>
    </mc:Choice>
    <mc:Fallback xmlns="">
      <p:transition spd="slow" advTm="75255"/>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1"/>
          </a:xfrm>
          <a:prstGeom prst="rect">
            <a:avLst/>
          </a:prstGeom>
        </p:spPr>
      </p:pic>
      <p:sp>
        <p:nvSpPr>
          <p:cNvPr id="5" name="タイトル 4"/>
          <p:cNvSpPr>
            <a:spLocks noGrp="1"/>
          </p:cNvSpPr>
          <p:nvPr>
            <p:ph type="ctrTitle"/>
          </p:nvPr>
        </p:nvSpPr>
        <p:spPr>
          <a:xfrm>
            <a:off x="710343" y="2060037"/>
            <a:ext cx="8009114" cy="928092"/>
          </a:xfrm>
        </p:spPr>
        <p:txBody>
          <a:bodyPr/>
          <a:lstStyle/>
          <a:p>
            <a:pPr algn="ctr"/>
            <a:r>
              <a:rPr lang="ja-JP" altLang="en-US" sz="3600" dirty="0">
                <a:solidFill>
                  <a:srgbClr val="FFFF00"/>
                </a:solidFill>
              </a:rPr>
              <a:t>ご清聴ありがとうございました</a:t>
            </a:r>
            <a:r>
              <a:rPr kumimoji="1" lang="en-US" altLang="ja-JP" sz="3600" dirty="0">
                <a:solidFill>
                  <a:srgbClr val="FFFF00"/>
                </a:solidFill>
              </a:rPr>
              <a:t>. </a:t>
            </a:r>
            <a:endParaRPr kumimoji="1" lang="ja-JP" altLang="en-US" sz="3600" dirty="0">
              <a:solidFill>
                <a:srgbClr val="FFFF00"/>
              </a:solidFill>
            </a:endParaRPr>
          </a:p>
        </p:txBody>
      </p:sp>
      <p:sp>
        <p:nvSpPr>
          <p:cNvPr id="4" name="スライド番号プレースホルダー 3"/>
          <p:cNvSpPr>
            <a:spLocks noGrp="1"/>
          </p:cNvSpPr>
          <p:nvPr>
            <p:ph type="sldNum" sz="quarter" idx="4294967295"/>
          </p:nvPr>
        </p:nvSpPr>
        <p:spPr>
          <a:xfrm>
            <a:off x="8520113" y="6392863"/>
            <a:ext cx="623887" cy="328612"/>
          </a:xfrm>
        </p:spPr>
        <p:txBody>
          <a:bodyPr/>
          <a:lstStyle/>
          <a:p>
            <a:pPr>
              <a:defRPr/>
            </a:pPr>
            <a:fld id="{CF5F18F2-A471-414D-88A7-899268F1EF0A}" type="slidenum">
              <a:rPr lang="en-US" altLang="ja-JP" smtClean="0"/>
              <a:pPr>
                <a:defRPr/>
              </a:pPr>
              <a:t>40</a:t>
            </a:fld>
            <a:endParaRPr lang="en-US" altLang="ja-JP"/>
          </a:p>
        </p:txBody>
      </p:sp>
      <p:sp>
        <p:nvSpPr>
          <p:cNvPr id="3" name="スライド番号プレースホルダー 3">
            <a:extLst>
              <a:ext uri="{FF2B5EF4-FFF2-40B4-BE49-F238E27FC236}">
                <a16:creationId xmlns:a16="http://schemas.microsoft.com/office/drawing/2014/main" id="{9AA7BC92-BA56-4E1D-BABB-DAD7A82F91C6}"/>
              </a:ext>
            </a:extLst>
          </p:cNvPr>
          <p:cNvSpPr txBox="1">
            <a:spLocks/>
          </p:cNvSpPr>
          <p:nvPr/>
        </p:nvSpPr>
        <p:spPr>
          <a:xfrm>
            <a:off x="8686511" y="6556375"/>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40</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84422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bwMode="auto">
          <a:xfrm>
            <a:off x="409575" y="152400"/>
            <a:ext cx="5591175"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t>新生「工学部」で学べること</a:t>
            </a:r>
          </a:p>
        </p:txBody>
      </p:sp>
      <p:sp>
        <p:nvSpPr>
          <p:cNvPr id="7171" name="コンテンツ プレースホルダー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sz="2400" dirty="0">
                <a:solidFill>
                  <a:schemeClr val="tx2"/>
                </a:solidFill>
              </a:rPr>
              <a:t>１つの学科、４つの系、</a:t>
            </a:r>
            <a:r>
              <a:rPr lang="en-US" altLang="ja-JP" sz="2400" dirty="0">
                <a:solidFill>
                  <a:schemeClr val="tx2"/>
                </a:solidFill>
              </a:rPr>
              <a:t>10</a:t>
            </a:r>
            <a:r>
              <a:rPr lang="ja-JP" altLang="en-US" sz="2400" dirty="0">
                <a:solidFill>
                  <a:schemeClr val="tx2"/>
                </a:solidFill>
              </a:rPr>
              <a:t>のコース</a:t>
            </a:r>
            <a:endParaRPr lang="en-US" altLang="ja-JP" sz="2800" dirty="0">
              <a:solidFill>
                <a:schemeClr val="tx2"/>
              </a:solidFill>
            </a:endParaRPr>
          </a:p>
          <a:p>
            <a:pPr lvl="1"/>
            <a:r>
              <a:rPr lang="ja-JP" altLang="en-US" sz="2000" dirty="0"/>
              <a:t>従来の学科の枠にとらわれない分野横断的な学び</a:t>
            </a:r>
            <a:endParaRPr lang="en-US" altLang="ja-JP" sz="2000" dirty="0"/>
          </a:p>
          <a:p>
            <a:pPr lvl="1"/>
            <a:r>
              <a:rPr lang="ja-JP" altLang="en-US" sz="2000" dirty="0"/>
              <a:t>幅広い視野をもち、社会課題を発見・把握し、主体的に解決</a:t>
            </a:r>
            <a:r>
              <a:rPr lang="en-US" altLang="ja-JP" sz="2000" dirty="0"/>
              <a:t/>
            </a:r>
            <a:br>
              <a:rPr lang="en-US" altLang="ja-JP" sz="2000" dirty="0"/>
            </a:br>
            <a:r>
              <a:rPr lang="ja-JP" altLang="en-US" sz="2000" dirty="0"/>
              <a:t>できる「創造的な工学系人材」を養成します。</a:t>
            </a:r>
            <a:endParaRPr lang="en-US" altLang="ja-JP" sz="2000" dirty="0"/>
          </a:p>
          <a:p>
            <a:pPr lvl="1"/>
            <a:endParaRPr lang="ja-JP" altLang="en-US" dirty="0">
              <a:solidFill>
                <a:schemeClr val="tx2"/>
              </a:solidFill>
            </a:endParaRPr>
          </a:p>
        </p:txBody>
      </p:sp>
      <p:pic>
        <p:nvPicPr>
          <p:cNvPr id="3" name="図 2"/>
          <p:cNvPicPr>
            <a:picLocks noChangeAspect="1"/>
          </p:cNvPicPr>
          <p:nvPr/>
        </p:nvPicPr>
        <p:blipFill>
          <a:blip r:embed="rId3"/>
          <a:stretch>
            <a:fillRect/>
          </a:stretch>
        </p:blipFill>
        <p:spPr>
          <a:xfrm>
            <a:off x="0" y="2924570"/>
            <a:ext cx="9142631" cy="3465000"/>
          </a:xfrm>
          <a:prstGeom prst="rect">
            <a:avLst/>
          </a:prstGeom>
        </p:spPr>
      </p:pic>
      <p:sp>
        <p:nvSpPr>
          <p:cNvPr id="6" name="線吹き出し 2 (枠付き) 5"/>
          <p:cNvSpPr/>
          <p:nvPr/>
        </p:nvSpPr>
        <p:spPr>
          <a:xfrm>
            <a:off x="5614555" y="2537041"/>
            <a:ext cx="3280064" cy="338621"/>
          </a:xfrm>
          <a:prstGeom prst="borderCallout2">
            <a:avLst>
              <a:gd name="adj1" fmla="val 96487"/>
              <a:gd name="adj2" fmla="val 29681"/>
              <a:gd name="adj3" fmla="val 374706"/>
              <a:gd name="adj4" fmla="val 16702"/>
              <a:gd name="adj5" fmla="val 374353"/>
              <a:gd name="adj6" fmla="val -20930"/>
            </a:avLst>
          </a:prstGeom>
          <a:ln w="31750"/>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000" dirty="0">
                <a:solidFill>
                  <a:schemeClr val="accent3">
                    <a:lumMod val="75000"/>
                  </a:schemeClr>
                </a:solidFill>
                <a:latin typeface="BIZ UDPゴシック" panose="020B0400000000000000" pitchFamily="50" charset="-128"/>
                <a:ea typeface="BIZ UDPゴシック" panose="020B0400000000000000" pitchFamily="50" charset="-128"/>
              </a:rPr>
              <a:t>建築教育プログラムを新設</a:t>
            </a:r>
          </a:p>
        </p:txBody>
      </p:sp>
      <p:sp>
        <p:nvSpPr>
          <p:cNvPr id="9" name="線吹き出し 2 (枠付き) 8"/>
          <p:cNvSpPr/>
          <p:nvPr/>
        </p:nvSpPr>
        <p:spPr>
          <a:xfrm>
            <a:off x="2750034" y="6397808"/>
            <a:ext cx="4120322" cy="338621"/>
          </a:xfrm>
          <a:prstGeom prst="borderCallout2">
            <a:avLst>
              <a:gd name="adj1" fmla="val 51481"/>
              <a:gd name="adj2" fmla="val -308"/>
              <a:gd name="adj3" fmla="val 53914"/>
              <a:gd name="adj4" fmla="val -6823"/>
              <a:gd name="adj5" fmla="val -357907"/>
              <a:gd name="adj6" fmla="val -13000"/>
            </a:avLst>
          </a:prstGeom>
          <a:ln w="31750"/>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000" dirty="0">
                <a:solidFill>
                  <a:schemeClr val="tx2">
                    <a:lumMod val="75000"/>
                  </a:schemeClr>
                </a:solidFill>
                <a:latin typeface="BIZ UDPゴシック" panose="020B0400000000000000" pitchFamily="50" charset="-128"/>
                <a:ea typeface="BIZ UDPゴシック" panose="020B0400000000000000" pitchFamily="50" charset="-128"/>
              </a:rPr>
              <a:t>AI</a:t>
            </a:r>
            <a:r>
              <a:rPr kumimoji="1" lang="ja-JP" altLang="en-US" sz="2000" dirty="0">
                <a:solidFill>
                  <a:schemeClr val="tx2">
                    <a:lumMod val="75000"/>
                  </a:schemeClr>
                </a:solidFill>
                <a:latin typeface="BIZ UDPゴシック" panose="020B0400000000000000" pitchFamily="50" charset="-128"/>
                <a:ea typeface="BIZ UDPゴシック" panose="020B0400000000000000" pitchFamily="50" charset="-128"/>
              </a:rPr>
              <a:t>・ビッグデータ・</a:t>
            </a:r>
            <a:r>
              <a:rPr kumimoji="1" lang="en-US" altLang="ja-JP" sz="2000" dirty="0" err="1">
                <a:solidFill>
                  <a:schemeClr val="tx2">
                    <a:lumMod val="75000"/>
                  </a:schemeClr>
                </a:solidFill>
                <a:latin typeface="BIZ UDPゴシック" panose="020B0400000000000000" pitchFamily="50" charset="-128"/>
                <a:ea typeface="BIZ UDPゴシック" panose="020B0400000000000000" pitchFamily="50" charset="-128"/>
              </a:rPr>
              <a:t>IoT</a:t>
            </a:r>
            <a:r>
              <a:rPr kumimoji="1" lang="ja-JP" altLang="en-US" sz="2000" dirty="0">
                <a:solidFill>
                  <a:schemeClr val="tx2">
                    <a:lumMod val="75000"/>
                  </a:schemeClr>
                </a:solidFill>
                <a:latin typeface="BIZ UDPゴシック" panose="020B0400000000000000" pitchFamily="50" charset="-128"/>
                <a:ea typeface="BIZ UDPゴシック" panose="020B0400000000000000" pitchFamily="50" charset="-128"/>
              </a:rPr>
              <a:t>教育の強化</a:t>
            </a:r>
          </a:p>
        </p:txBody>
      </p:sp>
      <p:sp>
        <p:nvSpPr>
          <p:cNvPr id="5" name="スライド番号プレースホルダー 3">
            <a:extLst>
              <a:ext uri="{FF2B5EF4-FFF2-40B4-BE49-F238E27FC236}">
                <a16:creationId xmlns:a16="http://schemas.microsoft.com/office/drawing/2014/main" id="{F436A0EA-8DEB-4B14-A540-06BB59E63769}"/>
              </a:ext>
            </a:extLst>
          </p:cNvPr>
          <p:cNvSpPr txBox="1">
            <a:spLocks/>
          </p:cNvSpPr>
          <p:nvPr/>
        </p:nvSpPr>
        <p:spPr>
          <a:xfrm>
            <a:off x="8704983" y="6546276"/>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4</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73685618"/>
      </p:ext>
    </p:extLst>
  </p:cSld>
  <p:clrMapOvr>
    <a:masterClrMapping/>
  </p:clrMapOvr>
  <mc:AlternateContent xmlns:mc="http://schemas.openxmlformats.org/markup-compatibility/2006" xmlns:p14="http://schemas.microsoft.com/office/powerpoint/2010/main">
    <mc:Choice Requires="p14">
      <p:transition spd="slow" p14:dur="2000" advTm="46128"/>
    </mc:Choice>
    <mc:Fallback xmlns="">
      <p:transition spd="slow" advTm="46128"/>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bwMode="auto">
          <a:xfrm>
            <a:off x="409575" y="152400"/>
            <a:ext cx="5591175"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t>新生「工学部」の４つの系</a:t>
            </a:r>
          </a:p>
        </p:txBody>
      </p:sp>
      <p:sp>
        <p:nvSpPr>
          <p:cNvPr id="7171" name="コンテンツ プレースホルダー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sz="2400" dirty="0">
                <a:solidFill>
                  <a:schemeClr val="accent6">
                    <a:lumMod val="75000"/>
                  </a:schemeClr>
                </a:solidFill>
              </a:rPr>
              <a:t>機械システム系</a:t>
            </a:r>
            <a:r>
              <a:rPr lang="ja-JP" altLang="en-US" sz="2400" dirty="0"/>
              <a:t>（</a:t>
            </a:r>
            <a:r>
              <a:rPr lang="en-US" altLang="ja-JP" sz="2400" dirty="0"/>
              <a:t>160</a:t>
            </a:r>
            <a:r>
              <a:rPr lang="ja-JP" altLang="en-US" sz="2400" dirty="0"/>
              <a:t>人程度）</a:t>
            </a:r>
            <a:endParaRPr lang="en-US" altLang="ja-JP" sz="2400" dirty="0"/>
          </a:p>
          <a:p>
            <a:pPr lvl="1"/>
            <a:r>
              <a:rPr lang="ja-JP" altLang="en-US" sz="2000" dirty="0"/>
              <a:t>航空宇宙、自動車、ロボット、エネルギーなど、産業技術に関連する分野</a:t>
            </a:r>
            <a:endParaRPr lang="en-US" altLang="ja-JP" sz="2000" dirty="0"/>
          </a:p>
          <a:p>
            <a:r>
              <a:rPr lang="ja-JP" altLang="en-US" sz="2400" dirty="0">
                <a:solidFill>
                  <a:schemeClr val="accent3">
                    <a:lumMod val="75000"/>
                  </a:schemeClr>
                </a:solidFill>
              </a:rPr>
              <a:t>環境・社会基盤系</a:t>
            </a:r>
            <a:r>
              <a:rPr lang="ja-JP" altLang="en-US" sz="2400" dirty="0"/>
              <a:t>（</a:t>
            </a:r>
            <a:r>
              <a:rPr lang="en-US" altLang="ja-JP" sz="2400" dirty="0"/>
              <a:t>90</a:t>
            </a:r>
            <a:r>
              <a:rPr lang="ja-JP" altLang="en-US" sz="2400" dirty="0"/>
              <a:t>人程度）</a:t>
            </a:r>
            <a:endParaRPr lang="en-US" altLang="ja-JP" sz="2400" dirty="0"/>
          </a:p>
          <a:p>
            <a:pPr lvl="1"/>
            <a:r>
              <a:rPr lang="ja-JP" altLang="en-US" sz="2000" dirty="0"/>
              <a:t>自然環境に配慮し、生活を豊かにしていく社会基盤に深く関連する分野</a:t>
            </a:r>
            <a:endParaRPr lang="en-US" altLang="ja-JP" sz="2000" dirty="0"/>
          </a:p>
          <a:p>
            <a:r>
              <a:rPr lang="ja-JP" altLang="en-US" sz="2400" dirty="0">
                <a:solidFill>
                  <a:schemeClr val="tx2">
                    <a:lumMod val="60000"/>
                    <a:lumOff val="40000"/>
                  </a:schemeClr>
                </a:solidFill>
              </a:rPr>
              <a:t>情報・電気・数理データサイエンス系</a:t>
            </a:r>
            <a:r>
              <a:rPr lang="ja-JP" altLang="en-US" sz="2400" dirty="0"/>
              <a:t>（</a:t>
            </a:r>
            <a:r>
              <a:rPr lang="en-US" altLang="ja-JP" sz="2400" dirty="0"/>
              <a:t>190</a:t>
            </a:r>
            <a:r>
              <a:rPr lang="ja-JP" altLang="en-US" sz="2400" dirty="0"/>
              <a:t>人程度）</a:t>
            </a:r>
            <a:endParaRPr lang="en-US" altLang="ja-JP" sz="2400" dirty="0"/>
          </a:p>
          <a:p>
            <a:pPr lvl="1"/>
            <a:r>
              <a:rPr lang="ja-JP" altLang="en-US" sz="2000" dirty="0"/>
              <a:t>人工知能（</a:t>
            </a:r>
            <a:r>
              <a:rPr lang="en-US" altLang="ja-JP" sz="2000" dirty="0"/>
              <a:t>AI</a:t>
            </a:r>
            <a:r>
              <a:rPr lang="ja-JP" altLang="en-US" sz="2000" dirty="0"/>
              <a:t>）、ビッグデータ、モノのインターネット（</a:t>
            </a:r>
            <a:r>
              <a:rPr lang="en-US" altLang="ja-JP" sz="2000" dirty="0" err="1"/>
              <a:t>IoT</a:t>
            </a:r>
            <a:r>
              <a:rPr lang="ja-JP" altLang="en-US" sz="2000" dirty="0"/>
              <a:t>）に関連する分野</a:t>
            </a:r>
            <a:endParaRPr lang="en-US" altLang="ja-JP" sz="2000" dirty="0"/>
          </a:p>
          <a:p>
            <a:r>
              <a:rPr lang="ja-JP" altLang="en-US" sz="2400" dirty="0">
                <a:solidFill>
                  <a:schemeClr val="accent4">
                    <a:lumMod val="75000"/>
                  </a:schemeClr>
                </a:solidFill>
              </a:rPr>
              <a:t>化学・生命系</a:t>
            </a:r>
            <a:r>
              <a:rPr lang="ja-JP" altLang="en-US" sz="2400" dirty="0"/>
              <a:t>（</a:t>
            </a:r>
            <a:r>
              <a:rPr lang="en-US" altLang="ja-JP" sz="2400" dirty="0"/>
              <a:t>170</a:t>
            </a:r>
            <a:r>
              <a:rPr lang="ja-JP" altLang="en-US" sz="2400" dirty="0"/>
              <a:t>人程度）</a:t>
            </a:r>
            <a:endParaRPr lang="en-US" altLang="ja-JP" sz="2400" dirty="0"/>
          </a:p>
          <a:p>
            <a:pPr lvl="1"/>
            <a:r>
              <a:rPr lang="ja-JP" altLang="en-US" sz="2000" dirty="0"/>
              <a:t>医薬品や情報端末などの先端材料から、自然界にあふれる動植物や人間の身体まで、身の回りのあらゆることに関連する分野</a:t>
            </a:r>
            <a:endParaRPr lang="en-US" altLang="ja-JP" sz="2000" dirty="0"/>
          </a:p>
          <a:p>
            <a:endParaRPr lang="en-US" altLang="ja-JP" sz="2400" dirty="0"/>
          </a:p>
          <a:p>
            <a:endParaRPr lang="en-US" altLang="ja-JP" sz="2400" dirty="0"/>
          </a:p>
          <a:p>
            <a:endParaRPr lang="en-US" altLang="ja-JP" sz="2400" dirty="0"/>
          </a:p>
          <a:p>
            <a:endParaRPr lang="en-US" altLang="ja-JP" sz="2400" dirty="0"/>
          </a:p>
          <a:p>
            <a:pPr lvl="1"/>
            <a:endParaRPr lang="ja-JP" altLang="en-US" dirty="0">
              <a:solidFill>
                <a:schemeClr val="tx2"/>
              </a:solidFill>
            </a:endParaRPr>
          </a:p>
        </p:txBody>
      </p:sp>
      <p:sp>
        <p:nvSpPr>
          <p:cNvPr id="2" name="スライド番号プレースホルダー 3">
            <a:extLst>
              <a:ext uri="{FF2B5EF4-FFF2-40B4-BE49-F238E27FC236}">
                <a16:creationId xmlns:a16="http://schemas.microsoft.com/office/drawing/2014/main" id="{D12C3E8B-BFDC-499F-B1C4-29B9274A01B6}"/>
              </a:ext>
            </a:extLst>
          </p:cNvPr>
          <p:cNvSpPr txBox="1">
            <a:spLocks/>
          </p:cNvSpPr>
          <p:nvPr/>
        </p:nvSpPr>
        <p:spPr>
          <a:xfrm>
            <a:off x="8704983" y="6546276"/>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5</a:t>
            </a:fld>
            <a:endParaRPr lang="ja-JP" altLang="en-US" sz="1200" dirty="0">
              <a:latin typeface="BIZ UDPゴシック" panose="020B0400000000000000" pitchFamily="50" charset="-128"/>
              <a:ea typeface="BIZ UDPゴシック" panose="020B0400000000000000" pitchFamily="50" charset="-128"/>
            </a:endParaRPr>
          </a:p>
        </p:txBody>
      </p:sp>
    </p:spTree>
    <p:custDataLst>
      <p:tags r:id="rId1"/>
    </p:custDataLst>
    <p:extLst>
      <p:ext uri="{BB962C8B-B14F-4D97-AF65-F5344CB8AC3E}">
        <p14:creationId xmlns:p14="http://schemas.microsoft.com/office/powerpoint/2010/main" val="2758689462"/>
      </p:ext>
    </p:extLst>
  </p:cSld>
  <p:clrMapOvr>
    <a:masterClrMapping/>
  </p:clrMapOvr>
  <mc:AlternateContent xmlns:mc="http://schemas.openxmlformats.org/markup-compatibility/2006" xmlns:p14="http://schemas.microsoft.com/office/powerpoint/2010/main">
    <mc:Choice Requires="p14">
      <p:transition spd="slow" p14:dur="2000" advTm="57143"/>
    </mc:Choice>
    <mc:Fallback xmlns="">
      <p:transition spd="slow" advTm="571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500"/>
                                        <p:tgtEl>
                                          <p:spTgt spid="7171">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171">
                                            <p:txEl>
                                              <p:pRg st="3" end="3"/>
                                            </p:txEl>
                                          </p:spTgt>
                                        </p:tgtEl>
                                        <p:attrNameLst>
                                          <p:attrName>style.visibility</p:attrName>
                                        </p:attrNameLst>
                                      </p:cBhvr>
                                      <p:to>
                                        <p:strVal val="visible"/>
                                      </p:to>
                                    </p:set>
                                    <p:animEffect transition="in" filter="fade">
                                      <p:cBhvr>
                                        <p:cTn id="10" dur="500"/>
                                        <p:tgtEl>
                                          <p:spTgt spid="7171">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animEffect transition="in" filter="fade">
                                      <p:cBhvr>
                                        <p:cTn id="15" dur="500"/>
                                        <p:tgtEl>
                                          <p:spTgt spid="7171">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171">
                                            <p:txEl>
                                              <p:pRg st="5" end="5"/>
                                            </p:txEl>
                                          </p:spTgt>
                                        </p:tgtEl>
                                        <p:attrNameLst>
                                          <p:attrName>style.visibility</p:attrName>
                                        </p:attrNameLst>
                                      </p:cBhvr>
                                      <p:to>
                                        <p:strVal val="visible"/>
                                      </p:to>
                                    </p:set>
                                    <p:animEffect transition="in" filter="fade">
                                      <p:cBhvr>
                                        <p:cTn id="18" dur="500"/>
                                        <p:tgtEl>
                                          <p:spTgt spid="7171">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171">
                                            <p:txEl>
                                              <p:pRg st="6" end="6"/>
                                            </p:txEl>
                                          </p:spTgt>
                                        </p:tgtEl>
                                        <p:attrNameLst>
                                          <p:attrName>style.visibility</p:attrName>
                                        </p:attrNameLst>
                                      </p:cBhvr>
                                      <p:to>
                                        <p:strVal val="visible"/>
                                      </p:to>
                                    </p:set>
                                    <p:animEffect transition="in" filter="fade">
                                      <p:cBhvr>
                                        <p:cTn id="23" dur="500"/>
                                        <p:tgtEl>
                                          <p:spTgt spid="7171">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171">
                                            <p:txEl>
                                              <p:pRg st="7" end="7"/>
                                            </p:txEl>
                                          </p:spTgt>
                                        </p:tgtEl>
                                        <p:attrNameLst>
                                          <p:attrName>style.visibility</p:attrName>
                                        </p:attrNameLst>
                                      </p:cBhvr>
                                      <p:to>
                                        <p:strVal val="visible"/>
                                      </p:to>
                                    </p:set>
                                    <p:animEffect transition="in" filter="fade">
                                      <p:cBhvr>
                                        <p:cTn id="26" dur="500"/>
                                        <p:tgtEl>
                                          <p:spTgt spid="71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bwMode="auto">
          <a:xfrm>
            <a:off x="409575" y="152400"/>
            <a:ext cx="5949661"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t>入学から卒業まで</a:t>
            </a:r>
          </a:p>
        </p:txBody>
      </p:sp>
      <p:sp>
        <p:nvSpPr>
          <p:cNvPr id="7171" name="コンテンツ プレースホルダー 2"/>
          <p:cNvSpPr>
            <a:spLocks noGrp="1"/>
          </p:cNvSpPr>
          <p:nvPr>
            <p:ph sz="quarter" idx="10"/>
          </p:nvPr>
        </p:nvSpPr>
        <p:spPr bwMode="auto">
          <a:xfrm>
            <a:off x="409575" y="1043190"/>
            <a:ext cx="8457334" cy="56957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sz="2400" dirty="0"/>
              <a:t>コース配属について</a:t>
            </a:r>
            <a:endParaRPr lang="en-US" altLang="ja-JP" sz="2400" dirty="0"/>
          </a:p>
          <a:p>
            <a:pPr lvl="1"/>
            <a:r>
              <a:rPr lang="ja-JP" altLang="en-US" sz="2000" dirty="0"/>
              <a:t>入学時に一つの系に所属⇒２年次第１学期からコースに配属</a:t>
            </a:r>
          </a:p>
        </p:txBody>
      </p:sp>
      <p:pic>
        <p:nvPicPr>
          <p:cNvPr id="3" name="図 2"/>
          <p:cNvPicPr>
            <a:picLocks noChangeAspect="1"/>
          </p:cNvPicPr>
          <p:nvPr/>
        </p:nvPicPr>
        <p:blipFill>
          <a:blip r:embed="rId3"/>
          <a:stretch>
            <a:fillRect/>
          </a:stretch>
        </p:blipFill>
        <p:spPr>
          <a:xfrm>
            <a:off x="1003990" y="1891763"/>
            <a:ext cx="6926470" cy="4936465"/>
          </a:xfrm>
          <a:prstGeom prst="rect">
            <a:avLst/>
          </a:prstGeom>
        </p:spPr>
      </p:pic>
      <p:sp>
        <p:nvSpPr>
          <p:cNvPr id="15" name="正方形/長方形 14"/>
          <p:cNvSpPr/>
          <p:nvPr/>
        </p:nvSpPr>
        <p:spPr>
          <a:xfrm>
            <a:off x="104546" y="6092607"/>
            <a:ext cx="1798889" cy="646331"/>
          </a:xfrm>
          <a:prstGeom prst="rect">
            <a:avLst/>
          </a:prstGeom>
        </p:spPr>
        <p:txBody>
          <a:bodyPr wrap="none">
            <a:spAutoFit/>
          </a:bodyPr>
          <a:lstStyle/>
          <a:p>
            <a:pPr algn="ctr"/>
            <a:r>
              <a:rPr lang="en-US" altLang="ja-JP" dirty="0">
                <a:solidFill>
                  <a:srgbClr val="C00000"/>
                </a:solidFill>
                <a:latin typeface="BIZ UDPゴシック" panose="020B0400000000000000" pitchFamily="50" charset="-128"/>
                <a:ea typeface="BIZ UDPゴシック" panose="020B0400000000000000" pitchFamily="50" charset="-128"/>
              </a:rPr>
              <a:t>※</a:t>
            </a:r>
            <a:r>
              <a:rPr lang="ja-JP" altLang="en-US" dirty="0">
                <a:solidFill>
                  <a:srgbClr val="C00000"/>
                </a:solidFill>
                <a:latin typeface="BIZ UDPゴシック" panose="020B0400000000000000" pitchFamily="50" charset="-128"/>
                <a:ea typeface="BIZ UDPゴシック" panose="020B0400000000000000" pitchFamily="50" charset="-128"/>
              </a:rPr>
              <a:t>各系の人数は</a:t>
            </a:r>
            <a:r>
              <a:rPr lang="en-US" altLang="ja-JP" dirty="0">
                <a:solidFill>
                  <a:srgbClr val="C00000"/>
                </a:solidFill>
                <a:latin typeface="BIZ UDPゴシック" panose="020B0400000000000000" pitchFamily="50" charset="-128"/>
                <a:ea typeface="BIZ UDPゴシック" panose="020B0400000000000000" pitchFamily="50" charset="-128"/>
              </a:rPr>
              <a:t/>
            </a:r>
            <a:br>
              <a:rPr lang="en-US" altLang="ja-JP" dirty="0">
                <a:solidFill>
                  <a:srgbClr val="C00000"/>
                </a:solidFill>
                <a:latin typeface="BIZ UDPゴシック" panose="020B0400000000000000" pitchFamily="50" charset="-128"/>
                <a:ea typeface="BIZ UDPゴシック" panose="020B0400000000000000" pitchFamily="50" charset="-128"/>
              </a:rPr>
            </a:br>
            <a:r>
              <a:rPr lang="ja-JP" altLang="en-US" dirty="0">
                <a:solidFill>
                  <a:srgbClr val="C00000"/>
                </a:solidFill>
                <a:latin typeface="BIZ UDPゴシック" panose="020B0400000000000000" pitchFamily="50" charset="-128"/>
                <a:ea typeface="BIZ UDPゴシック" panose="020B0400000000000000" pitchFamily="50" charset="-128"/>
              </a:rPr>
              <a:t>目安です。</a:t>
            </a:r>
          </a:p>
        </p:txBody>
      </p:sp>
      <p:sp>
        <p:nvSpPr>
          <p:cNvPr id="5" name="スライド番号プレースホルダー 3">
            <a:extLst>
              <a:ext uri="{FF2B5EF4-FFF2-40B4-BE49-F238E27FC236}">
                <a16:creationId xmlns:a16="http://schemas.microsoft.com/office/drawing/2014/main" id="{947E275D-8FE4-4413-AE97-73714BCB1085}"/>
              </a:ext>
            </a:extLst>
          </p:cNvPr>
          <p:cNvSpPr txBox="1">
            <a:spLocks/>
          </p:cNvSpPr>
          <p:nvPr/>
        </p:nvSpPr>
        <p:spPr>
          <a:xfrm>
            <a:off x="8704983" y="6546276"/>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6</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77460070"/>
      </p:ext>
    </p:extLst>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410522" y="2187211"/>
            <a:ext cx="6455439" cy="4670789"/>
          </a:xfrm>
          <a:prstGeom prst="rect">
            <a:avLst/>
          </a:prstGeom>
        </p:spPr>
      </p:pic>
      <p:sp>
        <p:nvSpPr>
          <p:cNvPr id="7170" name="タイトル 1"/>
          <p:cNvSpPr>
            <a:spLocks noGrp="1"/>
          </p:cNvSpPr>
          <p:nvPr>
            <p:ph type="title"/>
          </p:nvPr>
        </p:nvSpPr>
        <p:spPr bwMode="auto">
          <a:xfrm>
            <a:off x="409575" y="152400"/>
            <a:ext cx="5949661"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t>入学から卒業まで</a:t>
            </a:r>
          </a:p>
        </p:txBody>
      </p:sp>
      <p:sp>
        <p:nvSpPr>
          <p:cNvPr id="7171" name="コンテンツ プレースホルダー 2"/>
          <p:cNvSpPr>
            <a:spLocks noGrp="1"/>
          </p:cNvSpPr>
          <p:nvPr>
            <p:ph sz="quarter" idx="10"/>
          </p:nvPr>
        </p:nvSpPr>
        <p:spPr bwMode="auto">
          <a:xfrm>
            <a:off x="409575" y="1043190"/>
            <a:ext cx="8457334" cy="56957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sz="2400" dirty="0"/>
              <a:t>コース配属について</a:t>
            </a:r>
            <a:endParaRPr lang="en-US" altLang="ja-JP" sz="2400" dirty="0"/>
          </a:p>
          <a:p>
            <a:pPr lvl="1"/>
            <a:r>
              <a:rPr lang="ja-JP" altLang="en-US" sz="2000" dirty="0"/>
              <a:t>コース指定型配属（前期・後期日程入試成績上位</a:t>
            </a:r>
            <a:r>
              <a:rPr lang="en-US" altLang="ja-JP" sz="2000" dirty="0"/>
              <a:t>10</a:t>
            </a:r>
            <a:r>
              <a:rPr lang="ja-JP" altLang="en-US" sz="2000" dirty="0"/>
              <a:t>～</a:t>
            </a:r>
            <a:r>
              <a:rPr lang="en-US" altLang="ja-JP" sz="2000" dirty="0"/>
              <a:t>20%</a:t>
            </a:r>
            <a:r>
              <a:rPr lang="ja-JP" altLang="en-US" sz="2000" dirty="0"/>
              <a:t>程度）</a:t>
            </a:r>
            <a:endParaRPr lang="en-US" altLang="ja-JP" sz="2000" dirty="0"/>
          </a:p>
          <a:p>
            <a:pPr lvl="1"/>
            <a:r>
              <a:rPr lang="ja-JP" altLang="en-US" sz="2000" dirty="0"/>
              <a:t>転系・転コースが可能（希望時点までの成績が良好な場合）</a:t>
            </a:r>
            <a:endParaRPr lang="en-US" altLang="ja-JP" sz="2000" dirty="0"/>
          </a:p>
        </p:txBody>
      </p:sp>
      <p:sp>
        <p:nvSpPr>
          <p:cNvPr id="5" name="スライド番号プレースホルダー 3">
            <a:extLst>
              <a:ext uri="{FF2B5EF4-FFF2-40B4-BE49-F238E27FC236}">
                <a16:creationId xmlns:a16="http://schemas.microsoft.com/office/drawing/2014/main" id="{23F794E2-2FE0-4F68-8313-371C6A0574C0}"/>
              </a:ext>
            </a:extLst>
          </p:cNvPr>
          <p:cNvSpPr txBox="1">
            <a:spLocks/>
          </p:cNvSpPr>
          <p:nvPr/>
        </p:nvSpPr>
        <p:spPr>
          <a:xfrm>
            <a:off x="8704983" y="6546276"/>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7</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72752591"/>
      </p:ext>
    </p:extLst>
  </p:cSld>
  <p:clrMapOvr>
    <a:masterClrMapping/>
  </p:clrMapOvr>
  <mc:AlternateContent xmlns:mc="http://schemas.openxmlformats.org/markup-compatibility/2006" xmlns:p14="http://schemas.microsoft.com/office/powerpoint/2010/main">
    <mc:Choice Requires="p14">
      <p:transition spd="slow" p14:dur="2000" advTm="46031"/>
    </mc:Choice>
    <mc:Fallback xmlns="">
      <p:transition spd="slow" advTm="46031"/>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bwMode="auto">
          <a:xfrm>
            <a:off x="409575" y="152400"/>
            <a:ext cx="5949661"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t>教育への取り組み</a:t>
            </a:r>
          </a:p>
        </p:txBody>
      </p:sp>
      <p:sp>
        <p:nvSpPr>
          <p:cNvPr id="7171" name="コンテンツ プレースホルダー 2"/>
          <p:cNvSpPr>
            <a:spLocks noGrp="1"/>
          </p:cNvSpPr>
          <p:nvPr>
            <p:ph sz="quarter" idx="10"/>
          </p:nvPr>
        </p:nvSpPr>
        <p:spPr bwMode="auto">
          <a:xfrm>
            <a:off x="409575" y="1043190"/>
            <a:ext cx="8457334" cy="56957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sz="2400" dirty="0"/>
              <a:t>教育課程</a:t>
            </a:r>
            <a:endParaRPr lang="en-US" altLang="ja-JP" sz="2400" dirty="0"/>
          </a:p>
          <a:p>
            <a:pPr lvl="1"/>
            <a:r>
              <a:rPr lang="ja-JP" altLang="en-US" sz="2000" dirty="0"/>
              <a:t>学科の枠にとらわれない分野横断的な履修</a:t>
            </a:r>
            <a:endParaRPr lang="en-US" altLang="ja-JP" sz="2000" dirty="0"/>
          </a:p>
          <a:p>
            <a:pPr lvl="1"/>
            <a:r>
              <a:rPr lang="ja-JP" altLang="en-US" sz="2000" dirty="0"/>
              <a:t>体系的な教育カリキュラム</a:t>
            </a:r>
            <a:endParaRPr lang="en-US" altLang="ja-JP" sz="2000" dirty="0"/>
          </a:p>
        </p:txBody>
      </p:sp>
      <p:pic>
        <p:nvPicPr>
          <p:cNvPr id="3" name="図 2"/>
          <p:cNvPicPr>
            <a:picLocks noChangeAspect="1"/>
          </p:cNvPicPr>
          <p:nvPr/>
        </p:nvPicPr>
        <p:blipFill>
          <a:blip r:embed="rId3"/>
          <a:stretch>
            <a:fillRect/>
          </a:stretch>
        </p:blipFill>
        <p:spPr>
          <a:xfrm>
            <a:off x="955355" y="2263176"/>
            <a:ext cx="7683208" cy="4495606"/>
          </a:xfrm>
          <a:prstGeom prst="rect">
            <a:avLst/>
          </a:prstGeom>
        </p:spPr>
      </p:pic>
      <p:sp>
        <p:nvSpPr>
          <p:cNvPr id="2" name="スライド番号プレースホルダー 3">
            <a:extLst>
              <a:ext uri="{FF2B5EF4-FFF2-40B4-BE49-F238E27FC236}">
                <a16:creationId xmlns:a16="http://schemas.microsoft.com/office/drawing/2014/main" id="{13E09FCF-1E06-4031-A000-3F23C557F15B}"/>
              </a:ext>
            </a:extLst>
          </p:cNvPr>
          <p:cNvSpPr txBox="1">
            <a:spLocks/>
          </p:cNvSpPr>
          <p:nvPr/>
        </p:nvSpPr>
        <p:spPr>
          <a:xfrm>
            <a:off x="8704983" y="6546276"/>
            <a:ext cx="538163" cy="301625"/>
          </a:xfrm>
          <a:prstGeom prst="rect">
            <a:avLst/>
          </a:prstGeom>
        </p:spPr>
        <p:txBody>
          <a:bodyPr/>
          <a:lstStyle>
            <a:defPPr>
              <a:defRPr lang="ja-JP"/>
            </a:defPPr>
            <a:lvl1pPr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defTabSz="457200"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48082D5E-AFF1-4EF0-BD5D-7E6885218FFD}" type="slidenum">
              <a:rPr lang="ja-JP" altLang="en-US" sz="1200" smtClean="0">
                <a:latin typeface="BIZ UDPゴシック" panose="020B0400000000000000" pitchFamily="50" charset="-128"/>
                <a:ea typeface="BIZ UDPゴシック" panose="020B0400000000000000" pitchFamily="50" charset="-128"/>
              </a:rPr>
              <a:pPr>
                <a:defRPr/>
              </a:pPr>
              <a:t>8</a:t>
            </a:fld>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61459112"/>
      </p:ext>
    </p:extLst>
  </p:cSld>
  <p:clrMapOvr>
    <a:masterClrMapping/>
  </p:clrMapOvr>
  <mc:AlternateContent xmlns:mc="http://schemas.openxmlformats.org/markup-compatibility/2006" xmlns:p14="http://schemas.microsoft.com/office/powerpoint/2010/main">
    <mc:Choice Requires="p14">
      <p:transition spd="slow" p14:dur="2000" advTm="35788"/>
    </mc:Choice>
    <mc:Fallback xmlns="">
      <p:transition spd="slow" advTm="35788"/>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2|9.9|10.1"/>
</p:tagLst>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2448</TotalTime>
  <Words>3057</Words>
  <Application>Microsoft Office PowerPoint</Application>
  <PresentationFormat>画面に合わせる (4:3)</PresentationFormat>
  <Paragraphs>404</Paragraphs>
  <Slides>41</Slides>
  <Notes>30</Notes>
  <HiddenSlides>0</HiddenSlides>
  <MMClips>0</MMClips>
  <ScaleCrop>false</ScaleCrop>
  <HeadingPairs>
    <vt:vector size="6" baseType="variant">
      <vt:variant>
        <vt:lpstr>使用されているフォント</vt:lpstr>
      </vt:variant>
      <vt:variant>
        <vt:i4>11</vt:i4>
      </vt:variant>
      <vt:variant>
        <vt:lpstr>テーマ</vt:lpstr>
      </vt:variant>
      <vt:variant>
        <vt:i4>2</vt:i4>
      </vt:variant>
      <vt:variant>
        <vt:lpstr>スライド タイトル</vt:lpstr>
      </vt:variant>
      <vt:variant>
        <vt:i4>41</vt:i4>
      </vt:variant>
    </vt:vector>
  </HeadingPairs>
  <TitlesOfParts>
    <vt:vector size="54" baseType="lpstr">
      <vt:lpstr>BIZ UDPゴシック</vt:lpstr>
      <vt:lpstr>BIZ UDゴシック</vt:lpstr>
      <vt:lpstr>HG丸ｺﾞｼｯｸM-PRO</vt:lpstr>
      <vt:lpstr>KoburinaGoStdN-W3</vt:lpstr>
      <vt:lpstr>KoburinaGoStdN-W6</vt:lpstr>
      <vt:lpstr>KozGoPr6N-Regular-Identity-H</vt:lpstr>
      <vt:lpstr>ＭＳ Ｐゴシック</vt:lpstr>
      <vt:lpstr>Arial</vt:lpstr>
      <vt:lpstr>Calibri</vt:lpstr>
      <vt:lpstr>Calibri Light</vt:lpstr>
      <vt:lpstr>Wingdings</vt:lpstr>
      <vt:lpstr>1_Office テーマ</vt:lpstr>
      <vt:lpstr>Office テーマ</vt:lpstr>
      <vt:lpstr>２０２１年４月 新生「工学部」始動</vt:lpstr>
      <vt:lpstr>Society 5.0 for SDGs とは</vt:lpstr>
      <vt:lpstr>新生「工学部」とは</vt:lpstr>
      <vt:lpstr>新生「工学部」の教育の特徴</vt:lpstr>
      <vt:lpstr>新生「工学部」で学べること</vt:lpstr>
      <vt:lpstr>新生「工学部」の４つの系</vt:lpstr>
      <vt:lpstr>入学から卒業まで</vt:lpstr>
      <vt:lpstr>入学から卒業まで</vt:lpstr>
      <vt:lpstr>教育への取り組み</vt:lpstr>
      <vt:lpstr>教育への取り組み</vt:lpstr>
      <vt:lpstr>教育への取り組み</vt:lpstr>
      <vt:lpstr>卒業生の進路</vt:lpstr>
      <vt:lpstr>取得可能な免許・資格</vt:lpstr>
      <vt:lpstr>取得可能な免許・資格</vt:lpstr>
      <vt:lpstr>入学者選抜実施方法</vt:lpstr>
      <vt:lpstr>系　紹　介</vt:lpstr>
      <vt:lpstr>機械システム系</vt:lpstr>
      <vt:lpstr>機械工学コースの研究例</vt:lpstr>
      <vt:lpstr>ロボティクス・知能システムコースの研究例</vt:lpstr>
      <vt:lpstr>環境・社会基盤系</vt:lpstr>
      <vt:lpstr>都市環境創成コースの研究例</vt:lpstr>
      <vt:lpstr>環境マネジメントコースの研究例</vt:lpstr>
      <vt:lpstr>情報・電気・数理データサイエンス系</vt:lpstr>
      <vt:lpstr>情報工学コース・研究内容</vt:lpstr>
      <vt:lpstr>ネットワーク工学コースの研究例</vt:lpstr>
      <vt:lpstr>エネルギー・エレクトロニクスコースの研究例</vt:lpstr>
      <vt:lpstr>数理データサイエンスコースの研究例</vt:lpstr>
      <vt:lpstr>化学生命系学科</vt:lpstr>
      <vt:lpstr>応用化学コースの研究例</vt:lpstr>
      <vt:lpstr>生命工学コースの研究例</vt:lpstr>
      <vt:lpstr>新生「工学部」 特色のある５つの取り組み</vt:lpstr>
      <vt:lpstr>１．海外短期研修・海外短期留学</vt:lpstr>
      <vt:lpstr>１．海外短期研修・海外短期留学</vt:lpstr>
      <vt:lpstr>１．海外短期研修・海外短期留学</vt:lpstr>
      <vt:lpstr>１．海外短期研修・海外短期留学</vt:lpstr>
      <vt:lpstr>１．海外短期研修・海外短期留学</vt:lpstr>
      <vt:lpstr>２．enPit2-Security</vt:lpstr>
      <vt:lpstr>3．実践型SDGs教育</vt:lpstr>
      <vt:lpstr>４．ロボット研究会 【学生の取り組み】</vt:lpstr>
      <vt:lpstr>5．フォーミュラプロジェクト 【学生の取り組み】</vt:lpstr>
      <vt:lpstr>ご清聴ありがとうございました. </vt:lpstr>
    </vt:vector>
  </TitlesOfParts>
  <Company>アイディーエイ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株式会社 アイディーエイ</dc:creator>
  <cp:lastModifiedBy>sakamoto</cp:lastModifiedBy>
  <cp:revision>189</cp:revision>
  <cp:lastPrinted>2020-07-01T09:07:57Z</cp:lastPrinted>
  <dcterms:created xsi:type="dcterms:W3CDTF">2010-05-24T05:28:08Z</dcterms:created>
  <dcterms:modified xsi:type="dcterms:W3CDTF">2020-08-21T04:20:13Z</dcterms:modified>
</cp:coreProperties>
</file>