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notesSlides/notesSlide8.xml" ContentType="application/vnd.openxmlformats-officedocument.presentationml.notesSlide+xml"/>
  <Override PartName="/ppt/notesSlides/notesSlide9.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handoutMasterIdLst>
    <p:handoutMasterId r:id="rId14"/>
  </p:handoutMasterIdLst>
  <p:sldIdLst>
    <p:sldId id="258" r:id="rId2"/>
    <p:sldId id="261" r:id="rId3"/>
    <p:sldId id="276" r:id="rId4"/>
    <p:sldId id="262" r:id="rId5"/>
    <p:sldId id="277" r:id="rId6"/>
    <p:sldId id="278" r:id="rId7"/>
    <p:sldId id="279" r:id="rId8"/>
    <p:sldId id="266" r:id="rId9"/>
    <p:sldId id="267" r:id="rId10"/>
    <p:sldId id="272" r:id="rId11"/>
    <p:sldId id="269" r:id="rId12"/>
  </p:sldIdLst>
  <p:sldSz cx="9144000" cy="6858000" type="screen4x3"/>
  <p:notesSz cx="7099300" cy="10234613"/>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14" autoAdjust="0"/>
    <p:restoredTop sz="94660"/>
  </p:normalViewPr>
  <p:slideViewPr>
    <p:cSldViewPr snapToGrid="0">
      <p:cViewPr varScale="1">
        <p:scale>
          <a:sx n="60" d="100"/>
          <a:sy n="60" d="100"/>
        </p:scale>
        <p:origin x="-72" y="-41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image" Target="../media/image51.png"/><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644E8581-3D23-4864-AEC6-2C43DF236423}" type="datetimeFigureOut">
              <a:rPr kumimoji="1" lang="ja-JP" altLang="en-US" smtClean="0"/>
              <a:pPr/>
              <a:t>2011/8/2</a:t>
            </a:fld>
            <a:endParaRPr kumimoji="1" lang="ja-JP" altLang="en-US"/>
          </a:p>
        </p:txBody>
      </p:sp>
      <p:sp>
        <p:nvSpPr>
          <p:cNvPr id="4" name="フッター プレースホルダ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kumimoji="1" lang="ja-JP" altLang="en-US"/>
          </a:p>
        </p:txBody>
      </p:sp>
      <p:sp>
        <p:nvSpPr>
          <p:cNvPr id="5" name="スライド番号プレースホルダ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2C52B71C-811A-4771-BD49-6F77456E8068}"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pPr>
              <a:defRPr/>
            </a:pPr>
            <a:endParaRPr lang="ja-JP" altLang="en-US"/>
          </a:p>
        </p:txBody>
      </p:sp>
      <p:sp>
        <p:nvSpPr>
          <p:cNvPr id="3" name="日付プレースホルダ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pPr>
              <a:defRPr/>
            </a:pPr>
            <a:fld id="{DCFBE645-678C-4896-93EB-B0E832D5F76F}" type="datetimeFigureOut">
              <a:rPr lang="ja-JP" altLang="en-US"/>
              <a:pPr>
                <a:defRPr/>
              </a:pPr>
              <a:t>2011/8/2</a:t>
            </a:fld>
            <a:endParaRPr lang="ja-JP" altLang="en-US"/>
          </a:p>
        </p:txBody>
      </p:sp>
      <p:sp>
        <p:nvSpPr>
          <p:cNvPr id="4" name="スライド イメージ プレースホルダ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ja-JP" altLang="en-US" noProof="0" smtClean="0"/>
          </a:p>
        </p:txBody>
      </p:sp>
      <p:sp>
        <p:nvSpPr>
          <p:cNvPr id="5" name="ノート プレースホルダ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pPr>
              <a:defRPr/>
            </a:pPr>
            <a:endParaRPr lang="ja-JP" altLang="en-US"/>
          </a:p>
        </p:txBody>
      </p:sp>
      <p:sp>
        <p:nvSpPr>
          <p:cNvPr id="7" name="スライド番号プレースホルダ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pPr>
              <a:defRPr/>
            </a:pPr>
            <a:fld id="{BF97DB30-12E5-43F4-AFED-D7CC9E029178}"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331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31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D59F65E-42B4-495E-A358-ADDA8D629102}" type="slidenum">
              <a:rPr lang="ja-JP" altLang="en-US" smtClean="0"/>
              <a:pPr/>
              <a:t>1</a:t>
            </a:fld>
            <a:endParaRPr lang="ja-JP"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150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2150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BFB0B6-13EE-40D9-9886-30A9C7B46889}" type="slidenum">
              <a:rPr lang="ja-JP" altLang="en-US" smtClean="0"/>
              <a:pPr/>
              <a:t>10</a:t>
            </a:fld>
            <a:endParaRPr lang="ja-JP"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253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2253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DBE1093-692F-438C-B6EB-39BFFA1C194B}" type="slidenum">
              <a:rPr lang="ja-JP" altLang="en-US" smtClean="0"/>
              <a:pPr/>
              <a:t>11</a:t>
            </a:fld>
            <a:endParaRPr lang="ja-JP"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433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434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7DF93AF-BF1C-44E4-8684-FC8F1FF6DD6A}" type="slidenum">
              <a:rPr lang="ja-JP" altLang="en-US" smtClean="0"/>
              <a:pPr/>
              <a:t>2</a:t>
            </a:fld>
            <a:endParaRPr lang="ja-JP"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433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434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7DF93AF-BF1C-44E4-8684-FC8F1FF6DD6A}" type="slidenum">
              <a:rPr lang="ja-JP" altLang="en-US" smtClean="0"/>
              <a:pPr/>
              <a:t>3</a:t>
            </a:fld>
            <a:endParaRPr lang="ja-JP"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536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536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F62CE6-4309-4675-9C21-267D5A70F7A4}" type="slidenum">
              <a:rPr lang="ja-JP" altLang="en-US" smtClean="0"/>
              <a:pPr/>
              <a:t>4</a:t>
            </a:fld>
            <a:endParaRPr lang="ja-JP"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638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638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49AFFC-0984-4CB7-BF4C-CA060CC26261}" type="slidenum">
              <a:rPr lang="ja-JP" altLang="en-US" smtClean="0"/>
              <a:pPr/>
              <a:t>5</a:t>
            </a:fld>
            <a:endParaRPr lang="ja-JP"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741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741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D94218A-5AF3-4F30-AECD-9E0EE76B7340}" type="slidenum">
              <a:rPr lang="ja-JP" altLang="en-US" smtClean="0"/>
              <a:pPr/>
              <a:t>6</a:t>
            </a:fld>
            <a:endParaRPr lang="ja-JP"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843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843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3C52A6-0A2F-4F15-81AC-7C60AF7B5920}" type="slidenum">
              <a:rPr lang="ja-JP" altLang="en-US" smtClean="0"/>
              <a:pPr/>
              <a:t>7</a:t>
            </a:fld>
            <a:endParaRPr lang="ja-JP"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945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946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8C248F-7472-4A24-9E4F-53991F0F3A1C}" type="slidenum">
              <a:rPr lang="ja-JP" altLang="en-US" smtClean="0"/>
              <a:pPr/>
              <a:t>8</a:t>
            </a:fld>
            <a:endParaRPr lang="ja-JP"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048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2048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AACF3FC-B565-43B7-A7E2-D5DA72F6212E}" type="slidenum">
              <a:rPr lang="ja-JP" altLang="en-US" smtClean="0"/>
              <a:pPr/>
              <a:t>9</a:t>
            </a:fld>
            <a:endParaRPr lang="ja-JP"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タイトル 1"/>
          <p:cNvSpPr>
            <a:spLocks noGrp="1"/>
          </p:cNvSpPr>
          <p:nvPr>
            <p:ph type="title"/>
          </p:nvPr>
        </p:nvSpPr>
        <p:spPr>
          <a:xfrm>
            <a:off x="304800" y="2159000"/>
            <a:ext cx="8547100" cy="2514600"/>
          </a:xfrm>
          <a:prstGeom prst="rect">
            <a:avLst/>
          </a:prstGeom>
        </p:spPr>
        <p:txBody>
          <a:bodyPr anchor="ctr" anchorCtr="0"/>
          <a:lstStyle>
            <a:lvl1pPr algn="ctr">
              <a:defRPr sz="4400">
                <a:solidFill>
                  <a:srgbClr val="000000"/>
                </a:solidFill>
              </a:defRPr>
            </a:lvl1pPr>
          </a:lstStyle>
          <a:p>
            <a:r>
              <a:rPr lang="ja-JP" altLang="en-US" dirty="0" smtClean="0"/>
              <a:t>マスタ タイトルの書式設定</a:t>
            </a:r>
            <a:endParaRPr lang="ja-JP"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7" name="タイトル 1"/>
          <p:cNvSpPr>
            <a:spLocks noGrp="1"/>
          </p:cNvSpPr>
          <p:nvPr>
            <p:ph type="title"/>
          </p:nvPr>
        </p:nvSpPr>
        <p:spPr>
          <a:xfrm>
            <a:off x="304800" y="165100"/>
            <a:ext cx="6680200" cy="546100"/>
          </a:xfrm>
          <a:prstGeom prst="rect">
            <a:avLst/>
          </a:prstGeom>
        </p:spPr>
        <p:txBody>
          <a:bodyPr anchor="ctr" anchorCtr="0"/>
          <a:lstStyle>
            <a:lvl1pPr algn="l">
              <a:lnSpc>
                <a:spcPct val="100000"/>
              </a:lnSpc>
              <a:defRPr sz="2400">
                <a:solidFill>
                  <a:schemeClr val="tx1"/>
                </a:solidFill>
              </a:defRPr>
            </a:lvl1pPr>
          </a:lstStyle>
          <a:p>
            <a:r>
              <a:rPr lang="ja-JP" altLang="en-US" dirty="0" smtClean="0"/>
              <a:t>マスタ タイトルの書式設定</a:t>
            </a:r>
            <a:endParaRPr lang="ja-JP" altLang="en-US" dirty="0"/>
          </a:p>
        </p:txBody>
      </p:sp>
      <p:sp>
        <p:nvSpPr>
          <p:cNvPr id="11" name="コンテンツ プレースホルダ 2"/>
          <p:cNvSpPr>
            <a:spLocks noGrp="1"/>
          </p:cNvSpPr>
          <p:nvPr>
            <p:ph idx="10"/>
          </p:nvPr>
        </p:nvSpPr>
        <p:spPr>
          <a:xfrm>
            <a:off x="304800" y="1003300"/>
            <a:ext cx="8547100" cy="5549900"/>
          </a:xfrm>
          <a:prstGeom prst="rect">
            <a:avLst/>
          </a:prstGeom>
        </p:spPr>
        <p:txBody>
          <a:bodyPr/>
          <a:lstStyle>
            <a:lvl1pPr>
              <a:buClr>
                <a:srgbClr val="4C2327"/>
              </a:buClr>
              <a:buFont typeface="Wingdings" charset="2"/>
              <a:buChar char="n"/>
              <a:defRPr>
                <a:solidFill>
                  <a:schemeClr val="tx1">
                    <a:lumMod val="75000"/>
                    <a:lumOff val="25000"/>
                  </a:schemeClr>
                </a:solidFill>
              </a:defRPr>
            </a:lvl1pPr>
            <a:lvl2pPr marL="360000">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altLang="ja-JP" dirty="0" smtClean="0"/>
          </a:p>
          <a:p>
            <a:pPr lvl="4"/>
            <a:endParaRPr lang="ja-JP"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457200" y="1600200"/>
            <a:ext cx="8229600" cy="4525963"/>
          </a:xfrm>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938588"/>
            <a:ext cx="4038600" cy="218757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938588"/>
            <a:ext cx="4038600" cy="218757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図 2" descr="logo.gif"/>
          <p:cNvPicPr>
            <a:picLocks noChangeAspect="1"/>
          </p:cNvPicPr>
          <p:nvPr/>
        </p:nvPicPr>
        <p:blipFill>
          <a:blip r:embed="rId7"/>
          <a:srcRect/>
          <a:stretch>
            <a:fillRect/>
          </a:stretch>
        </p:blipFill>
        <p:spPr bwMode="auto">
          <a:xfrm>
            <a:off x="7213600" y="211138"/>
            <a:ext cx="1676400" cy="412750"/>
          </a:xfrm>
          <a:prstGeom prst="rect">
            <a:avLst/>
          </a:prstGeom>
          <a:noFill/>
          <a:ln w="9525">
            <a:noFill/>
            <a:miter lim="800000"/>
            <a:headEnd/>
            <a:tailEnd/>
          </a:ln>
        </p:spPr>
      </p:pic>
      <p:pic>
        <p:nvPicPr>
          <p:cNvPr id="2051" name="図 3" descr="11.jpg"/>
          <p:cNvPicPr>
            <a:picLocks noChangeAspect="1"/>
          </p:cNvPicPr>
          <p:nvPr/>
        </p:nvPicPr>
        <p:blipFill>
          <a:blip r:embed="rId8"/>
          <a:srcRect/>
          <a:stretch>
            <a:fillRect/>
          </a:stretch>
        </p:blipFill>
        <p:spPr bwMode="auto">
          <a:xfrm>
            <a:off x="252413" y="693738"/>
            <a:ext cx="8637587" cy="873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ctr" defTabSz="457200" rtl="0" eaLnBrk="0" fontAlgn="base" hangingPunct="0">
        <a:spcBef>
          <a:spcPct val="0"/>
        </a:spcBef>
        <a:spcAft>
          <a:spcPct val="0"/>
        </a:spcAft>
        <a:defRPr kumimoji="1" sz="4400" kern="1200">
          <a:solidFill>
            <a:schemeClr val="tx1"/>
          </a:solidFill>
          <a:latin typeface="+mj-lt"/>
          <a:ea typeface="+mj-ea"/>
          <a:cs typeface="ＭＳ Ｐゴシック" pitchFamily="-105" charset="-128"/>
        </a:defRPr>
      </a:lvl1pPr>
      <a:lvl2pPr algn="ctr" defTabSz="457200" rtl="0" eaLnBrk="0" fontAlgn="base" hangingPunct="0">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2pPr>
      <a:lvl3pPr algn="ctr" defTabSz="457200" rtl="0" eaLnBrk="0" fontAlgn="base" hangingPunct="0">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3pPr>
      <a:lvl4pPr algn="ctr" defTabSz="457200" rtl="0" eaLnBrk="0" fontAlgn="base" hangingPunct="0">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4pPr>
      <a:lvl5pPr algn="ctr" defTabSz="457200" rtl="0" eaLnBrk="0" fontAlgn="base" hangingPunct="0">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5pPr>
      <a:lvl6pPr marL="4572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6pPr>
      <a:lvl7pPr marL="9144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7pPr>
      <a:lvl8pPr marL="13716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8pPr>
      <a:lvl9pPr marL="1828800" algn="ctr" defTabSz="457200" rtl="0" fontAlgn="base">
        <a:spcBef>
          <a:spcPct val="0"/>
        </a:spcBef>
        <a:spcAft>
          <a:spcPct val="0"/>
        </a:spcAft>
        <a:defRPr kumimoji="1" sz="4400">
          <a:solidFill>
            <a:schemeClr val="tx1"/>
          </a:solidFill>
          <a:latin typeface="Calibri" pitchFamily="-105" charset="0"/>
          <a:ea typeface="ＭＳ Ｐゴシック" pitchFamily="-105" charset="-128"/>
          <a:cs typeface="ＭＳ Ｐゴシック" pitchFamily="-105" charset="-128"/>
        </a:defRPr>
      </a:lvl9pPr>
    </p:titleStyle>
    <p:bodyStyle>
      <a:lvl1pPr marL="342900" indent="-342900" algn="l" defTabSz="457200"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pitchFamily="-105" charset="-128"/>
        </a:defRPr>
      </a:lvl1pPr>
      <a:lvl2pPr marL="742950" indent="-285750" algn="l" defTabSz="457200"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3" Type="http://schemas.openxmlformats.org/officeDocument/2006/relationships/image" Target="../media/image67.png"/><Relationship Id="rId18" Type="http://schemas.openxmlformats.org/officeDocument/2006/relationships/hyperlink" Target="http://www.google.co.jp/imgres?imgurl=http://www.jfe-steel.co.jp/works/east/chiba/img/top_logo.gif&amp;imgrefurl=http://www.jfe-steel.co.jp/works/east/chiba/taiki.html&amp;usg=__VvHZkM9mIw7DngDwQ0kgoCYEKig=&amp;h=77&amp;w=57&amp;sz=3&amp;hl=ja&amp;start=10&amp;um=1&amp;itbs=1&amp;tbnid=lsyKwGZecKIL8M:&amp;tbnh=72&amp;tbnw=53&amp;prev=/images?q=%EF%BC%AA%EF%BC%A6%EF%BC%A5%E3%82%B9%E3%83%81%E3%83%BC%E3%83%AB%E3%80%80logo&amp;um=1&amp;hl=ja&amp;lr=lang_ja&amp;rlz=1I7SUNC_ja&amp;tbs=isch:1,lr:lang_1ja" TargetMode="External"/><Relationship Id="rId26" Type="http://schemas.openxmlformats.org/officeDocument/2006/relationships/image" Target="../media/image75.jpeg"/><Relationship Id="rId39" Type="http://schemas.openxmlformats.org/officeDocument/2006/relationships/image" Target="../media/image84.png"/><Relationship Id="rId21" Type="http://schemas.openxmlformats.org/officeDocument/2006/relationships/image" Target="../media/image72.jpeg"/><Relationship Id="rId34" Type="http://schemas.openxmlformats.org/officeDocument/2006/relationships/image" Target="../media/image80.jpeg"/><Relationship Id="rId42" Type="http://schemas.openxmlformats.org/officeDocument/2006/relationships/image" Target="../media/image86.jpeg"/><Relationship Id="rId47" Type="http://schemas.openxmlformats.org/officeDocument/2006/relationships/image" Target="../media/image90.png"/><Relationship Id="rId50" Type="http://schemas.openxmlformats.org/officeDocument/2006/relationships/image" Target="../media/image93.png"/><Relationship Id="rId55" Type="http://schemas.openxmlformats.org/officeDocument/2006/relationships/image" Target="../media/image97.png"/><Relationship Id="rId63" Type="http://schemas.openxmlformats.org/officeDocument/2006/relationships/image" Target="../media/image101.png"/><Relationship Id="rId68" Type="http://schemas.openxmlformats.org/officeDocument/2006/relationships/oleObject" Target="../embeddings/oleObject5.bin"/><Relationship Id="rId76" Type="http://schemas.openxmlformats.org/officeDocument/2006/relationships/hyperlink" Target="http://jp.yamatake.com/index.html" TargetMode="External"/><Relationship Id="rId84" Type="http://schemas.openxmlformats.org/officeDocument/2006/relationships/oleObject" Target="../embeddings/oleObject9.bin"/><Relationship Id="rId7" Type="http://schemas.openxmlformats.org/officeDocument/2006/relationships/image" Target="../media/image62.png"/><Relationship Id="rId71" Type="http://schemas.openxmlformats.org/officeDocument/2006/relationships/image" Target="../media/image106.png"/><Relationship Id="rId2" Type="http://schemas.openxmlformats.org/officeDocument/2006/relationships/slideLayout" Target="../slideLayouts/slideLayout5.xml"/><Relationship Id="rId16" Type="http://schemas.openxmlformats.org/officeDocument/2006/relationships/hyperlink" Target="http://www.subaru.jp/" TargetMode="External"/><Relationship Id="rId29" Type="http://schemas.openxmlformats.org/officeDocument/2006/relationships/hyperlink" Target="http://www.city.okayama.jp/index.html" TargetMode="External"/><Relationship Id="rId11" Type="http://schemas.openxmlformats.org/officeDocument/2006/relationships/image" Target="../media/image65.png"/><Relationship Id="rId24" Type="http://schemas.openxmlformats.org/officeDocument/2006/relationships/image" Target="../media/image74.jpeg"/><Relationship Id="rId32" Type="http://schemas.openxmlformats.org/officeDocument/2006/relationships/image" Target="../media/image79.jpeg"/><Relationship Id="rId37" Type="http://schemas.openxmlformats.org/officeDocument/2006/relationships/image" Target="../media/image82.png"/><Relationship Id="rId40" Type="http://schemas.openxmlformats.org/officeDocument/2006/relationships/image" Target="../media/image85.png"/><Relationship Id="rId45" Type="http://schemas.openxmlformats.org/officeDocument/2006/relationships/image" Target="../media/image88.jpeg"/><Relationship Id="rId53" Type="http://schemas.openxmlformats.org/officeDocument/2006/relationships/hyperlink" Target="http://www.google.co.jp/imgres?imgurl=http://www.microsoft.com/japan/products/ntwork/CaseStudy/Jr/image/JR_logo.GIF&amp;imgrefurl=http://www.microsoft.com/japan/products/ntwork/CaseStudy/Jr/&amp;usg=__9h7GMZTtKEsb5eSYpBEXgIxdhvU=&amp;h=74&amp;w=100&amp;sz=3&amp;hl=ja&amp;start=20&amp;um=1&amp;itbs=1&amp;tbnid=gvWhPv-taY-06M:&amp;tbnh=61&amp;tbnw=82&amp;prev=/images?q=JR%E6%9D%B1%E6%97%A5%E6%9C%AC%E3%80%80logo&amp;um=1&amp;hl=ja&amp;lr=lang_ja&amp;sa=N&amp;rlz=1I7SUNC_ja&amp;tbs=isch:1,lr:lang_1ja" TargetMode="External"/><Relationship Id="rId58" Type="http://schemas.openxmlformats.org/officeDocument/2006/relationships/image" Target="../media/image98.png"/><Relationship Id="rId66" Type="http://schemas.openxmlformats.org/officeDocument/2006/relationships/hyperlink" Target="http://www.kubota.co.jp/index.html" TargetMode="External"/><Relationship Id="rId74" Type="http://schemas.openxmlformats.org/officeDocument/2006/relationships/hyperlink" Target="http://www.secom.co.jp/" TargetMode="External"/><Relationship Id="rId79" Type="http://schemas.openxmlformats.org/officeDocument/2006/relationships/hyperlink" Target="http://www.eneos.co.jp/index.html" TargetMode="External"/><Relationship Id="rId87" Type="http://schemas.openxmlformats.org/officeDocument/2006/relationships/oleObject" Target="../embeddings/oleObject10.bin"/><Relationship Id="rId5" Type="http://schemas.openxmlformats.org/officeDocument/2006/relationships/hyperlink" Target="http://www.daihatsu.co.jp/index.htm" TargetMode="External"/><Relationship Id="rId61" Type="http://schemas.openxmlformats.org/officeDocument/2006/relationships/hyperlink" Target="http://www.ihi.co.jp/index.html" TargetMode="External"/><Relationship Id="rId82" Type="http://schemas.openxmlformats.org/officeDocument/2006/relationships/hyperlink" Target="http://www.brother.co.jp/index.htm" TargetMode="External"/><Relationship Id="rId19" Type="http://schemas.openxmlformats.org/officeDocument/2006/relationships/image" Target="../media/image71.jpeg"/><Relationship Id="rId4" Type="http://schemas.openxmlformats.org/officeDocument/2006/relationships/oleObject" Target="../embeddings/oleObject1.bin"/><Relationship Id="rId9" Type="http://schemas.openxmlformats.org/officeDocument/2006/relationships/image" Target="../media/image63.png"/><Relationship Id="rId14" Type="http://schemas.openxmlformats.org/officeDocument/2006/relationships/image" Target="../media/image68.png"/><Relationship Id="rId22" Type="http://schemas.openxmlformats.org/officeDocument/2006/relationships/image" Target="../media/image73.png"/><Relationship Id="rId27" Type="http://schemas.openxmlformats.org/officeDocument/2006/relationships/hyperlink" Target="http://www.energia.co.jp/index.html" TargetMode="External"/><Relationship Id="rId30" Type="http://schemas.openxmlformats.org/officeDocument/2006/relationships/image" Target="../media/image77.png"/><Relationship Id="rId35" Type="http://schemas.openxmlformats.org/officeDocument/2006/relationships/image" Target="../media/image81.png"/><Relationship Id="rId43" Type="http://schemas.openxmlformats.org/officeDocument/2006/relationships/hyperlink" Target="http://www.google.co.jp/imgres?imgurl=http://www.nsk.solidcomponents.com/NSK-Logo.gif&amp;imgrefurl=http://www.nsk.solidcomponents.com/&amp;usg=__KOoACY_0oBkHr0CsOyPSY04wkEY=&amp;h=155&amp;w=470&amp;sz=17&amp;hl=ja&amp;start=22&amp;um=1&amp;itbs=1&amp;tbnid=sb8Z-5uyp5iVbM:&amp;tbnh=43&amp;tbnw=129&amp;prev=/images?q=nsk+logo&amp;start=20&amp;um=1&amp;hl=ja&amp;lr=lang_ja&amp;sa=N&amp;rlz=1I7SUNC_ja&amp;ndsp=20&amp;tbs=isch:1,lr:lang_1ja" TargetMode="External"/><Relationship Id="rId48" Type="http://schemas.openxmlformats.org/officeDocument/2006/relationships/image" Target="../media/image91.png"/><Relationship Id="rId56" Type="http://schemas.openxmlformats.org/officeDocument/2006/relationships/oleObject" Target="../embeddings/oleObject3.bin"/><Relationship Id="rId64" Type="http://schemas.openxmlformats.org/officeDocument/2006/relationships/image" Target="../media/image102.png"/><Relationship Id="rId69" Type="http://schemas.openxmlformats.org/officeDocument/2006/relationships/image" Target="../media/image105.png"/><Relationship Id="rId77" Type="http://schemas.openxmlformats.org/officeDocument/2006/relationships/image" Target="../media/image109.png"/><Relationship Id="rId8" Type="http://schemas.openxmlformats.org/officeDocument/2006/relationships/oleObject" Target="../embeddings/oleObject2.bin"/><Relationship Id="rId51" Type="http://schemas.openxmlformats.org/officeDocument/2006/relationships/image" Target="../media/image94.png"/><Relationship Id="rId72" Type="http://schemas.openxmlformats.org/officeDocument/2006/relationships/oleObject" Target="../embeddings/oleObject6.bin"/><Relationship Id="rId80" Type="http://schemas.openxmlformats.org/officeDocument/2006/relationships/image" Target="../media/image110.png"/><Relationship Id="rId85" Type="http://schemas.openxmlformats.org/officeDocument/2006/relationships/hyperlink" Target="http://www.mitsui-kinzoku.co.jp/" TargetMode="External"/><Relationship Id="rId3" Type="http://schemas.openxmlformats.org/officeDocument/2006/relationships/notesSlide" Target="../notesSlides/notesSlide10.xml"/><Relationship Id="rId12" Type="http://schemas.openxmlformats.org/officeDocument/2006/relationships/image" Target="../media/image66.png"/><Relationship Id="rId17" Type="http://schemas.openxmlformats.org/officeDocument/2006/relationships/image" Target="../media/image70.jpeg"/><Relationship Id="rId25" Type="http://schemas.openxmlformats.org/officeDocument/2006/relationships/hyperlink" Target="http://www.benesse.co.jp/" TargetMode="External"/><Relationship Id="rId33" Type="http://schemas.openxmlformats.org/officeDocument/2006/relationships/hyperlink" Target="http://www.google.co.jp/imgres?imgurl=http://www.nec.co.jp/library/jirei/mitsuka/mitsuka_img/logo.gif&amp;imgrefurl=http://www.nec.co.jp/library/jirei/mitsuka/&amp;usg=__abTlpgNUXXhwR8tvHBoVjzVkIFQ=&amp;h=135&amp;w=150&amp;sz=5&amp;hl=ja&amp;start=6&amp;um=1&amp;itbs=1&amp;tbnid=8hGMubP5pFZoBM:&amp;tbnh=86&amp;tbnw=96&amp;prev=/images?q=%E4%B8%89%E4%BA%95%E5%8C%96%E5%AD%A6%E3%80%80logo&amp;um=1&amp;hl=ja&amp;lr=lang_ja&amp;sa=N&amp;rlz=1I7SUNC_ja&amp;tbs=isch:1,lr:lang_1ja" TargetMode="External"/><Relationship Id="rId38" Type="http://schemas.openxmlformats.org/officeDocument/2006/relationships/image" Target="../media/image83.png"/><Relationship Id="rId46" Type="http://schemas.openxmlformats.org/officeDocument/2006/relationships/image" Target="../media/image89.png"/><Relationship Id="rId59" Type="http://schemas.openxmlformats.org/officeDocument/2006/relationships/hyperlink" Target="http://www.khi.co.jp/index.html" TargetMode="External"/><Relationship Id="rId67" Type="http://schemas.openxmlformats.org/officeDocument/2006/relationships/image" Target="../media/image104.png"/><Relationship Id="rId20" Type="http://schemas.openxmlformats.org/officeDocument/2006/relationships/hyperlink" Target="http://www.google.co.jp/imgres?imgurl=https://www.ntt.com/vpn/ip-vpn/case/kobeseiko/images/samp5-2-c4.gif&amp;imgrefurl=https://www.ntt.com/vpn/ip-vpn/case/kobeseiko/kobeseiko_all.html&amp;usg=__cCLAbp142PUsh6gaAvkW_gxkbvs=&amp;h=81&amp;w=198&amp;sz=4&amp;hl=ja&amp;start=8&amp;um=1&amp;itbs=1&amp;tbnid=ZEcZBXUAeudzpM:&amp;tbnh=43&amp;tbnw=104&amp;prev=/images?q=%E7%A5%9E%E6%88%B8%E8%A3%BD%E9%8B%BC%E6%89%80%E3%80%80logo&amp;um=1&amp;hl=ja&amp;lr=lang_ja&amp;rlz=1I7SUNC_ja&amp;tbs=isch:1,lr:lang_1ja" TargetMode="External"/><Relationship Id="rId41" Type="http://schemas.openxmlformats.org/officeDocument/2006/relationships/hyperlink" Target="http://www.google.co.jp/imgres?imgurl=http://www.aisin.com.sg/images/logo.gif&amp;imgrefurl=http://www.aisin.com.sg/compliance.html&amp;usg=__molgQc2iFDhDXvazP2RHQAc5OQU=&amp;h=40&amp;w=134&amp;sz=2&amp;hl=ja&amp;start=15&amp;um=1&amp;itbs=1&amp;tbnid=SHuM31LEQgXVZM:&amp;tbnh=27&amp;tbnw=92&amp;prev=/images?q=aisin+logo&amp;um=1&amp;hl=ja&amp;lr=lang_ja&amp;rlz=1I7SUNC_ja&amp;tbs=isch:1,lr:lang_1ja" TargetMode="External"/><Relationship Id="rId54" Type="http://schemas.openxmlformats.org/officeDocument/2006/relationships/image" Target="../media/image96.jpeg"/><Relationship Id="rId62" Type="http://schemas.openxmlformats.org/officeDocument/2006/relationships/image" Target="../media/image100.png"/><Relationship Id="rId70" Type="http://schemas.openxmlformats.org/officeDocument/2006/relationships/hyperlink" Target="http://www.miuraz.co.jp/index.html" TargetMode="External"/><Relationship Id="rId75" Type="http://schemas.openxmlformats.org/officeDocument/2006/relationships/image" Target="../media/image108.png"/><Relationship Id="rId83" Type="http://schemas.openxmlformats.org/officeDocument/2006/relationships/image" Target="../media/image111.png"/><Relationship Id="rId1" Type="http://schemas.openxmlformats.org/officeDocument/2006/relationships/vmlDrawing" Target="../drawings/vmlDrawing1.vml"/><Relationship Id="rId6" Type="http://schemas.openxmlformats.org/officeDocument/2006/relationships/image" Target="../media/image61.png"/><Relationship Id="rId15" Type="http://schemas.openxmlformats.org/officeDocument/2006/relationships/image" Target="../media/image69.jpeg"/><Relationship Id="rId23" Type="http://schemas.openxmlformats.org/officeDocument/2006/relationships/hyperlink" Target="http://www.google.co.jp/imgres?imgurl=https://ssl.inax.co.jp/maintenance/repair/toilet/images/inax_logo.gif&amp;imgrefurl=https://ssl.inax.co.jp/maintenance/repair/toilet/&amp;usg=__pzjNWOslWbQRP3_OVB-_TxeEG2M=&amp;h=42&amp;w=85&amp;sz=2&amp;hl=ja&amp;start=17&amp;um=1&amp;itbs=1&amp;tbnid=0s0tOJcJsJzZYM:&amp;tbnh=38&amp;tbnw=76&amp;prev=/images?q=inax+logo&amp;um=1&amp;hl=ja&amp;lr=lang_ja&amp;sa=N&amp;rlz=1I7SUNC_ja&amp;tbs=isch:1,lr:lang_1ja" TargetMode="External"/><Relationship Id="rId28" Type="http://schemas.openxmlformats.org/officeDocument/2006/relationships/image" Target="../media/image76.png"/><Relationship Id="rId36" Type="http://schemas.openxmlformats.org/officeDocument/2006/relationships/hyperlink" Target="http://fujifilm.jp/index.html" TargetMode="External"/><Relationship Id="rId49" Type="http://schemas.openxmlformats.org/officeDocument/2006/relationships/image" Target="../media/image92.png"/><Relationship Id="rId57" Type="http://schemas.openxmlformats.org/officeDocument/2006/relationships/oleObject" Target="../embeddings/oleObject4.bin"/><Relationship Id="rId10" Type="http://schemas.openxmlformats.org/officeDocument/2006/relationships/image" Target="../media/image64.png"/><Relationship Id="rId31" Type="http://schemas.openxmlformats.org/officeDocument/2006/relationships/image" Target="../media/image78.png"/><Relationship Id="rId44" Type="http://schemas.openxmlformats.org/officeDocument/2006/relationships/image" Target="../media/image87.jpeg"/><Relationship Id="rId52" Type="http://schemas.openxmlformats.org/officeDocument/2006/relationships/image" Target="../media/image95.png"/><Relationship Id="rId60" Type="http://schemas.openxmlformats.org/officeDocument/2006/relationships/image" Target="../media/image99.png"/><Relationship Id="rId65" Type="http://schemas.openxmlformats.org/officeDocument/2006/relationships/image" Target="../media/image103.png"/><Relationship Id="rId73" Type="http://schemas.openxmlformats.org/officeDocument/2006/relationships/image" Target="../media/image107.png"/><Relationship Id="rId78" Type="http://schemas.openxmlformats.org/officeDocument/2006/relationships/oleObject" Target="../embeddings/oleObject7.bin"/><Relationship Id="rId81" Type="http://schemas.openxmlformats.org/officeDocument/2006/relationships/oleObject" Target="../embeddings/oleObject8.bin"/><Relationship Id="rId86" Type="http://schemas.openxmlformats.org/officeDocument/2006/relationships/image" Target="../media/image1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image" Target="../media/image7.wmf"/><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wmf"/><Relationship Id="rId5" Type="http://schemas.openxmlformats.org/officeDocument/2006/relationships/image" Target="../media/image9.png"/><Relationship Id="rId4" Type="http://schemas.openxmlformats.org/officeDocument/2006/relationships/image" Target="../media/image8.wmf"/></Relationships>
</file>

<file path=ppt/slides/_rels/slide3.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wmf"/><Relationship Id="rId5" Type="http://schemas.openxmlformats.org/officeDocument/2006/relationships/image" Target="../media/image15.wmf"/><Relationship Id="rId4" Type="http://schemas.openxmlformats.org/officeDocument/2006/relationships/image" Target="../media/image14.w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3.xml"/><Relationship Id="rId7" Type="http://schemas.openxmlformats.org/officeDocument/2006/relationships/image" Target="../media/image19.jpeg"/><Relationship Id="rId2" Type="http://schemas.openxmlformats.org/officeDocument/2006/relationships/video" Target="file:///D:\Laboratory\Mechsys\HP_201106\html\gakunai\mechsys\Robocon06HS.wmv" TargetMode="External"/><Relationship Id="rId1" Type="http://schemas.openxmlformats.org/officeDocument/2006/relationships/video" Target="file:///D:\Works\&#23398;&#20869;\&#23398;&#31185;&#38306;&#20418;\&#24195;&#22577;&#22996;&#21729;&#20250;\&#27231;&#26800;&#24037;&#23398;&#31185;&#12503;&#12524;&#12476;&#12531;&#36039;&#26009;\2009&#24180;&#24230;\English_I_2007_0608.wmv" TargetMode="External"/><Relationship Id="rId6" Type="http://schemas.openxmlformats.org/officeDocument/2006/relationships/image" Target="../media/image18.pn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notesSlide" Target="../notesSlides/notesSlide5.xml"/><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6.xml"/><Relationship Id="rId7" Type="http://schemas.openxmlformats.org/officeDocument/2006/relationships/image" Target="../media/image26.jpeg"/><Relationship Id="rId2" Type="http://schemas.openxmlformats.org/officeDocument/2006/relationships/slideLayout" Target="../slideLayouts/slideLayout3.xml"/><Relationship Id="rId1" Type="http://schemas.openxmlformats.org/officeDocument/2006/relationships/video" Target="file:///D:\Laboratory\Mechsys\HP_201106\html\gakunai\mechsys\kikai-guidance.mpg" TargetMode="External"/><Relationship Id="rId6" Type="http://schemas.openxmlformats.org/officeDocument/2006/relationships/image" Target="../media/image25.jpeg"/><Relationship Id="rId5" Type="http://schemas.openxmlformats.org/officeDocument/2006/relationships/image" Target="../media/image24.emf"/><Relationship Id="rId4" Type="http://schemas.openxmlformats.org/officeDocument/2006/relationships/image" Target="../media/image23.emf"/><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video" Target="file:///D:\Laboratory\Mechsys\HP_201106\html\gakunai\mechsys\karakuri_2008.wmv"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notesSlide" Target="../notesSlides/notesSlide9.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49.jpe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srcRect r="3291" b="7457"/>
          <a:stretch>
            <a:fillRect/>
          </a:stretch>
        </p:blipFill>
        <p:spPr bwMode="auto">
          <a:xfrm>
            <a:off x="6661150" y="4784725"/>
            <a:ext cx="2482850" cy="2057400"/>
          </a:xfrm>
          <a:prstGeom prst="rect">
            <a:avLst/>
          </a:prstGeom>
          <a:noFill/>
          <a:ln w="44450">
            <a:noFill/>
            <a:miter lim="800000"/>
            <a:headEnd/>
            <a:tailEnd/>
          </a:ln>
        </p:spPr>
      </p:pic>
      <p:pic>
        <p:nvPicPr>
          <p:cNvPr id="3075" name="Picture 6" descr="DSC_0175"/>
          <p:cNvPicPr>
            <a:picLocks noChangeAspect="1" noChangeArrowheads="1"/>
          </p:cNvPicPr>
          <p:nvPr/>
        </p:nvPicPr>
        <p:blipFill>
          <a:blip r:embed="rId4">
            <a:lum bright="10000" contrast="10000"/>
          </a:blip>
          <a:srcRect/>
          <a:stretch>
            <a:fillRect/>
          </a:stretch>
        </p:blipFill>
        <p:spPr bwMode="auto">
          <a:xfrm>
            <a:off x="6308725" y="865188"/>
            <a:ext cx="2835275" cy="1911350"/>
          </a:xfrm>
          <a:prstGeom prst="rect">
            <a:avLst/>
          </a:prstGeom>
          <a:noFill/>
          <a:ln w="9525">
            <a:noFill/>
            <a:miter lim="800000"/>
            <a:headEnd/>
            <a:tailEnd/>
          </a:ln>
        </p:spPr>
      </p:pic>
      <p:pic>
        <p:nvPicPr>
          <p:cNvPr id="3076" name="Picture 8"/>
          <p:cNvPicPr>
            <a:picLocks noChangeAspect="1" noChangeArrowheads="1"/>
          </p:cNvPicPr>
          <p:nvPr/>
        </p:nvPicPr>
        <p:blipFill>
          <a:blip r:embed="rId5"/>
          <a:srcRect/>
          <a:stretch>
            <a:fillRect/>
          </a:stretch>
        </p:blipFill>
        <p:spPr bwMode="auto">
          <a:xfrm>
            <a:off x="4764088" y="2762250"/>
            <a:ext cx="2486025" cy="2022475"/>
          </a:xfrm>
          <a:prstGeom prst="rect">
            <a:avLst/>
          </a:prstGeom>
          <a:noFill/>
          <a:ln w="9525" algn="ctr">
            <a:noFill/>
            <a:miter lim="800000"/>
            <a:headEnd/>
            <a:tailEnd/>
          </a:ln>
        </p:spPr>
      </p:pic>
      <p:sp>
        <p:nvSpPr>
          <p:cNvPr id="3077" name="四角形 2"/>
          <p:cNvSpPr txBox="1">
            <a:spLocks noChangeArrowheads="1"/>
          </p:cNvSpPr>
          <p:nvPr/>
        </p:nvSpPr>
        <p:spPr bwMode="auto">
          <a:xfrm>
            <a:off x="457200" y="141288"/>
            <a:ext cx="8229600" cy="1143000"/>
          </a:xfrm>
          <a:prstGeom prst="rect">
            <a:avLst/>
          </a:prstGeom>
          <a:noFill/>
          <a:ln w="9525">
            <a:noFill/>
            <a:miter lim="800000"/>
            <a:headEnd/>
            <a:tailEnd/>
          </a:ln>
        </p:spPr>
        <p:txBody>
          <a:bodyPr/>
          <a:lstStyle/>
          <a:p>
            <a:r>
              <a:rPr lang="ja-JP" altLang="en-US" sz="2400">
                <a:solidFill>
                  <a:srgbClr val="000000"/>
                </a:solidFill>
                <a:latin typeface="Calibri" pitchFamily="34" charset="0"/>
              </a:rPr>
              <a:t>機械システム系学科の紹介</a:t>
            </a:r>
          </a:p>
        </p:txBody>
      </p:sp>
      <p:pic>
        <p:nvPicPr>
          <p:cNvPr id="3078" name="図 6" descr="MStop.png"/>
          <p:cNvPicPr>
            <a:picLocks noChangeAspect="1"/>
          </p:cNvPicPr>
          <p:nvPr/>
        </p:nvPicPr>
        <p:blipFill>
          <a:blip r:embed="rId6"/>
          <a:srcRect l="3481"/>
          <a:stretch>
            <a:fillRect/>
          </a:stretch>
        </p:blipFill>
        <p:spPr bwMode="auto">
          <a:xfrm>
            <a:off x="153988" y="860425"/>
            <a:ext cx="4260850" cy="5997575"/>
          </a:xfrm>
          <a:prstGeom prst="rect">
            <a:avLst/>
          </a:prstGeom>
          <a:noFill/>
          <a:ln w="9525">
            <a:noFill/>
            <a:miter lim="800000"/>
            <a:headEnd/>
            <a:tailEnd/>
          </a:ln>
        </p:spPr>
      </p:pic>
      <p:sp>
        <p:nvSpPr>
          <p:cNvPr id="3079" name="正方形/長方形 8"/>
          <p:cNvSpPr>
            <a:spLocks noChangeArrowheads="1"/>
          </p:cNvSpPr>
          <p:nvPr/>
        </p:nvSpPr>
        <p:spPr bwMode="auto">
          <a:xfrm>
            <a:off x="349250" y="1062038"/>
            <a:ext cx="1263650" cy="415925"/>
          </a:xfrm>
          <a:prstGeom prst="rect">
            <a:avLst/>
          </a:prstGeom>
          <a:solidFill>
            <a:schemeClr val="accent1"/>
          </a:solidFill>
          <a:ln w="9525">
            <a:noFill/>
            <a:miter lim="800000"/>
            <a:headEnd/>
            <a:tailEnd/>
          </a:ln>
        </p:spPr>
        <p:txBody>
          <a:bodyPr>
            <a:spAutoFit/>
          </a:bodyPr>
          <a:lstStyle/>
          <a:p>
            <a:pPr algn="ctr"/>
            <a:r>
              <a:rPr lang="ja-JP" altLang="en-US" sz="700">
                <a:solidFill>
                  <a:schemeClr val="bg1"/>
                </a:solidFill>
              </a:rPr>
              <a:t>写真</a:t>
            </a:r>
            <a:endParaRPr lang="en-US" altLang="ja-JP" sz="700">
              <a:solidFill>
                <a:schemeClr val="bg1"/>
              </a:solidFill>
            </a:endParaRPr>
          </a:p>
          <a:p>
            <a:pPr algn="ctr"/>
            <a:r>
              <a:rPr lang="ja-JP" altLang="en-US" sz="700">
                <a:solidFill>
                  <a:schemeClr val="bg1"/>
                </a:solidFill>
              </a:rPr>
              <a:t>手の動きを補助する</a:t>
            </a:r>
            <a:endParaRPr lang="en-US" altLang="ja-JP" sz="700">
              <a:solidFill>
                <a:schemeClr val="bg1"/>
              </a:solidFill>
            </a:endParaRPr>
          </a:p>
          <a:p>
            <a:pPr algn="ctr"/>
            <a:r>
              <a:rPr lang="ja-JP" altLang="en-US" sz="700">
                <a:solidFill>
                  <a:schemeClr val="bg1"/>
                </a:solidFill>
              </a:rPr>
              <a:t>パワーアシストロボット</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 name="Rectangle 2"/>
          <p:cNvSpPr>
            <a:spLocks noGrp="1" noChangeArrowheads="1"/>
          </p:cNvSpPr>
          <p:nvPr>
            <p:ph type="title" sz="quarter"/>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l"/>
            <a:r>
              <a:rPr lang="ja-JP" altLang="en-US" sz="2400" smtClean="0"/>
              <a:t>卒業したらどんな仕事をする？</a:t>
            </a:r>
            <a:endParaRPr lang="en-US" altLang="ja-JP" sz="2400" smtClean="0"/>
          </a:p>
        </p:txBody>
      </p:sp>
      <p:graphicFrame>
        <p:nvGraphicFramePr>
          <p:cNvPr id="1026" name="Object 3"/>
          <p:cNvGraphicFramePr>
            <a:graphicFrameLocks noGrp="1" noChangeAspect="1"/>
          </p:cNvGraphicFramePr>
          <p:nvPr>
            <p:ph sz="quarter" idx="1"/>
          </p:nvPr>
        </p:nvGraphicFramePr>
        <p:xfrm>
          <a:off x="2811463" y="1944688"/>
          <a:ext cx="993775" cy="211137"/>
        </p:xfrm>
        <a:graphic>
          <a:graphicData uri="http://schemas.openxmlformats.org/presentationml/2006/ole">
            <p:oleObj spid="_x0000_s1026" name="ビットマップ イメージ" r:id="rId4" imgW="1971950" imgH="419048" progId="PBrush">
              <p:embed/>
            </p:oleObj>
          </a:graphicData>
        </a:graphic>
      </p:graphicFrame>
      <p:pic>
        <p:nvPicPr>
          <p:cNvPr id="1037" name="Picture 4" descr="DAIHATSU">
            <a:hlinkClick r:id="rId5"/>
          </p:cNvPr>
          <p:cNvPicPr>
            <a:picLocks noGrp="1" noChangeAspect="1" noChangeArrowheads="1"/>
          </p:cNvPicPr>
          <p:nvPr>
            <p:ph sz="quarter" idx="2"/>
          </p:nvPr>
        </p:nvPicPr>
        <p:blipFill>
          <a:blip r:embed="rId6"/>
          <a:srcRect/>
          <a:stretch>
            <a:fillRect/>
          </a:stretch>
        </p:blipFill>
        <p:spPr bwMode="auto">
          <a:xfrm>
            <a:off x="1931988" y="2422525"/>
            <a:ext cx="1144587" cy="204788"/>
          </a:xfrm>
          <a:noFill/>
          <a:ln>
            <a:miter lim="800000"/>
            <a:headEnd/>
            <a:tailEnd/>
          </a:ln>
        </p:spPr>
      </p:pic>
      <p:pic>
        <p:nvPicPr>
          <p:cNvPr id="1038" name="Picture 51"/>
          <p:cNvPicPr>
            <a:picLocks noGrp="1" noChangeAspect="1" noChangeArrowheads="1"/>
          </p:cNvPicPr>
          <p:nvPr>
            <p:ph sz="quarter" idx="3"/>
          </p:nvPr>
        </p:nvPicPr>
        <p:blipFill>
          <a:blip r:embed="rId7"/>
          <a:srcRect r="26923"/>
          <a:stretch>
            <a:fillRect/>
          </a:stretch>
        </p:blipFill>
        <p:spPr bwMode="auto">
          <a:xfrm>
            <a:off x="3359150" y="2460625"/>
            <a:ext cx="955675" cy="133350"/>
          </a:xfrm>
          <a:noFill/>
          <a:ln>
            <a:miter lim="800000"/>
            <a:headEnd/>
            <a:tailEnd/>
          </a:ln>
        </p:spPr>
      </p:pic>
      <p:graphicFrame>
        <p:nvGraphicFramePr>
          <p:cNvPr id="1027" name="Object 47"/>
          <p:cNvGraphicFramePr>
            <a:graphicFrameLocks noChangeAspect="1"/>
          </p:cNvGraphicFramePr>
          <p:nvPr/>
        </p:nvGraphicFramePr>
        <p:xfrm>
          <a:off x="606425" y="1836738"/>
          <a:ext cx="957263" cy="376237"/>
        </p:xfrm>
        <a:graphic>
          <a:graphicData uri="http://schemas.openxmlformats.org/presentationml/2006/ole">
            <p:oleObj spid="_x0000_s1027" name="ビットマップ イメージ" r:id="rId8" imgW="1695687" imgH="666667" progId="PBrush">
              <p:embed/>
            </p:oleObj>
          </a:graphicData>
        </a:graphic>
      </p:graphicFrame>
      <p:pic>
        <p:nvPicPr>
          <p:cNvPr id="1039" name="Picture 1189" descr="Sharp"/>
          <p:cNvPicPr>
            <a:picLocks noChangeAspect="1" noChangeArrowheads="1"/>
          </p:cNvPicPr>
          <p:nvPr/>
        </p:nvPicPr>
        <p:blipFill>
          <a:blip r:embed="rId9"/>
          <a:srcRect/>
          <a:stretch>
            <a:fillRect/>
          </a:stretch>
        </p:blipFill>
        <p:spPr bwMode="auto">
          <a:xfrm>
            <a:off x="7065963" y="1485900"/>
            <a:ext cx="823912" cy="144463"/>
          </a:xfrm>
          <a:prstGeom prst="rect">
            <a:avLst/>
          </a:prstGeom>
          <a:noFill/>
          <a:ln w="9525">
            <a:noFill/>
            <a:miter lim="800000"/>
            <a:headEnd/>
            <a:tailEnd/>
          </a:ln>
        </p:spPr>
      </p:pic>
      <p:pic>
        <p:nvPicPr>
          <p:cNvPr id="1040" name="Picture 1193" descr="HITACHI"/>
          <p:cNvPicPr>
            <a:picLocks noChangeAspect="1" noChangeArrowheads="1"/>
          </p:cNvPicPr>
          <p:nvPr/>
        </p:nvPicPr>
        <p:blipFill>
          <a:blip r:embed="rId10"/>
          <a:srcRect l="12340" t="35059" r="13522" b="33278"/>
          <a:stretch>
            <a:fillRect/>
          </a:stretch>
        </p:blipFill>
        <p:spPr bwMode="auto">
          <a:xfrm>
            <a:off x="4964113" y="1438275"/>
            <a:ext cx="746125" cy="285750"/>
          </a:xfrm>
          <a:prstGeom prst="rect">
            <a:avLst/>
          </a:prstGeom>
          <a:noFill/>
          <a:ln w="9525">
            <a:noFill/>
            <a:miter lim="800000"/>
            <a:headEnd/>
            <a:tailEnd/>
          </a:ln>
        </p:spPr>
      </p:pic>
      <p:pic>
        <p:nvPicPr>
          <p:cNvPr id="1041" name="Picture 1196" descr="panasonic"/>
          <p:cNvPicPr>
            <a:picLocks noChangeAspect="1" noChangeArrowheads="1"/>
          </p:cNvPicPr>
          <p:nvPr/>
        </p:nvPicPr>
        <p:blipFill>
          <a:blip r:embed="rId11"/>
          <a:srcRect l="8893" r="20009"/>
          <a:stretch>
            <a:fillRect/>
          </a:stretch>
        </p:blipFill>
        <p:spPr bwMode="auto">
          <a:xfrm>
            <a:off x="5972175" y="1419225"/>
            <a:ext cx="812800" cy="314325"/>
          </a:xfrm>
          <a:prstGeom prst="rect">
            <a:avLst/>
          </a:prstGeom>
          <a:noFill/>
          <a:ln w="9525">
            <a:noFill/>
            <a:miter lim="800000"/>
            <a:headEnd/>
            <a:tailEnd/>
          </a:ln>
        </p:spPr>
      </p:pic>
      <p:pic>
        <p:nvPicPr>
          <p:cNvPr id="1042" name="Picture 1234" descr="canon-logo"/>
          <p:cNvPicPr>
            <a:picLocks noChangeAspect="1" noChangeArrowheads="1"/>
          </p:cNvPicPr>
          <p:nvPr/>
        </p:nvPicPr>
        <p:blipFill>
          <a:blip r:embed="rId12"/>
          <a:srcRect/>
          <a:stretch>
            <a:fillRect/>
          </a:stretch>
        </p:blipFill>
        <p:spPr bwMode="auto">
          <a:xfrm>
            <a:off x="6011863" y="2012950"/>
            <a:ext cx="712787" cy="150813"/>
          </a:xfrm>
          <a:prstGeom prst="rect">
            <a:avLst/>
          </a:prstGeom>
          <a:noFill/>
          <a:ln w="9525">
            <a:noFill/>
            <a:miter lim="800000"/>
            <a:headEnd/>
            <a:tailEnd/>
          </a:ln>
        </p:spPr>
      </p:pic>
      <p:sp>
        <p:nvSpPr>
          <p:cNvPr id="1043" name="テキスト ボックス 34"/>
          <p:cNvSpPr txBox="1">
            <a:spLocks noChangeArrowheads="1"/>
          </p:cNvSpPr>
          <p:nvPr/>
        </p:nvSpPr>
        <p:spPr bwMode="auto">
          <a:xfrm>
            <a:off x="7137400" y="830263"/>
            <a:ext cx="1800225" cy="368300"/>
          </a:xfrm>
          <a:prstGeom prst="rect">
            <a:avLst/>
          </a:prstGeom>
          <a:noFill/>
          <a:ln w="9525">
            <a:noFill/>
            <a:miter lim="800000"/>
            <a:headEnd/>
            <a:tailEnd/>
          </a:ln>
        </p:spPr>
        <p:txBody>
          <a:bodyPr wrap="none">
            <a:spAutoFit/>
          </a:bodyPr>
          <a:lstStyle/>
          <a:p>
            <a:pPr defTabSz="914400"/>
            <a:r>
              <a:rPr lang="ja-JP" altLang="en-US">
                <a:latin typeface="Times New Roman" pitchFamily="18" charset="0"/>
              </a:rPr>
              <a:t>就職先の企業例</a:t>
            </a:r>
          </a:p>
        </p:txBody>
      </p:sp>
      <p:sp>
        <p:nvSpPr>
          <p:cNvPr id="1044" name="テキスト ボックス 37"/>
          <p:cNvSpPr txBox="1">
            <a:spLocks noChangeArrowheads="1"/>
          </p:cNvSpPr>
          <p:nvPr/>
        </p:nvSpPr>
        <p:spPr bwMode="auto">
          <a:xfrm>
            <a:off x="5942013" y="5611813"/>
            <a:ext cx="866775" cy="304800"/>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株式会社ベネッセ</a:t>
            </a:r>
            <a:br>
              <a:rPr lang="ja-JP" altLang="en-US" sz="700">
                <a:latin typeface="Times New Roman" pitchFamily="18" charset="0"/>
              </a:rPr>
            </a:br>
            <a:r>
              <a:rPr lang="ja-JP" altLang="en-US" sz="700">
                <a:latin typeface="Times New Roman" pitchFamily="18" charset="0"/>
              </a:rPr>
              <a:t>コーポレーション</a:t>
            </a:r>
            <a:r>
              <a:rPr lang="en-US" altLang="ja-JP" sz="700">
                <a:latin typeface="Times New Roman" pitchFamily="18" charset="0"/>
              </a:rPr>
              <a:t>®</a:t>
            </a:r>
            <a:endParaRPr lang="ja-JP" altLang="en-US" sz="700">
              <a:latin typeface="Times New Roman" pitchFamily="18" charset="0"/>
            </a:endParaRPr>
          </a:p>
        </p:txBody>
      </p:sp>
      <p:sp>
        <p:nvSpPr>
          <p:cNvPr id="1045" name="テキスト ボックス 38"/>
          <p:cNvSpPr txBox="1">
            <a:spLocks noChangeArrowheads="1"/>
          </p:cNvSpPr>
          <p:nvPr/>
        </p:nvSpPr>
        <p:spPr bwMode="auto">
          <a:xfrm>
            <a:off x="5942013" y="2309813"/>
            <a:ext cx="920750"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キヤノン株式会社</a:t>
            </a:r>
            <a:r>
              <a:rPr lang="en-US" altLang="ja-JP" sz="700">
                <a:latin typeface="Times New Roman" pitchFamily="18" charset="0"/>
              </a:rPr>
              <a:t>®</a:t>
            </a:r>
            <a:endParaRPr lang="ja-JP" altLang="en-US" sz="700">
              <a:latin typeface="Times New Roman" pitchFamily="18" charset="0"/>
            </a:endParaRPr>
          </a:p>
        </p:txBody>
      </p:sp>
      <p:sp>
        <p:nvSpPr>
          <p:cNvPr id="1046" name="テキスト ボックス 39"/>
          <p:cNvSpPr txBox="1">
            <a:spLocks noChangeArrowheads="1"/>
          </p:cNvSpPr>
          <p:nvPr/>
        </p:nvSpPr>
        <p:spPr bwMode="auto">
          <a:xfrm>
            <a:off x="7026275" y="1689100"/>
            <a:ext cx="922338" cy="198438"/>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シャープ株式会社</a:t>
            </a:r>
            <a:r>
              <a:rPr lang="en-US" altLang="ja-JP" sz="700">
                <a:latin typeface="Times New Roman" pitchFamily="18" charset="0"/>
              </a:rPr>
              <a:t>®</a:t>
            </a:r>
            <a:endParaRPr lang="ja-JP" altLang="en-US" sz="700">
              <a:latin typeface="Times New Roman" pitchFamily="18" charset="0"/>
            </a:endParaRPr>
          </a:p>
        </p:txBody>
      </p:sp>
      <p:sp>
        <p:nvSpPr>
          <p:cNvPr id="1047" name="テキスト ボックス 40"/>
          <p:cNvSpPr txBox="1">
            <a:spLocks noChangeArrowheads="1"/>
          </p:cNvSpPr>
          <p:nvPr/>
        </p:nvSpPr>
        <p:spPr bwMode="auto">
          <a:xfrm>
            <a:off x="4857750" y="2316163"/>
            <a:ext cx="963613"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三菱電機株式会社</a:t>
            </a:r>
            <a:r>
              <a:rPr lang="en-US" altLang="ja-JP" sz="700">
                <a:latin typeface="Times New Roman" pitchFamily="18" charset="0"/>
              </a:rPr>
              <a:t>®</a:t>
            </a:r>
            <a:endParaRPr lang="ja-JP" altLang="en-US" sz="700">
              <a:latin typeface="Times New Roman" pitchFamily="18" charset="0"/>
            </a:endParaRPr>
          </a:p>
        </p:txBody>
      </p:sp>
      <p:sp>
        <p:nvSpPr>
          <p:cNvPr id="1048" name="テキスト ボックス 41"/>
          <p:cNvSpPr txBox="1">
            <a:spLocks noChangeArrowheads="1"/>
          </p:cNvSpPr>
          <p:nvPr/>
        </p:nvSpPr>
        <p:spPr bwMode="auto">
          <a:xfrm>
            <a:off x="596900" y="1666875"/>
            <a:ext cx="1065213" cy="198438"/>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トヨタ自動車株式会社</a:t>
            </a:r>
            <a:r>
              <a:rPr lang="en-US" altLang="ja-JP" sz="700">
                <a:latin typeface="Times New Roman" pitchFamily="18" charset="0"/>
              </a:rPr>
              <a:t>®</a:t>
            </a:r>
            <a:endParaRPr lang="ja-JP" altLang="en-US" sz="700">
              <a:latin typeface="Times New Roman" pitchFamily="18" charset="0"/>
            </a:endParaRPr>
          </a:p>
        </p:txBody>
      </p:sp>
      <p:pic>
        <p:nvPicPr>
          <p:cNvPr id="1049" name="Picture 4"/>
          <p:cNvPicPr>
            <a:picLocks noChangeAspect="1" noChangeArrowheads="1"/>
          </p:cNvPicPr>
          <p:nvPr/>
        </p:nvPicPr>
        <p:blipFill>
          <a:blip r:embed="rId13"/>
          <a:srcRect/>
          <a:stretch>
            <a:fillRect/>
          </a:stretch>
        </p:blipFill>
        <p:spPr bwMode="auto">
          <a:xfrm>
            <a:off x="685800" y="1465263"/>
            <a:ext cx="827088" cy="149225"/>
          </a:xfrm>
          <a:prstGeom prst="rect">
            <a:avLst/>
          </a:prstGeom>
          <a:noFill/>
          <a:ln w="9525">
            <a:noFill/>
            <a:miter lim="800000"/>
            <a:headEnd/>
            <a:tailEnd/>
          </a:ln>
        </p:spPr>
      </p:pic>
      <p:sp>
        <p:nvSpPr>
          <p:cNvPr id="1050" name="テキスト ボックス 42"/>
          <p:cNvSpPr txBox="1">
            <a:spLocks noChangeArrowheads="1"/>
          </p:cNvSpPr>
          <p:nvPr/>
        </p:nvSpPr>
        <p:spPr bwMode="auto">
          <a:xfrm>
            <a:off x="1754188" y="1676400"/>
            <a:ext cx="1141412" cy="198438"/>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本田技研工業株式会社</a:t>
            </a:r>
            <a:r>
              <a:rPr lang="en-US" altLang="ja-JP" sz="700">
                <a:latin typeface="Times New Roman" pitchFamily="18" charset="0"/>
              </a:rPr>
              <a:t>®</a:t>
            </a:r>
            <a:endParaRPr lang="ja-JP" altLang="en-US" sz="700">
              <a:latin typeface="Times New Roman" pitchFamily="18" charset="0"/>
            </a:endParaRPr>
          </a:p>
        </p:txBody>
      </p:sp>
      <p:pic>
        <p:nvPicPr>
          <p:cNvPr id="1051" name="Picture 5"/>
          <p:cNvPicPr>
            <a:picLocks noChangeAspect="1" noChangeArrowheads="1"/>
          </p:cNvPicPr>
          <p:nvPr/>
        </p:nvPicPr>
        <p:blipFill>
          <a:blip r:embed="rId14"/>
          <a:srcRect/>
          <a:stretch>
            <a:fillRect/>
          </a:stretch>
        </p:blipFill>
        <p:spPr bwMode="auto">
          <a:xfrm>
            <a:off x="1814513" y="1463675"/>
            <a:ext cx="966787" cy="215900"/>
          </a:xfrm>
          <a:prstGeom prst="rect">
            <a:avLst/>
          </a:prstGeom>
          <a:noFill/>
          <a:ln w="9525">
            <a:noFill/>
            <a:miter lim="800000"/>
            <a:headEnd/>
            <a:tailEnd/>
          </a:ln>
        </p:spPr>
      </p:pic>
      <p:sp>
        <p:nvSpPr>
          <p:cNvPr id="1052" name="テキスト ボックス 42"/>
          <p:cNvSpPr txBox="1">
            <a:spLocks noChangeArrowheads="1"/>
          </p:cNvSpPr>
          <p:nvPr/>
        </p:nvSpPr>
        <p:spPr bwMode="auto">
          <a:xfrm>
            <a:off x="2987675" y="1665288"/>
            <a:ext cx="1230313"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三菱自動車工業株式会社</a:t>
            </a:r>
            <a:r>
              <a:rPr lang="en-US" altLang="ja-JP" sz="700">
                <a:latin typeface="Times New Roman" pitchFamily="18" charset="0"/>
              </a:rPr>
              <a:t>®</a:t>
            </a:r>
            <a:endParaRPr lang="ja-JP" altLang="en-US" sz="700">
              <a:latin typeface="Times New Roman" pitchFamily="18" charset="0"/>
            </a:endParaRPr>
          </a:p>
        </p:txBody>
      </p:sp>
      <p:pic>
        <p:nvPicPr>
          <p:cNvPr id="1053" name="Picture 37" descr="mitsubishi logo 5"/>
          <p:cNvPicPr>
            <a:picLocks noChangeAspect="1" noChangeArrowheads="1"/>
          </p:cNvPicPr>
          <p:nvPr/>
        </p:nvPicPr>
        <p:blipFill>
          <a:blip r:embed="rId15"/>
          <a:srcRect/>
          <a:stretch>
            <a:fillRect/>
          </a:stretch>
        </p:blipFill>
        <p:spPr bwMode="auto">
          <a:xfrm>
            <a:off x="2989263" y="1430338"/>
            <a:ext cx="1108075" cy="230187"/>
          </a:xfrm>
          <a:prstGeom prst="rect">
            <a:avLst/>
          </a:prstGeom>
          <a:noFill/>
          <a:ln w="9525">
            <a:noFill/>
            <a:miter lim="800000"/>
            <a:headEnd/>
            <a:tailEnd/>
          </a:ln>
        </p:spPr>
      </p:pic>
      <p:sp>
        <p:nvSpPr>
          <p:cNvPr id="1054" name="テキスト ボックス 42"/>
          <p:cNvSpPr txBox="1">
            <a:spLocks noChangeArrowheads="1"/>
          </p:cNvSpPr>
          <p:nvPr/>
        </p:nvSpPr>
        <p:spPr bwMode="auto">
          <a:xfrm>
            <a:off x="668338" y="2116138"/>
            <a:ext cx="847725"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マツダ株式会社</a:t>
            </a:r>
            <a:r>
              <a:rPr lang="en-US" altLang="ja-JP" sz="700">
                <a:latin typeface="Times New Roman" pitchFamily="18" charset="0"/>
              </a:rPr>
              <a:t>®</a:t>
            </a:r>
            <a:endParaRPr lang="ja-JP" altLang="en-US" sz="700">
              <a:latin typeface="Times New Roman" pitchFamily="18" charset="0"/>
            </a:endParaRPr>
          </a:p>
        </p:txBody>
      </p:sp>
      <p:pic>
        <p:nvPicPr>
          <p:cNvPr id="1055" name="Picture 40" descr="SUBARU">
            <a:hlinkClick r:id="rId16"/>
          </p:cNvPr>
          <p:cNvPicPr>
            <a:picLocks noChangeAspect="1" noChangeArrowheads="1"/>
          </p:cNvPicPr>
          <p:nvPr/>
        </p:nvPicPr>
        <p:blipFill>
          <a:blip r:embed="rId17"/>
          <a:srcRect/>
          <a:stretch>
            <a:fillRect/>
          </a:stretch>
        </p:blipFill>
        <p:spPr bwMode="auto">
          <a:xfrm>
            <a:off x="1720850" y="1958975"/>
            <a:ext cx="896938" cy="152400"/>
          </a:xfrm>
          <a:prstGeom prst="rect">
            <a:avLst/>
          </a:prstGeom>
          <a:noFill/>
          <a:ln w="9525">
            <a:noFill/>
            <a:miter lim="800000"/>
            <a:headEnd/>
            <a:tailEnd/>
          </a:ln>
        </p:spPr>
      </p:pic>
      <p:sp>
        <p:nvSpPr>
          <p:cNvPr id="1056" name="テキスト ボックス 42"/>
          <p:cNvSpPr txBox="1">
            <a:spLocks noChangeArrowheads="1"/>
          </p:cNvSpPr>
          <p:nvPr/>
        </p:nvSpPr>
        <p:spPr bwMode="auto">
          <a:xfrm>
            <a:off x="1741488" y="2125663"/>
            <a:ext cx="1052512"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富士重工業株式会社</a:t>
            </a:r>
            <a:r>
              <a:rPr lang="en-US" altLang="ja-JP" sz="700">
                <a:latin typeface="Times New Roman" pitchFamily="18" charset="0"/>
              </a:rPr>
              <a:t>®</a:t>
            </a:r>
            <a:endParaRPr lang="ja-JP" altLang="en-US" sz="700">
              <a:latin typeface="Times New Roman" pitchFamily="18" charset="0"/>
            </a:endParaRPr>
          </a:p>
        </p:txBody>
      </p:sp>
      <p:sp>
        <p:nvSpPr>
          <p:cNvPr id="1057" name="テキスト ボックス 40"/>
          <p:cNvSpPr txBox="1">
            <a:spLocks noChangeArrowheads="1"/>
          </p:cNvSpPr>
          <p:nvPr/>
        </p:nvSpPr>
        <p:spPr bwMode="auto">
          <a:xfrm>
            <a:off x="5897563" y="1684338"/>
            <a:ext cx="1069975"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パナソニック株式会社</a:t>
            </a:r>
            <a:r>
              <a:rPr lang="en-US" altLang="ja-JP" sz="700">
                <a:latin typeface="Times New Roman" pitchFamily="18" charset="0"/>
              </a:rPr>
              <a:t>®</a:t>
            </a:r>
            <a:endParaRPr lang="ja-JP" altLang="en-US" sz="700">
              <a:latin typeface="Times New Roman" pitchFamily="18" charset="0"/>
            </a:endParaRPr>
          </a:p>
        </p:txBody>
      </p:sp>
      <p:sp>
        <p:nvSpPr>
          <p:cNvPr id="1058" name="テキスト ボックス 40"/>
          <p:cNvSpPr txBox="1">
            <a:spLocks noChangeArrowheads="1"/>
          </p:cNvSpPr>
          <p:nvPr/>
        </p:nvSpPr>
        <p:spPr bwMode="auto">
          <a:xfrm>
            <a:off x="4851400" y="1717675"/>
            <a:ext cx="1052513" cy="198438"/>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株式会社日立製作所</a:t>
            </a:r>
            <a:r>
              <a:rPr lang="en-US" altLang="ja-JP" sz="700">
                <a:latin typeface="Times New Roman" pitchFamily="18" charset="0"/>
              </a:rPr>
              <a:t>®</a:t>
            </a:r>
            <a:endParaRPr lang="ja-JP" altLang="en-US" sz="700">
              <a:latin typeface="Times New Roman" pitchFamily="18" charset="0"/>
            </a:endParaRPr>
          </a:p>
        </p:txBody>
      </p:sp>
      <p:pic>
        <p:nvPicPr>
          <p:cNvPr id="1059" name="Picture 49" descr="top_logo">
            <a:hlinkClick r:id="rId18"/>
          </p:cNvPr>
          <p:cNvPicPr>
            <a:picLocks noChangeAspect="1" noChangeArrowheads="1"/>
          </p:cNvPicPr>
          <p:nvPr/>
        </p:nvPicPr>
        <p:blipFill>
          <a:blip r:embed="rId19"/>
          <a:srcRect/>
          <a:stretch>
            <a:fillRect/>
          </a:stretch>
        </p:blipFill>
        <p:spPr bwMode="auto">
          <a:xfrm>
            <a:off x="1939925" y="4806950"/>
            <a:ext cx="365125" cy="495300"/>
          </a:xfrm>
          <a:prstGeom prst="rect">
            <a:avLst/>
          </a:prstGeom>
          <a:noFill/>
          <a:ln w="9525">
            <a:noFill/>
            <a:miter lim="800000"/>
            <a:headEnd/>
            <a:tailEnd/>
          </a:ln>
        </p:spPr>
      </p:pic>
      <p:pic>
        <p:nvPicPr>
          <p:cNvPr id="1060" name="Picture 51" descr="samp5-2-c4">
            <a:hlinkClick r:id="rId20"/>
          </p:cNvPr>
          <p:cNvPicPr>
            <a:picLocks noChangeAspect="1" noChangeArrowheads="1"/>
          </p:cNvPicPr>
          <p:nvPr/>
        </p:nvPicPr>
        <p:blipFill>
          <a:blip r:embed="rId21"/>
          <a:srcRect/>
          <a:stretch>
            <a:fillRect/>
          </a:stretch>
        </p:blipFill>
        <p:spPr bwMode="auto">
          <a:xfrm>
            <a:off x="2681288" y="4984750"/>
            <a:ext cx="741362" cy="306388"/>
          </a:xfrm>
          <a:prstGeom prst="rect">
            <a:avLst/>
          </a:prstGeom>
          <a:noFill/>
          <a:ln w="9525">
            <a:noFill/>
            <a:miter lim="800000"/>
            <a:headEnd/>
            <a:tailEnd/>
          </a:ln>
        </p:spPr>
      </p:pic>
      <p:pic>
        <p:nvPicPr>
          <p:cNvPr id="1061" name="Picture 53" descr="住友金属"/>
          <p:cNvPicPr>
            <a:picLocks noChangeAspect="1" noChangeArrowheads="1"/>
          </p:cNvPicPr>
          <p:nvPr/>
        </p:nvPicPr>
        <p:blipFill>
          <a:blip r:embed="rId22"/>
          <a:srcRect/>
          <a:stretch>
            <a:fillRect/>
          </a:stretch>
        </p:blipFill>
        <p:spPr bwMode="auto">
          <a:xfrm>
            <a:off x="3605213" y="4975225"/>
            <a:ext cx="901700" cy="188913"/>
          </a:xfrm>
          <a:prstGeom prst="rect">
            <a:avLst/>
          </a:prstGeom>
          <a:noFill/>
          <a:ln w="9525">
            <a:noFill/>
            <a:miter lim="800000"/>
            <a:headEnd/>
            <a:tailEnd/>
          </a:ln>
        </p:spPr>
      </p:pic>
      <p:sp>
        <p:nvSpPr>
          <p:cNvPr id="1062" name="テキスト ボックス 38"/>
          <p:cNvSpPr txBox="1">
            <a:spLocks noChangeArrowheads="1"/>
          </p:cNvSpPr>
          <p:nvPr/>
        </p:nvSpPr>
        <p:spPr bwMode="auto">
          <a:xfrm>
            <a:off x="3516313" y="5141913"/>
            <a:ext cx="1141412"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住友金属工業株式会社</a:t>
            </a:r>
            <a:r>
              <a:rPr lang="en-US" altLang="ja-JP" sz="700">
                <a:latin typeface="Times New Roman" pitchFamily="18" charset="0"/>
              </a:rPr>
              <a:t>®</a:t>
            </a:r>
            <a:endParaRPr lang="ja-JP" altLang="en-US" sz="700">
              <a:latin typeface="Times New Roman" pitchFamily="18" charset="0"/>
            </a:endParaRPr>
          </a:p>
        </p:txBody>
      </p:sp>
      <p:sp>
        <p:nvSpPr>
          <p:cNvPr id="1063" name="テキスト ボックス 38"/>
          <p:cNvSpPr txBox="1">
            <a:spLocks noChangeArrowheads="1"/>
          </p:cNvSpPr>
          <p:nvPr/>
        </p:nvSpPr>
        <p:spPr bwMode="auto">
          <a:xfrm>
            <a:off x="2559050" y="5232400"/>
            <a:ext cx="1052513" cy="198438"/>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株式会社神戸製鋼所</a:t>
            </a:r>
            <a:r>
              <a:rPr lang="en-US" altLang="ja-JP" sz="700">
                <a:latin typeface="Times New Roman" pitchFamily="18" charset="0"/>
              </a:rPr>
              <a:t>®</a:t>
            </a:r>
            <a:endParaRPr lang="ja-JP" altLang="en-US" sz="700">
              <a:latin typeface="Times New Roman" pitchFamily="18" charset="0"/>
            </a:endParaRPr>
          </a:p>
        </p:txBody>
      </p:sp>
      <p:sp>
        <p:nvSpPr>
          <p:cNvPr id="1064" name="テキスト ボックス 38"/>
          <p:cNvSpPr txBox="1">
            <a:spLocks noChangeArrowheads="1"/>
          </p:cNvSpPr>
          <p:nvPr/>
        </p:nvSpPr>
        <p:spPr bwMode="auto">
          <a:xfrm>
            <a:off x="1582738" y="5280025"/>
            <a:ext cx="1117600" cy="198438"/>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ＪＦＥスチール株式会社</a:t>
            </a:r>
            <a:r>
              <a:rPr lang="en-US" altLang="ja-JP" sz="700">
                <a:latin typeface="Times New Roman" pitchFamily="18" charset="0"/>
              </a:rPr>
              <a:t>®</a:t>
            </a:r>
            <a:endParaRPr lang="ja-JP" altLang="en-US" sz="700">
              <a:latin typeface="Times New Roman" pitchFamily="18" charset="0"/>
            </a:endParaRPr>
          </a:p>
        </p:txBody>
      </p:sp>
      <p:sp>
        <p:nvSpPr>
          <p:cNvPr id="1065" name="テキスト ボックス 38"/>
          <p:cNvSpPr txBox="1">
            <a:spLocks noChangeArrowheads="1"/>
          </p:cNvSpPr>
          <p:nvPr/>
        </p:nvSpPr>
        <p:spPr bwMode="auto">
          <a:xfrm>
            <a:off x="630238" y="5146675"/>
            <a:ext cx="1052512" cy="198438"/>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新日本製鐵株式会社</a:t>
            </a:r>
            <a:r>
              <a:rPr lang="en-US" altLang="ja-JP" sz="700">
                <a:latin typeface="Times New Roman" pitchFamily="18" charset="0"/>
              </a:rPr>
              <a:t>®</a:t>
            </a:r>
            <a:endParaRPr lang="ja-JP" altLang="en-US" sz="700">
              <a:latin typeface="Times New Roman" pitchFamily="18" charset="0"/>
            </a:endParaRPr>
          </a:p>
        </p:txBody>
      </p:sp>
      <p:pic>
        <p:nvPicPr>
          <p:cNvPr id="1066" name="Picture 87" descr="inax_logo">
            <a:hlinkClick r:id="rId23"/>
          </p:cNvPr>
          <p:cNvPicPr>
            <a:picLocks noChangeAspect="1" noChangeArrowheads="1"/>
          </p:cNvPicPr>
          <p:nvPr/>
        </p:nvPicPr>
        <p:blipFill>
          <a:blip r:embed="rId24"/>
          <a:srcRect/>
          <a:stretch>
            <a:fillRect/>
          </a:stretch>
        </p:blipFill>
        <p:spPr bwMode="auto">
          <a:xfrm>
            <a:off x="795338" y="5524500"/>
            <a:ext cx="598487" cy="300038"/>
          </a:xfrm>
          <a:prstGeom prst="rect">
            <a:avLst/>
          </a:prstGeom>
          <a:noFill/>
          <a:ln w="9525">
            <a:noFill/>
            <a:miter lim="800000"/>
            <a:headEnd/>
            <a:tailEnd/>
          </a:ln>
        </p:spPr>
      </p:pic>
      <p:sp>
        <p:nvSpPr>
          <p:cNvPr id="1067" name="テキスト ボックス 38"/>
          <p:cNvSpPr txBox="1">
            <a:spLocks noChangeArrowheads="1"/>
          </p:cNvSpPr>
          <p:nvPr/>
        </p:nvSpPr>
        <p:spPr bwMode="auto">
          <a:xfrm>
            <a:off x="571500" y="5703888"/>
            <a:ext cx="1211263"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株式会社住生活グループ</a:t>
            </a:r>
            <a:r>
              <a:rPr lang="en-US" altLang="ja-JP" sz="700">
                <a:latin typeface="Times New Roman" pitchFamily="18" charset="0"/>
              </a:rPr>
              <a:t>®</a:t>
            </a:r>
          </a:p>
        </p:txBody>
      </p:sp>
      <p:sp>
        <p:nvSpPr>
          <p:cNvPr id="1068" name="テキスト ボックス 38"/>
          <p:cNvSpPr txBox="1">
            <a:spLocks noChangeArrowheads="1"/>
          </p:cNvSpPr>
          <p:nvPr/>
        </p:nvSpPr>
        <p:spPr bwMode="auto">
          <a:xfrm>
            <a:off x="7785100" y="3397250"/>
            <a:ext cx="1250950" cy="304800"/>
          </a:xfrm>
          <a:prstGeom prst="rect">
            <a:avLst/>
          </a:prstGeom>
          <a:noFill/>
          <a:ln w="9525">
            <a:noFill/>
            <a:miter lim="800000"/>
            <a:headEnd/>
            <a:tailEnd/>
          </a:ln>
        </p:spPr>
        <p:txBody>
          <a:bodyPr wrap="none">
            <a:spAutoFit/>
          </a:bodyPr>
          <a:lstStyle/>
          <a:p>
            <a:pPr algn="ctr" defTabSz="914400"/>
            <a:r>
              <a:rPr lang="ja-JP" altLang="en-US" sz="700">
                <a:latin typeface="Times New Roman" pitchFamily="18" charset="0"/>
              </a:rPr>
              <a:t>富士フイルム</a:t>
            </a:r>
          </a:p>
          <a:p>
            <a:pPr algn="ctr" defTabSz="914400"/>
            <a:r>
              <a:rPr lang="ja-JP" altLang="en-US" sz="700">
                <a:latin typeface="Times New Roman" pitchFamily="18" charset="0"/>
              </a:rPr>
              <a:t>ホールディングス株式会社</a:t>
            </a:r>
            <a:r>
              <a:rPr lang="en-US" altLang="ja-JP" sz="700">
                <a:latin typeface="Times New Roman" pitchFamily="18" charset="0"/>
              </a:rPr>
              <a:t>®</a:t>
            </a:r>
          </a:p>
        </p:txBody>
      </p:sp>
      <p:sp>
        <p:nvSpPr>
          <p:cNvPr id="1069" name="テキスト ボックス 35"/>
          <p:cNvSpPr txBox="1">
            <a:spLocks noChangeArrowheads="1"/>
          </p:cNvSpPr>
          <p:nvPr/>
        </p:nvSpPr>
        <p:spPr bwMode="auto">
          <a:xfrm>
            <a:off x="4799013" y="5694363"/>
            <a:ext cx="1052512"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大日本印刷株式会社</a:t>
            </a:r>
            <a:r>
              <a:rPr lang="en-US" altLang="ja-JP" sz="700">
                <a:latin typeface="Times New Roman" pitchFamily="18" charset="0"/>
              </a:rPr>
              <a:t>®</a:t>
            </a:r>
            <a:endParaRPr lang="ja-JP" altLang="en-US" sz="700">
              <a:latin typeface="Times New Roman" pitchFamily="18" charset="0"/>
            </a:endParaRPr>
          </a:p>
        </p:txBody>
      </p:sp>
      <p:pic>
        <p:nvPicPr>
          <p:cNvPr id="1070" name="Picture 95" descr="Benesse">
            <a:hlinkClick r:id="rId25"/>
          </p:cNvPr>
          <p:cNvPicPr>
            <a:picLocks noChangeAspect="1" noChangeArrowheads="1"/>
          </p:cNvPicPr>
          <p:nvPr/>
        </p:nvPicPr>
        <p:blipFill>
          <a:blip r:embed="rId26"/>
          <a:srcRect/>
          <a:stretch>
            <a:fillRect/>
          </a:stretch>
        </p:blipFill>
        <p:spPr bwMode="auto">
          <a:xfrm>
            <a:off x="5913438" y="5416550"/>
            <a:ext cx="823912" cy="176213"/>
          </a:xfrm>
          <a:prstGeom prst="rect">
            <a:avLst/>
          </a:prstGeom>
          <a:noFill/>
          <a:ln w="9525">
            <a:noFill/>
            <a:miter lim="800000"/>
            <a:headEnd/>
            <a:tailEnd/>
          </a:ln>
        </p:spPr>
      </p:pic>
      <p:sp>
        <p:nvSpPr>
          <p:cNvPr id="1071" name="テキスト ボックス 37"/>
          <p:cNvSpPr txBox="1">
            <a:spLocks noChangeArrowheads="1"/>
          </p:cNvSpPr>
          <p:nvPr/>
        </p:nvSpPr>
        <p:spPr bwMode="auto">
          <a:xfrm>
            <a:off x="4897438" y="6365875"/>
            <a:ext cx="963612" cy="198438"/>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中国電力株式会社</a:t>
            </a:r>
            <a:r>
              <a:rPr lang="en-US" altLang="ja-JP" sz="700">
                <a:latin typeface="Times New Roman" pitchFamily="18" charset="0"/>
              </a:rPr>
              <a:t>®</a:t>
            </a:r>
            <a:endParaRPr lang="ja-JP" altLang="en-US" sz="700">
              <a:latin typeface="Times New Roman" pitchFamily="18" charset="0"/>
            </a:endParaRPr>
          </a:p>
        </p:txBody>
      </p:sp>
      <p:pic>
        <p:nvPicPr>
          <p:cNvPr id="1072" name="Picture 105" descr="中国電力株式会社">
            <a:hlinkClick r:id="rId27"/>
          </p:cNvPr>
          <p:cNvPicPr>
            <a:picLocks noChangeAspect="1" noChangeArrowheads="1"/>
          </p:cNvPicPr>
          <p:nvPr/>
        </p:nvPicPr>
        <p:blipFill>
          <a:blip r:embed="rId28"/>
          <a:srcRect/>
          <a:stretch>
            <a:fillRect/>
          </a:stretch>
        </p:blipFill>
        <p:spPr bwMode="auto">
          <a:xfrm>
            <a:off x="4995863" y="6129338"/>
            <a:ext cx="773112" cy="193675"/>
          </a:xfrm>
          <a:prstGeom prst="rect">
            <a:avLst/>
          </a:prstGeom>
          <a:noFill/>
          <a:ln w="9525">
            <a:noFill/>
            <a:miter lim="800000"/>
            <a:headEnd/>
            <a:tailEnd/>
          </a:ln>
        </p:spPr>
      </p:pic>
      <p:sp>
        <p:nvSpPr>
          <p:cNvPr id="1073" name="テキスト ボックス 37"/>
          <p:cNvSpPr txBox="1">
            <a:spLocks noChangeArrowheads="1"/>
          </p:cNvSpPr>
          <p:nvPr/>
        </p:nvSpPr>
        <p:spPr bwMode="auto">
          <a:xfrm>
            <a:off x="7810500" y="5160963"/>
            <a:ext cx="1230313"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西日本旅客鉄道株式会社</a:t>
            </a:r>
            <a:r>
              <a:rPr lang="en-US" altLang="ja-JP" sz="700">
                <a:latin typeface="Times New Roman" pitchFamily="18" charset="0"/>
              </a:rPr>
              <a:t>®</a:t>
            </a:r>
            <a:endParaRPr lang="ja-JP" altLang="en-US" sz="700">
              <a:latin typeface="Times New Roman" pitchFamily="18" charset="0"/>
            </a:endParaRPr>
          </a:p>
        </p:txBody>
      </p:sp>
      <p:pic>
        <p:nvPicPr>
          <p:cNvPr id="1074" name="Picture 109" descr="岡山市">
            <a:hlinkClick r:id="rId29"/>
          </p:cNvPr>
          <p:cNvPicPr>
            <a:picLocks noChangeAspect="1" noChangeArrowheads="1"/>
          </p:cNvPicPr>
          <p:nvPr/>
        </p:nvPicPr>
        <p:blipFill>
          <a:blip r:embed="rId30"/>
          <a:srcRect/>
          <a:stretch>
            <a:fillRect/>
          </a:stretch>
        </p:blipFill>
        <p:spPr bwMode="auto">
          <a:xfrm>
            <a:off x="1039813" y="6084888"/>
            <a:ext cx="998537" cy="361950"/>
          </a:xfrm>
          <a:prstGeom prst="rect">
            <a:avLst/>
          </a:prstGeom>
          <a:noFill/>
          <a:ln w="9525">
            <a:noFill/>
            <a:miter lim="800000"/>
            <a:headEnd/>
            <a:tailEnd/>
          </a:ln>
        </p:spPr>
      </p:pic>
      <p:sp>
        <p:nvSpPr>
          <p:cNvPr id="1075" name="テキスト ボックス 34"/>
          <p:cNvSpPr txBox="1">
            <a:spLocks noChangeArrowheads="1"/>
          </p:cNvSpPr>
          <p:nvPr/>
        </p:nvSpPr>
        <p:spPr bwMode="auto">
          <a:xfrm>
            <a:off x="288925" y="1123950"/>
            <a:ext cx="717550" cy="304800"/>
          </a:xfrm>
          <a:prstGeom prst="rect">
            <a:avLst/>
          </a:prstGeom>
          <a:noFill/>
          <a:ln w="9525">
            <a:noFill/>
            <a:miter lim="800000"/>
            <a:headEnd/>
            <a:tailEnd/>
          </a:ln>
        </p:spPr>
        <p:txBody>
          <a:bodyPr wrap="none">
            <a:spAutoFit/>
          </a:bodyPr>
          <a:lstStyle/>
          <a:p>
            <a:pPr defTabSz="914400"/>
            <a:r>
              <a:rPr lang="ja-JP" altLang="en-US" sz="1400">
                <a:latin typeface="Times New Roman" pitchFamily="18" charset="0"/>
              </a:rPr>
              <a:t>自動車</a:t>
            </a:r>
          </a:p>
        </p:txBody>
      </p:sp>
      <p:sp>
        <p:nvSpPr>
          <p:cNvPr id="1076" name="テキスト ボックス 34"/>
          <p:cNvSpPr txBox="1">
            <a:spLocks noChangeArrowheads="1"/>
          </p:cNvSpPr>
          <p:nvPr/>
        </p:nvSpPr>
        <p:spPr bwMode="auto">
          <a:xfrm>
            <a:off x="4437063" y="1135063"/>
            <a:ext cx="539750" cy="304800"/>
          </a:xfrm>
          <a:prstGeom prst="rect">
            <a:avLst/>
          </a:prstGeom>
          <a:noFill/>
          <a:ln w="9525">
            <a:noFill/>
            <a:miter lim="800000"/>
            <a:headEnd/>
            <a:tailEnd/>
          </a:ln>
        </p:spPr>
        <p:txBody>
          <a:bodyPr wrap="none">
            <a:spAutoFit/>
          </a:bodyPr>
          <a:lstStyle/>
          <a:p>
            <a:pPr defTabSz="914400"/>
            <a:r>
              <a:rPr lang="ja-JP" altLang="en-US" sz="1400">
                <a:latin typeface="Times New Roman" pitchFamily="18" charset="0"/>
              </a:rPr>
              <a:t>電機</a:t>
            </a:r>
          </a:p>
        </p:txBody>
      </p:sp>
      <p:sp>
        <p:nvSpPr>
          <p:cNvPr id="1077" name="テキスト ボックス 34"/>
          <p:cNvSpPr txBox="1">
            <a:spLocks noChangeArrowheads="1"/>
          </p:cNvSpPr>
          <p:nvPr/>
        </p:nvSpPr>
        <p:spPr bwMode="auto">
          <a:xfrm>
            <a:off x="266700" y="4637088"/>
            <a:ext cx="539750" cy="304800"/>
          </a:xfrm>
          <a:prstGeom prst="rect">
            <a:avLst/>
          </a:prstGeom>
          <a:noFill/>
          <a:ln w="9525">
            <a:noFill/>
            <a:miter lim="800000"/>
            <a:headEnd/>
            <a:tailEnd/>
          </a:ln>
        </p:spPr>
        <p:txBody>
          <a:bodyPr wrap="none">
            <a:spAutoFit/>
          </a:bodyPr>
          <a:lstStyle/>
          <a:p>
            <a:pPr defTabSz="914400"/>
            <a:r>
              <a:rPr lang="ja-JP" altLang="en-US" sz="1400">
                <a:latin typeface="Times New Roman" pitchFamily="18" charset="0"/>
              </a:rPr>
              <a:t>金属</a:t>
            </a:r>
          </a:p>
        </p:txBody>
      </p:sp>
      <p:sp>
        <p:nvSpPr>
          <p:cNvPr id="1078" name="テキスト ボックス 34"/>
          <p:cNvSpPr txBox="1">
            <a:spLocks noChangeArrowheads="1"/>
          </p:cNvSpPr>
          <p:nvPr/>
        </p:nvSpPr>
        <p:spPr bwMode="auto">
          <a:xfrm>
            <a:off x="4427538" y="4456113"/>
            <a:ext cx="1471612" cy="304800"/>
          </a:xfrm>
          <a:prstGeom prst="rect">
            <a:avLst/>
          </a:prstGeom>
          <a:noFill/>
          <a:ln w="9525">
            <a:noFill/>
            <a:miter lim="800000"/>
            <a:headEnd/>
            <a:tailEnd/>
          </a:ln>
        </p:spPr>
        <p:txBody>
          <a:bodyPr wrap="none">
            <a:spAutoFit/>
          </a:bodyPr>
          <a:lstStyle/>
          <a:p>
            <a:pPr defTabSz="914400"/>
            <a:r>
              <a:rPr lang="ja-JP" altLang="en-US" sz="1400">
                <a:latin typeface="Times New Roman" pitchFamily="18" charset="0"/>
              </a:rPr>
              <a:t>その他　　非製造</a:t>
            </a:r>
          </a:p>
        </p:txBody>
      </p:sp>
      <p:pic>
        <p:nvPicPr>
          <p:cNvPr id="1079" name="Picture 47"/>
          <p:cNvPicPr>
            <a:picLocks noChangeAspect="1" noChangeArrowheads="1"/>
          </p:cNvPicPr>
          <p:nvPr/>
        </p:nvPicPr>
        <p:blipFill>
          <a:blip r:embed="rId31"/>
          <a:srcRect/>
          <a:stretch>
            <a:fillRect/>
          </a:stretch>
        </p:blipFill>
        <p:spPr bwMode="auto">
          <a:xfrm>
            <a:off x="733425" y="4999038"/>
            <a:ext cx="842963" cy="128587"/>
          </a:xfrm>
          <a:prstGeom prst="rect">
            <a:avLst/>
          </a:prstGeom>
          <a:noFill/>
          <a:ln w="9525">
            <a:noFill/>
            <a:miter lim="800000"/>
            <a:headEnd/>
            <a:tailEnd/>
          </a:ln>
        </p:spPr>
      </p:pic>
      <p:pic>
        <p:nvPicPr>
          <p:cNvPr id="1080" name="Picture 55" descr="旭硝子株式会社"/>
          <p:cNvPicPr>
            <a:picLocks noChangeAspect="1" noChangeArrowheads="1"/>
          </p:cNvPicPr>
          <p:nvPr/>
        </p:nvPicPr>
        <p:blipFill>
          <a:blip r:embed="rId32"/>
          <a:srcRect/>
          <a:stretch>
            <a:fillRect/>
          </a:stretch>
        </p:blipFill>
        <p:spPr bwMode="auto">
          <a:xfrm>
            <a:off x="5013325" y="3843338"/>
            <a:ext cx="698500" cy="349250"/>
          </a:xfrm>
          <a:prstGeom prst="rect">
            <a:avLst/>
          </a:prstGeom>
          <a:noFill/>
          <a:ln w="9525">
            <a:noFill/>
            <a:miter lim="800000"/>
            <a:headEnd/>
            <a:tailEnd/>
          </a:ln>
        </p:spPr>
      </p:pic>
      <p:sp>
        <p:nvSpPr>
          <p:cNvPr id="1081" name="テキスト ボックス 38"/>
          <p:cNvSpPr txBox="1">
            <a:spLocks noChangeArrowheads="1"/>
          </p:cNvSpPr>
          <p:nvPr/>
        </p:nvSpPr>
        <p:spPr bwMode="auto">
          <a:xfrm>
            <a:off x="4894263" y="4171950"/>
            <a:ext cx="874712" cy="198438"/>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旭硝子株式会社</a:t>
            </a:r>
            <a:r>
              <a:rPr lang="en-US" altLang="ja-JP" sz="700">
                <a:latin typeface="Times New Roman" pitchFamily="18" charset="0"/>
              </a:rPr>
              <a:t>®</a:t>
            </a:r>
            <a:endParaRPr lang="ja-JP" altLang="en-US" sz="700">
              <a:latin typeface="Times New Roman" pitchFamily="18" charset="0"/>
            </a:endParaRPr>
          </a:p>
        </p:txBody>
      </p:sp>
      <p:pic>
        <p:nvPicPr>
          <p:cNvPr id="1082" name="Picture 77" descr="logo">
            <a:hlinkClick r:id="rId33"/>
          </p:cNvPr>
          <p:cNvPicPr>
            <a:picLocks noChangeAspect="1" noChangeArrowheads="1"/>
          </p:cNvPicPr>
          <p:nvPr/>
        </p:nvPicPr>
        <p:blipFill>
          <a:blip r:embed="rId34"/>
          <a:srcRect/>
          <a:stretch>
            <a:fillRect/>
          </a:stretch>
        </p:blipFill>
        <p:spPr bwMode="auto">
          <a:xfrm>
            <a:off x="5062538" y="3108325"/>
            <a:ext cx="506412" cy="454025"/>
          </a:xfrm>
          <a:prstGeom prst="rect">
            <a:avLst/>
          </a:prstGeom>
          <a:noFill/>
          <a:ln w="9525">
            <a:noFill/>
            <a:miter lim="800000"/>
            <a:headEnd/>
            <a:tailEnd/>
          </a:ln>
        </p:spPr>
      </p:pic>
      <p:sp>
        <p:nvSpPr>
          <p:cNvPr id="1083" name="テキスト ボックス 35"/>
          <p:cNvSpPr txBox="1">
            <a:spLocks noChangeArrowheads="1"/>
          </p:cNvSpPr>
          <p:nvPr/>
        </p:nvSpPr>
        <p:spPr bwMode="auto">
          <a:xfrm>
            <a:off x="4838700" y="3635375"/>
            <a:ext cx="963613" cy="198438"/>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三井化学株式会社</a:t>
            </a:r>
            <a:r>
              <a:rPr lang="en-US" altLang="ja-JP" sz="700">
                <a:latin typeface="Times New Roman" pitchFamily="18" charset="0"/>
              </a:rPr>
              <a:t>®</a:t>
            </a:r>
            <a:endParaRPr lang="ja-JP" altLang="en-US" sz="700">
              <a:latin typeface="Times New Roman" pitchFamily="18" charset="0"/>
            </a:endParaRPr>
          </a:p>
        </p:txBody>
      </p:sp>
      <p:pic>
        <p:nvPicPr>
          <p:cNvPr id="1084" name="Picture 80" descr="三菱化学"/>
          <p:cNvPicPr>
            <a:picLocks noChangeAspect="1" noChangeArrowheads="1"/>
          </p:cNvPicPr>
          <p:nvPr/>
        </p:nvPicPr>
        <p:blipFill>
          <a:blip r:embed="rId35"/>
          <a:srcRect/>
          <a:stretch>
            <a:fillRect/>
          </a:stretch>
        </p:blipFill>
        <p:spPr bwMode="auto">
          <a:xfrm>
            <a:off x="5927725" y="3124200"/>
            <a:ext cx="652463" cy="295275"/>
          </a:xfrm>
          <a:prstGeom prst="rect">
            <a:avLst/>
          </a:prstGeom>
          <a:noFill/>
          <a:ln w="9525">
            <a:noFill/>
            <a:miter lim="800000"/>
            <a:headEnd/>
            <a:tailEnd/>
          </a:ln>
        </p:spPr>
      </p:pic>
      <p:sp>
        <p:nvSpPr>
          <p:cNvPr id="1085" name="テキスト ボックス 38"/>
          <p:cNvSpPr txBox="1">
            <a:spLocks noChangeArrowheads="1"/>
          </p:cNvSpPr>
          <p:nvPr/>
        </p:nvSpPr>
        <p:spPr bwMode="auto">
          <a:xfrm>
            <a:off x="6837363" y="3403600"/>
            <a:ext cx="827087" cy="198438"/>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株式会社クラレ</a:t>
            </a:r>
            <a:r>
              <a:rPr lang="en-US" altLang="ja-JP" sz="700">
                <a:latin typeface="Times New Roman" pitchFamily="18" charset="0"/>
              </a:rPr>
              <a:t>®</a:t>
            </a:r>
            <a:endParaRPr lang="ja-JP" altLang="en-US" sz="700">
              <a:latin typeface="Times New Roman" pitchFamily="18" charset="0"/>
            </a:endParaRPr>
          </a:p>
        </p:txBody>
      </p:sp>
      <p:sp>
        <p:nvSpPr>
          <p:cNvPr id="1086" name="テキスト ボックス 35"/>
          <p:cNvSpPr txBox="1">
            <a:spLocks noChangeArrowheads="1"/>
          </p:cNvSpPr>
          <p:nvPr/>
        </p:nvSpPr>
        <p:spPr bwMode="auto">
          <a:xfrm>
            <a:off x="5799138" y="3476625"/>
            <a:ext cx="963612" cy="198438"/>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三菱化学株式会社</a:t>
            </a:r>
            <a:r>
              <a:rPr lang="en-US" altLang="ja-JP" sz="700">
                <a:latin typeface="Times New Roman" pitchFamily="18" charset="0"/>
              </a:rPr>
              <a:t>®</a:t>
            </a:r>
            <a:endParaRPr lang="ja-JP" altLang="en-US" sz="700">
              <a:latin typeface="Times New Roman" pitchFamily="18" charset="0"/>
            </a:endParaRPr>
          </a:p>
        </p:txBody>
      </p:sp>
      <p:pic>
        <p:nvPicPr>
          <p:cNvPr id="1087" name="Picture 90" descr="FUJIFILM">
            <a:hlinkClick r:id="rId36"/>
          </p:cNvPr>
          <p:cNvPicPr>
            <a:picLocks noChangeAspect="1" noChangeArrowheads="1"/>
          </p:cNvPicPr>
          <p:nvPr/>
        </p:nvPicPr>
        <p:blipFill>
          <a:blip r:embed="rId37"/>
          <a:srcRect/>
          <a:stretch>
            <a:fillRect/>
          </a:stretch>
        </p:blipFill>
        <p:spPr bwMode="auto">
          <a:xfrm>
            <a:off x="8016875" y="3187700"/>
            <a:ext cx="784225" cy="141288"/>
          </a:xfrm>
          <a:prstGeom prst="rect">
            <a:avLst/>
          </a:prstGeom>
          <a:noFill/>
          <a:ln w="9525">
            <a:noFill/>
            <a:miter lim="800000"/>
            <a:headEnd/>
            <a:tailEnd/>
          </a:ln>
        </p:spPr>
      </p:pic>
      <p:sp>
        <p:nvSpPr>
          <p:cNvPr id="1088" name="テキスト ボックス 34"/>
          <p:cNvSpPr txBox="1">
            <a:spLocks noChangeArrowheads="1"/>
          </p:cNvSpPr>
          <p:nvPr/>
        </p:nvSpPr>
        <p:spPr bwMode="auto">
          <a:xfrm>
            <a:off x="4452938" y="2921000"/>
            <a:ext cx="539750" cy="304800"/>
          </a:xfrm>
          <a:prstGeom prst="rect">
            <a:avLst/>
          </a:prstGeom>
          <a:noFill/>
          <a:ln w="9525">
            <a:noFill/>
            <a:miter lim="800000"/>
            <a:headEnd/>
            <a:tailEnd/>
          </a:ln>
        </p:spPr>
        <p:txBody>
          <a:bodyPr wrap="none">
            <a:spAutoFit/>
          </a:bodyPr>
          <a:lstStyle/>
          <a:p>
            <a:pPr defTabSz="914400"/>
            <a:r>
              <a:rPr lang="ja-JP" altLang="en-US" sz="1400">
                <a:latin typeface="Times New Roman" pitchFamily="18" charset="0"/>
              </a:rPr>
              <a:t>化学</a:t>
            </a:r>
          </a:p>
        </p:txBody>
      </p:sp>
      <p:pic>
        <p:nvPicPr>
          <p:cNvPr id="1089" name="Picture 57"/>
          <p:cNvPicPr>
            <a:picLocks noChangeAspect="1" noChangeArrowheads="1"/>
          </p:cNvPicPr>
          <p:nvPr/>
        </p:nvPicPr>
        <p:blipFill>
          <a:blip r:embed="rId38"/>
          <a:srcRect/>
          <a:stretch>
            <a:fillRect/>
          </a:stretch>
        </p:blipFill>
        <p:spPr bwMode="auto">
          <a:xfrm>
            <a:off x="6850063" y="3140075"/>
            <a:ext cx="781050" cy="215900"/>
          </a:xfrm>
          <a:prstGeom prst="rect">
            <a:avLst/>
          </a:prstGeom>
          <a:noFill/>
          <a:ln w="9525">
            <a:noFill/>
            <a:miter lim="800000"/>
            <a:headEnd/>
            <a:tailEnd/>
          </a:ln>
        </p:spPr>
      </p:pic>
      <p:pic>
        <p:nvPicPr>
          <p:cNvPr id="1090" name="Picture 58"/>
          <p:cNvPicPr>
            <a:picLocks noChangeAspect="1" noChangeArrowheads="1"/>
          </p:cNvPicPr>
          <p:nvPr/>
        </p:nvPicPr>
        <p:blipFill>
          <a:blip r:embed="rId39"/>
          <a:srcRect/>
          <a:stretch>
            <a:fillRect/>
          </a:stretch>
        </p:blipFill>
        <p:spPr bwMode="auto">
          <a:xfrm>
            <a:off x="5057775" y="5464175"/>
            <a:ext cx="557213" cy="182563"/>
          </a:xfrm>
          <a:prstGeom prst="rect">
            <a:avLst/>
          </a:prstGeom>
          <a:noFill/>
          <a:ln w="9525">
            <a:noFill/>
            <a:miter lim="800000"/>
            <a:headEnd/>
            <a:tailEnd/>
          </a:ln>
        </p:spPr>
      </p:pic>
      <p:pic>
        <p:nvPicPr>
          <p:cNvPr id="1091" name="Picture 59"/>
          <p:cNvPicPr>
            <a:picLocks noChangeAspect="1" noChangeArrowheads="1"/>
          </p:cNvPicPr>
          <p:nvPr/>
        </p:nvPicPr>
        <p:blipFill>
          <a:blip r:embed="rId40"/>
          <a:srcRect/>
          <a:stretch>
            <a:fillRect/>
          </a:stretch>
        </p:blipFill>
        <p:spPr bwMode="auto">
          <a:xfrm>
            <a:off x="8232775" y="4891088"/>
            <a:ext cx="365125" cy="279400"/>
          </a:xfrm>
          <a:prstGeom prst="rect">
            <a:avLst/>
          </a:prstGeom>
          <a:noFill/>
          <a:ln w="9525">
            <a:noFill/>
            <a:miter lim="800000"/>
            <a:headEnd/>
            <a:tailEnd/>
          </a:ln>
        </p:spPr>
      </p:pic>
      <p:pic>
        <p:nvPicPr>
          <p:cNvPr id="1092" name="Picture 60" descr="logo">
            <a:hlinkClick r:id="rId41"/>
          </p:cNvPr>
          <p:cNvPicPr>
            <a:picLocks noGrp="1" noChangeAspect="1" noChangeArrowheads="1"/>
          </p:cNvPicPr>
          <p:nvPr>
            <p:ph sz="quarter" idx="4"/>
          </p:nvPr>
        </p:nvPicPr>
        <p:blipFill>
          <a:blip r:embed="rId42"/>
          <a:srcRect/>
          <a:stretch>
            <a:fillRect/>
          </a:stretch>
        </p:blipFill>
        <p:spPr bwMode="auto">
          <a:xfrm>
            <a:off x="728663" y="2446338"/>
            <a:ext cx="781050" cy="228600"/>
          </a:xfrm>
          <a:noFill/>
          <a:ln>
            <a:miter lim="800000"/>
            <a:headEnd/>
            <a:tailEnd/>
          </a:ln>
        </p:spPr>
      </p:pic>
      <p:pic>
        <p:nvPicPr>
          <p:cNvPr id="1093" name="Picture 61" descr="NSK-Logo">
            <a:hlinkClick r:id="rId43"/>
          </p:cNvPr>
          <p:cNvPicPr>
            <a:picLocks noChangeAspect="1" noChangeArrowheads="1"/>
          </p:cNvPicPr>
          <p:nvPr/>
        </p:nvPicPr>
        <p:blipFill>
          <a:blip r:embed="rId44"/>
          <a:srcRect/>
          <a:stretch>
            <a:fillRect/>
          </a:stretch>
        </p:blipFill>
        <p:spPr bwMode="auto">
          <a:xfrm>
            <a:off x="3963988" y="1935163"/>
            <a:ext cx="814387" cy="271462"/>
          </a:xfrm>
          <a:prstGeom prst="rect">
            <a:avLst/>
          </a:prstGeom>
          <a:noFill/>
          <a:ln w="9525">
            <a:noFill/>
            <a:miter lim="800000"/>
            <a:headEnd/>
            <a:tailEnd/>
          </a:ln>
        </p:spPr>
      </p:pic>
      <p:pic>
        <p:nvPicPr>
          <p:cNvPr id="1094" name="Picture 1235" descr="epson"/>
          <p:cNvPicPr>
            <a:picLocks noChangeAspect="1" noChangeArrowheads="1"/>
          </p:cNvPicPr>
          <p:nvPr/>
        </p:nvPicPr>
        <p:blipFill>
          <a:blip r:embed="rId45"/>
          <a:srcRect l="12477" t="20175"/>
          <a:stretch>
            <a:fillRect/>
          </a:stretch>
        </p:blipFill>
        <p:spPr bwMode="auto">
          <a:xfrm>
            <a:off x="7075488" y="1960563"/>
            <a:ext cx="785812" cy="307975"/>
          </a:xfrm>
          <a:prstGeom prst="rect">
            <a:avLst/>
          </a:prstGeom>
          <a:noFill/>
          <a:ln w="9525">
            <a:noFill/>
            <a:miter lim="800000"/>
            <a:headEnd/>
            <a:tailEnd/>
          </a:ln>
        </p:spPr>
      </p:pic>
      <p:pic>
        <p:nvPicPr>
          <p:cNvPr id="1095" name="図 71" descr="スクリーンショット（2010-06-04 10.47.02）.png"/>
          <p:cNvPicPr>
            <a:picLocks noChangeAspect="1"/>
          </p:cNvPicPr>
          <p:nvPr/>
        </p:nvPicPr>
        <p:blipFill>
          <a:blip r:embed="rId46"/>
          <a:srcRect/>
          <a:stretch>
            <a:fillRect/>
          </a:stretch>
        </p:blipFill>
        <p:spPr bwMode="auto">
          <a:xfrm>
            <a:off x="6996113" y="2603500"/>
            <a:ext cx="919162" cy="260350"/>
          </a:xfrm>
          <a:prstGeom prst="rect">
            <a:avLst/>
          </a:prstGeom>
          <a:noFill/>
          <a:ln w="9525">
            <a:noFill/>
            <a:miter lim="800000"/>
            <a:headEnd/>
            <a:tailEnd/>
          </a:ln>
        </p:spPr>
      </p:pic>
      <p:pic>
        <p:nvPicPr>
          <p:cNvPr id="1096" name="図 70"/>
          <p:cNvPicPr>
            <a:picLocks noChangeAspect="1"/>
          </p:cNvPicPr>
          <p:nvPr/>
        </p:nvPicPr>
        <p:blipFill>
          <a:blip r:embed="rId47"/>
          <a:srcRect/>
          <a:stretch>
            <a:fillRect/>
          </a:stretch>
        </p:blipFill>
        <p:spPr bwMode="auto">
          <a:xfrm>
            <a:off x="6038850" y="2665413"/>
            <a:ext cx="690563" cy="142875"/>
          </a:xfrm>
          <a:prstGeom prst="rect">
            <a:avLst/>
          </a:prstGeom>
          <a:noFill/>
          <a:ln w="9525">
            <a:noFill/>
            <a:miter lim="800000"/>
            <a:headEnd/>
            <a:tailEnd/>
          </a:ln>
        </p:spPr>
      </p:pic>
      <p:pic>
        <p:nvPicPr>
          <p:cNvPr id="1097" name="図 51" descr="nttdata.png"/>
          <p:cNvPicPr>
            <a:picLocks noChangeAspect="1"/>
          </p:cNvPicPr>
          <p:nvPr/>
        </p:nvPicPr>
        <p:blipFill>
          <a:blip r:embed="rId48"/>
          <a:srcRect/>
          <a:stretch>
            <a:fillRect/>
          </a:stretch>
        </p:blipFill>
        <p:spPr bwMode="auto">
          <a:xfrm>
            <a:off x="7043738" y="6118225"/>
            <a:ext cx="611187" cy="309563"/>
          </a:xfrm>
          <a:prstGeom prst="rect">
            <a:avLst/>
          </a:prstGeom>
          <a:noFill/>
          <a:ln w="9525">
            <a:noFill/>
            <a:miter lim="800000"/>
            <a:headEnd/>
            <a:tailEnd/>
          </a:ln>
        </p:spPr>
      </p:pic>
      <p:pic>
        <p:nvPicPr>
          <p:cNvPr id="1098" name="Picture 56"/>
          <p:cNvPicPr>
            <a:picLocks noChangeAspect="1" noChangeArrowheads="1"/>
          </p:cNvPicPr>
          <p:nvPr/>
        </p:nvPicPr>
        <p:blipFill>
          <a:blip r:embed="rId49"/>
          <a:srcRect/>
          <a:stretch>
            <a:fillRect/>
          </a:stretch>
        </p:blipFill>
        <p:spPr bwMode="auto">
          <a:xfrm>
            <a:off x="8075613" y="6000750"/>
            <a:ext cx="766762" cy="322263"/>
          </a:xfrm>
          <a:prstGeom prst="rect">
            <a:avLst/>
          </a:prstGeom>
          <a:noFill/>
          <a:ln w="9525">
            <a:noFill/>
            <a:miter lim="800000"/>
            <a:headEnd/>
            <a:tailEnd/>
          </a:ln>
        </p:spPr>
      </p:pic>
      <p:pic>
        <p:nvPicPr>
          <p:cNvPr id="1099" name="Picture 59" descr="F:\Documents and Settings\沖原\デスクトップ\村田製作所.gif"/>
          <p:cNvPicPr>
            <a:picLocks noChangeAspect="1" noChangeArrowheads="1"/>
          </p:cNvPicPr>
          <p:nvPr/>
        </p:nvPicPr>
        <p:blipFill>
          <a:blip r:embed="rId50"/>
          <a:srcRect r="51312" b="-24895"/>
          <a:stretch>
            <a:fillRect/>
          </a:stretch>
        </p:blipFill>
        <p:spPr bwMode="auto">
          <a:xfrm>
            <a:off x="5027613" y="2635250"/>
            <a:ext cx="635000" cy="220663"/>
          </a:xfrm>
          <a:prstGeom prst="rect">
            <a:avLst/>
          </a:prstGeom>
          <a:noFill/>
          <a:ln w="9525">
            <a:noFill/>
            <a:miter lim="800000"/>
            <a:headEnd/>
            <a:tailEnd/>
          </a:ln>
        </p:spPr>
      </p:pic>
      <p:pic>
        <p:nvPicPr>
          <p:cNvPr id="1100" name="Picture 66" descr="F:\Documents and Settings\沖原\デスクトップ\両備システムズ.gif"/>
          <p:cNvPicPr>
            <a:picLocks noChangeAspect="1" noChangeArrowheads="1"/>
          </p:cNvPicPr>
          <p:nvPr/>
        </p:nvPicPr>
        <p:blipFill>
          <a:blip r:embed="rId51"/>
          <a:srcRect/>
          <a:stretch>
            <a:fillRect/>
          </a:stretch>
        </p:blipFill>
        <p:spPr bwMode="auto">
          <a:xfrm>
            <a:off x="6961188" y="5467350"/>
            <a:ext cx="838200" cy="155575"/>
          </a:xfrm>
          <a:prstGeom prst="rect">
            <a:avLst/>
          </a:prstGeom>
          <a:noFill/>
          <a:ln w="9525">
            <a:noFill/>
            <a:miter lim="800000"/>
            <a:headEnd/>
            <a:tailEnd/>
          </a:ln>
        </p:spPr>
      </p:pic>
      <p:grpSp>
        <p:nvGrpSpPr>
          <p:cNvPr id="1101" name="グループ化 28"/>
          <p:cNvGrpSpPr>
            <a:grpSpLocks noChangeAspect="1"/>
          </p:cNvGrpSpPr>
          <p:nvPr/>
        </p:nvGrpSpPr>
        <p:grpSpPr bwMode="auto">
          <a:xfrm>
            <a:off x="5969000" y="6110288"/>
            <a:ext cx="701675" cy="217487"/>
            <a:chOff x="7000892" y="3410902"/>
            <a:chExt cx="835802" cy="260319"/>
          </a:xfrm>
        </p:grpSpPr>
        <p:pic>
          <p:nvPicPr>
            <p:cNvPr id="1159" name="Picture 106"/>
            <p:cNvPicPr>
              <a:picLocks noChangeAspect="1" noChangeArrowheads="1"/>
            </p:cNvPicPr>
            <p:nvPr/>
          </p:nvPicPr>
          <p:blipFill>
            <a:blip r:embed="rId52"/>
            <a:srcRect r="26315"/>
            <a:stretch>
              <a:fillRect/>
            </a:stretch>
          </p:blipFill>
          <p:spPr bwMode="auto">
            <a:xfrm>
              <a:off x="7000892" y="3410902"/>
              <a:ext cx="832468" cy="260319"/>
            </a:xfrm>
            <a:prstGeom prst="rect">
              <a:avLst/>
            </a:prstGeom>
            <a:noFill/>
            <a:ln w="9525">
              <a:noFill/>
              <a:miter lim="800000"/>
              <a:headEnd/>
              <a:tailEnd/>
            </a:ln>
          </p:spPr>
        </p:pic>
        <p:sp>
          <p:nvSpPr>
            <p:cNvPr id="34" name="正方形/長方形 33"/>
            <p:cNvSpPr/>
            <p:nvPr/>
          </p:nvSpPr>
          <p:spPr bwMode="auto">
            <a:xfrm>
              <a:off x="7286427" y="3570514"/>
              <a:ext cx="550267" cy="81706"/>
            </a:xfrm>
            <a:prstGeom prst="rect">
              <a:avLst/>
            </a:prstGeom>
            <a:solidFill>
              <a:schemeClr val="accent3"/>
            </a:solidFill>
            <a:ln w="9525" cap="flat" cmpd="sng" algn="ctr">
              <a:noFill/>
              <a:prstDash val="solid"/>
              <a:round/>
              <a:headEnd type="none" w="med" len="med"/>
              <a:tailEnd type="none" w="med" len="med"/>
            </a:ln>
            <a:effectLst/>
          </p:spPr>
          <p:txBody>
            <a:bodyPr wrap="none"/>
            <a:lstStyle/>
            <a:p>
              <a:pPr defTabSz="914400">
                <a:defRPr/>
              </a:pPr>
              <a:endParaRPr lang="ja-JP" altLang="en-US">
                <a:latin typeface="Times New Roman" pitchFamily="18" charset="0"/>
              </a:endParaRPr>
            </a:p>
          </p:txBody>
        </p:sp>
      </p:grpSp>
      <p:pic>
        <p:nvPicPr>
          <p:cNvPr id="1102" name="Picture 72" descr="JR_logo">
            <a:hlinkClick r:id="rId53"/>
          </p:cNvPr>
          <p:cNvPicPr>
            <a:picLocks noChangeAspect="1" noChangeArrowheads="1"/>
          </p:cNvPicPr>
          <p:nvPr/>
        </p:nvPicPr>
        <p:blipFill>
          <a:blip r:embed="rId54"/>
          <a:srcRect/>
          <a:stretch>
            <a:fillRect/>
          </a:stretch>
        </p:blipFill>
        <p:spPr bwMode="auto">
          <a:xfrm>
            <a:off x="8231188" y="5476875"/>
            <a:ext cx="377825" cy="280988"/>
          </a:xfrm>
          <a:prstGeom prst="rect">
            <a:avLst/>
          </a:prstGeom>
          <a:noFill/>
          <a:ln w="9525">
            <a:noFill/>
            <a:miter lim="800000"/>
            <a:headEnd/>
            <a:tailEnd/>
          </a:ln>
        </p:spPr>
      </p:pic>
      <p:pic>
        <p:nvPicPr>
          <p:cNvPr id="1103" name="Picture 73" descr="日本原子力研究開発機構ロゴ"/>
          <p:cNvPicPr>
            <a:picLocks noChangeAspect="1" noChangeArrowheads="1"/>
          </p:cNvPicPr>
          <p:nvPr/>
        </p:nvPicPr>
        <p:blipFill>
          <a:blip r:embed="rId55"/>
          <a:srcRect/>
          <a:stretch>
            <a:fillRect/>
          </a:stretch>
        </p:blipFill>
        <p:spPr bwMode="auto">
          <a:xfrm>
            <a:off x="2224088" y="5910263"/>
            <a:ext cx="895350" cy="628650"/>
          </a:xfrm>
          <a:prstGeom prst="rect">
            <a:avLst/>
          </a:prstGeom>
          <a:noFill/>
          <a:ln w="9525">
            <a:noFill/>
            <a:miter lim="800000"/>
            <a:headEnd/>
            <a:tailEnd/>
          </a:ln>
        </p:spPr>
      </p:pic>
      <p:graphicFrame>
        <p:nvGraphicFramePr>
          <p:cNvPr id="1028" name="Object 74"/>
          <p:cNvGraphicFramePr>
            <a:graphicFrameLocks noChangeAspect="1"/>
          </p:cNvGraphicFramePr>
          <p:nvPr/>
        </p:nvGraphicFramePr>
        <p:xfrm>
          <a:off x="8129588" y="1443038"/>
          <a:ext cx="714375" cy="273050"/>
        </p:xfrm>
        <a:graphic>
          <a:graphicData uri="http://schemas.openxmlformats.org/presentationml/2006/ole">
            <p:oleObj spid="_x0000_s1028" name="ビットマップ イメージ" r:id="rId56" imgW="895238" imgH="343039" progId="PBrush">
              <p:embed/>
            </p:oleObj>
          </a:graphicData>
        </a:graphic>
      </p:graphicFrame>
      <p:graphicFrame>
        <p:nvGraphicFramePr>
          <p:cNvPr id="1029" name="Object 75"/>
          <p:cNvGraphicFramePr>
            <a:graphicFrameLocks noChangeAspect="1"/>
          </p:cNvGraphicFramePr>
          <p:nvPr/>
        </p:nvGraphicFramePr>
        <p:xfrm>
          <a:off x="3578225" y="3675063"/>
          <a:ext cx="960438" cy="165100"/>
        </p:xfrm>
        <a:graphic>
          <a:graphicData uri="http://schemas.openxmlformats.org/presentationml/2006/ole">
            <p:oleObj spid="_x0000_s1029" name="ビットマップ イメージ" r:id="rId57" imgW="1666667" imgH="285866" progId="PBrush">
              <p:embed/>
            </p:oleObj>
          </a:graphicData>
        </a:graphic>
      </p:graphicFrame>
      <p:pic>
        <p:nvPicPr>
          <p:cNvPr id="1104" name="Picture 76" descr="住友電工"/>
          <p:cNvPicPr>
            <a:picLocks noChangeAspect="1" noChangeArrowheads="1"/>
          </p:cNvPicPr>
          <p:nvPr/>
        </p:nvPicPr>
        <p:blipFill>
          <a:blip r:embed="rId58"/>
          <a:srcRect/>
          <a:stretch>
            <a:fillRect/>
          </a:stretch>
        </p:blipFill>
        <p:spPr bwMode="auto">
          <a:xfrm>
            <a:off x="1925638" y="5522913"/>
            <a:ext cx="717550" cy="147637"/>
          </a:xfrm>
          <a:prstGeom prst="rect">
            <a:avLst/>
          </a:prstGeom>
          <a:noFill/>
          <a:ln w="9525">
            <a:noFill/>
            <a:miter lim="800000"/>
            <a:headEnd/>
            <a:tailEnd/>
          </a:ln>
        </p:spPr>
      </p:pic>
      <p:sp>
        <p:nvSpPr>
          <p:cNvPr id="1105" name="テキスト ボックス 38"/>
          <p:cNvSpPr txBox="1">
            <a:spLocks noChangeArrowheads="1"/>
          </p:cNvSpPr>
          <p:nvPr/>
        </p:nvSpPr>
        <p:spPr bwMode="auto">
          <a:xfrm>
            <a:off x="581025" y="3311525"/>
            <a:ext cx="1052513" cy="198438"/>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三菱重工業株式会社</a:t>
            </a:r>
            <a:r>
              <a:rPr lang="en-US" altLang="ja-JP" sz="700">
                <a:latin typeface="Times New Roman" pitchFamily="18" charset="0"/>
              </a:rPr>
              <a:t>®</a:t>
            </a:r>
            <a:endParaRPr lang="ja-JP" altLang="en-US" sz="700">
              <a:latin typeface="Times New Roman" pitchFamily="18" charset="0"/>
            </a:endParaRPr>
          </a:p>
        </p:txBody>
      </p:sp>
      <p:pic>
        <p:nvPicPr>
          <p:cNvPr id="1106" name="Picture 64" descr="川崎重工業">
            <a:hlinkClick r:id="rId59"/>
          </p:cNvPr>
          <p:cNvPicPr>
            <a:picLocks noChangeAspect="1" noChangeArrowheads="1"/>
          </p:cNvPicPr>
          <p:nvPr/>
        </p:nvPicPr>
        <p:blipFill>
          <a:blip r:embed="rId60"/>
          <a:srcRect/>
          <a:stretch>
            <a:fillRect/>
          </a:stretch>
        </p:blipFill>
        <p:spPr bwMode="auto">
          <a:xfrm>
            <a:off x="1743075" y="3152775"/>
            <a:ext cx="852488" cy="96838"/>
          </a:xfrm>
          <a:prstGeom prst="rect">
            <a:avLst/>
          </a:prstGeom>
          <a:noFill/>
          <a:ln w="9525">
            <a:noFill/>
            <a:miter lim="800000"/>
            <a:headEnd/>
            <a:tailEnd/>
          </a:ln>
        </p:spPr>
      </p:pic>
      <p:sp>
        <p:nvSpPr>
          <p:cNvPr id="1107" name="テキスト ボックス 38"/>
          <p:cNvSpPr txBox="1">
            <a:spLocks noChangeArrowheads="1"/>
          </p:cNvSpPr>
          <p:nvPr/>
        </p:nvSpPr>
        <p:spPr bwMode="auto">
          <a:xfrm>
            <a:off x="1655763" y="3313113"/>
            <a:ext cx="1052512"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川崎重工業株式会社</a:t>
            </a:r>
            <a:r>
              <a:rPr lang="en-US" altLang="ja-JP" sz="700">
                <a:latin typeface="Times New Roman" pitchFamily="18" charset="0"/>
              </a:rPr>
              <a:t>®</a:t>
            </a:r>
            <a:endParaRPr lang="ja-JP" altLang="en-US" sz="700">
              <a:latin typeface="Times New Roman" pitchFamily="18" charset="0"/>
            </a:endParaRPr>
          </a:p>
        </p:txBody>
      </p:sp>
      <p:pic>
        <p:nvPicPr>
          <p:cNvPr id="1108" name="Picture 67" descr="IHI">
            <a:hlinkClick r:id="rId61"/>
          </p:cNvPr>
          <p:cNvPicPr>
            <a:picLocks noChangeAspect="1" noChangeArrowheads="1"/>
          </p:cNvPicPr>
          <p:nvPr/>
        </p:nvPicPr>
        <p:blipFill>
          <a:blip r:embed="rId62"/>
          <a:srcRect/>
          <a:stretch>
            <a:fillRect/>
          </a:stretch>
        </p:blipFill>
        <p:spPr bwMode="auto">
          <a:xfrm>
            <a:off x="2913063" y="3114675"/>
            <a:ext cx="438150" cy="168275"/>
          </a:xfrm>
          <a:prstGeom prst="rect">
            <a:avLst/>
          </a:prstGeom>
          <a:noFill/>
          <a:ln w="9525">
            <a:noFill/>
            <a:miter lim="800000"/>
            <a:headEnd/>
            <a:tailEnd/>
          </a:ln>
        </p:spPr>
      </p:pic>
      <p:sp>
        <p:nvSpPr>
          <p:cNvPr id="1109" name="テキスト ボックス 38"/>
          <p:cNvSpPr txBox="1">
            <a:spLocks noChangeArrowheads="1"/>
          </p:cNvSpPr>
          <p:nvPr/>
        </p:nvSpPr>
        <p:spPr bwMode="auto">
          <a:xfrm>
            <a:off x="2792413" y="3316288"/>
            <a:ext cx="723900"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株式会社ＩＨＩ</a:t>
            </a:r>
            <a:r>
              <a:rPr lang="en-US" altLang="ja-JP" sz="700">
                <a:latin typeface="Times New Roman" pitchFamily="18" charset="0"/>
              </a:rPr>
              <a:t>®</a:t>
            </a:r>
            <a:endParaRPr lang="ja-JP" altLang="en-US" sz="700">
              <a:latin typeface="Times New Roman" pitchFamily="18" charset="0"/>
            </a:endParaRPr>
          </a:p>
        </p:txBody>
      </p:sp>
      <p:sp>
        <p:nvSpPr>
          <p:cNvPr id="1110" name="テキスト ボックス 38"/>
          <p:cNvSpPr txBox="1">
            <a:spLocks noChangeArrowheads="1"/>
          </p:cNvSpPr>
          <p:nvPr/>
        </p:nvSpPr>
        <p:spPr bwMode="auto">
          <a:xfrm>
            <a:off x="657225" y="3857625"/>
            <a:ext cx="963613" cy="198438"/>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日立造船株式会社</a:t>
            </a:r>
            <a:r>
              <a:rPr lang="en-US" altLang="ja-JP" sz="700">
                <a:latin typeface="Times New Roman" pitchFamily="18" charset="0"/>
              </a:rPr>
              <a:t>®</a:t>
            </a:r>
            <a:endParaRPr lang="ja-JP" altLang="en-US" sz="700">
              <a:latin typeface="Times New Roman" pitchFamily="18" charset="0"/>
            </a:endParaRPr>
          </a:p>
        </p:txBody>
      </p:sp>
      <p:sp>
        <p:nvSpPr>
          <p:cNvPr id="1111" name="テキスト ボックス 38"/>
          <p:cNvSpPr txBox="1">
            <a:spLocks noChangeArrowheads="1"/>
          </p:cNvSpPr>
          <p:nvPr/>
        </p:nvSpPr>
        <p:spPr bwMode="auto">
          <a:xfrm>
            <a:off x="1585913" y="3862388"/>
            <a:ext cx="963612"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三井造船株式会社</a:t>
            </a:r>
            <a:r>
              <a:rPr lang="en-US" altLang="ja-JP" sz="700">
                <a:latin typeface="Times New Roman" pitchFamily="18" charset="0"/>
              </a:rPr>
              <a:t>®</a:t>
            </a:r>
            <a:endParaRPr lang="ja-JP" altLang="en-US" sz="700">
              <a:latin typeface="Times New Roman" pitchFamily="18" charset="0"/>
            </a:endParaRPr>
          </a:p>
        </p:txBody>
      </p:sp>
      <p:sp>
        <p:nvSpPr>
          <p:cNvPr id="1112" name="テキスト ボックス 34"/>
          <p:cNvSpPr txBox="1">
            <a:spLocks noChangeArrowheads="1"/>
          </p:cNvSpPr>
          <p:nvPr/>
        </p:nvSpPr>
        <p:spPr bwMode="auto">
          <a:xfrm>
            <a:off x="284163" y="2776538"/>
            <a:ext cx="539750" cy="304800"/>
          </a:xfrm>
          <a:prstGeom prst="rect">
            <a:avLst/>
          </a:prstGeom>
          <a:noFill/>
          <a:ln w="9525">
            <a:noFill/>
            <a:miter lim="800000"/>
            <a:headEnd/>
            <a:tailEnd/>
          </a:ln>
        </p:spPr>
        <p:txBody>
          <a:bodyPr wrap="none">
            <a:spAutoFit/>
          </a:bodyPr>
          <a:lstStyle/>
          <a:p>
            <a:pPr defTabSz="914400"/>
            <a:r>
              <a:rPr lang="ja-JP" altLang="en-US" sz="1400">
                <a:latin typeface="Times New Roman" pitchFamily="18" charset="0"/>
              </a:rPr>
              <a:t>機械</a:t>
            </a:r>
          </a:p>
        </p:txBody>
      </p:sp>
      <p:pic>
        <p:nvPicPr>
          <p:cNvPr id="1113" name="Picture 85"/>
          <p:cNvPicPr>
            <a:picLocks noChangeAspect="1" noChangeArrowheads="1"/>
          </p:cNvPicPr>
          <p:nvPr/>
        </p:nvPicPr>
        <p:blipFill>
          <a:blip r:embed="rId63"/>
          <a:srcRect/>
          <a:stretch>
            <a:fillRect/>
          </a:stretch>
        </p:blipFill>
        <p:spPr bwMode="auto">
          <a:xfrm>
            <a:off x="679450" y="3084513"/>
            <a:ext cx="847725" cy="227012"/>
          </a:xfrm>
          <a:prstGeom prst="rect">
            <a:avLst/>
          </a:prstGeom>
          <a:noFill/>
          <a:ln w="9525">
            <a:noFill/>
            <a:miter lim="800000"/>
            <a:headEnd/>
            <a:tailEnd/>
          </a:ln>
        </p:spPr>
      </p:pic>
      <p:pic>
        <p:nvPicPr>
          <p:cNvPr id="1114" name="Picture 86"/>
          <p:cNvPicPr>
            <a:picLocks noChangeAspect="1" noChangeArrowheads="1"/>
          </p:cNvPicPr>
          <p:nvPr/>
        </p:nvPicPr>
        <p:blipFill>
          <a:blip r:embed="rId64"/>
          <a:srcRect/>
          <a:stretch>
            <a:fillRect/>
          </a:stretch>
        </p:blipFill>
        <p:spPr bwMode="auto">
          <a:xfrm>
            <a:off x="820738" y="3602038"/>
            <a:ext cx="582612" cy="246062"/>
          </a:xfrm>
          <a:prstGeom prst="rect">
            <a:avLst/>
          </a:prstGeom>
          <a:noFill/>
          <a:ln w="9525">
            <a:noFill/>
            <a:miter lim="800000"/>
            <a:headEnd/>
            <a:tailEnd/>
          </a:ln>
        </p:spPr>
      </p:pic>
      <p:pic>
        <p:nvPicPr>
          <p:cNvPr id="1115" name="Picture 87"/>
          <p:cNvPicPr>
            <a:picLocks noChangeAspect="1" noChangeArrowheads="1"/>
          </p:cNvPicPr>
          <p:nvPr/>
        </p:nvPicPr>
        <p:blipFill>
          <a:blip r:embed="rId65"/>
          <a:srcRect/>
          <a:stretch>
            <a:fillRect/>
          </a:stretch>
        </p:blipFill>
        <p:spPr bwMode="auto">
          <a:xfrm>
            <a:off x="1670050" y="3632200"/>
            <a:ext cx="704850" cy="215900"/>
          </a:xfrm>
          <a:prstGeom prst="rect">
            <a:avLst/>
          </a:prstGeom>
          <a:noFill/>
          <a:ln w="9525">
            <a:noFill/>
            <a:miter lim="800000"/>
            <a:headEnd/>
            <a:tailEnd/>
          </a:ln>
        </p:spPr>
      </p:pic>
      <p:pic>
        <p:nvPicPr>
          <p:cNvPr id="1116" name="Picture 88" descr="Kubota For Earth, For Life">
            <a:hlinkClick r:id="rId66"/>
          </p:cNvPr>
          <p:cNvPicPr>
            <a:picLocks noChangeAspect="1" noChangeArrowheads="1"/>
          </p:cNvPicPr>
          <p:nvPr/>
        </p:nvPicPr>
        <p:blipFill>
          <a:blip r:embed="rId67"/>
          <a:srcRect/>
          <a:stretch>
            <a:fillRect/>
          </a:stretch>
        </p:blipFill>
        <p:spPr bwMode="auto">
          <a:xfrm>
            <a:off x="3760788" y="3108325"/>
            <a:ext cx="658812" cy="242888"/>
          </a:xfrm>
          <a:prstGeom prst="rect">
            <a:avLst/>
          </a:prstGeom>
          <a:noFill/>
          <a:ln w="9525">
            <a:noFill/>
            <a:miter lim="800000"/>
            <a:headEnd/>
            <a:tailEnd/>
          </a:ln>
        </p:spPr>
      </p:pic>
      <p:graphicFrame>
        <p:nvGraphicFramePr>
          <p:cNvPr id="1030" name="Object 89"/>
          <p:cNvGraphicFramePr>
            <a:graphicFrameLocks noChangeAspect="1"/>
          </p:cNvGraphicFramePr>
          <p:nvPr/>
        </p:nvGraphicFramePr>
        <p:xfrm>
          <a:off x="2576513" y="3651250"/>
          <a:ext cx="811212" cy="227013"/>
        </p:xfrm>
        <a:graphic>
          <a:graphicData uri="http://schemas.openxmlformats.org/presentationml/2006/ole">
            <p:oleObj spid="_x0000_s1030" name="ビットマップ イメージ" r:id="rId68" imgW="1295238" imgH="361809" progId="PBrush">
              <p:embed/>
            </p:oleObj>
          </a:graphicData>
        </a:graphic>
      </p:graphicFrame>
      <p:pic>
        <p:nvPicPr>
          <p:cNvPr id="1117" name="Picture 90" descr="ナカシマプロペラ"/>
          <p:cNvPicPr>
            <a:picLocks noChangeAspect="1" noChangeArrowheads="1"/>
          </p:cNvPicPr>
          <p:nvPr/>
        </p:nvPicPr>
        <p:blipFill>
          <a:blip r:embed="rId69"/>
          <a:srcRect/>
          <a:stretch>
            <a:fillRect/>
          </a:stretch>
        </p:blipFill>
        <p:spPr bwMode="auto">
          <a:xfrm>
            <a:off x="3100388" y="4305300"/>
            <a:ext cx="869950" cy="106363"/>
          </a:xfrm>
          <a:prstGeom prst="rect">
            <a:avLst/>
          </a:prstGeom>
          <a:noFill/>
          <a:ln w="9525">
            <a:noFill/>
            <a:miter lim="800000"/>
            <a:headEnd/>
            <a:tailEnd/>
          </a:ln>
        </p:spPr>
      </p:pic>
      <p:pic>
        <p:nvPicPr>
          <p:cNvPr id="1118" name="Picture 91" descr="ボイラから水処理製品まで - 三浦工業">
            <a:hlinkClick r:id="rId70"/>
          </p:cNvPr>
          <p:cNvPicPr>
            <a:picLocks noChangeAspect="1" noChangeArrowheads="1"/>
          </p:cNvPicPr>
          <p:nvPr/>
        </p:nvPicPr>
        <p:blipFill>
          <a:blip r:embed="rId71"/>
          <a:srcRect/>
          <a:stretch>
            <a:fillRect/>
          </a:stretch>
        </p:blipFill>
        <p:spPr bwMode="auto">
          <a:xfrm>
            <a:off x="725488" y="4183063"/>
            <a:ext cx="879475" cy="314325"/>
          </a:xfrm>
          <a:prstGeom prst="rect">
            <a:avLst/>
          </a:prstGeom>
          <a:noFill/>
          <a:ln w="9525">
            <a:noFill/>
            <a:miter lim="800000"/>
            <a:headEnd/>
            <a:tailEnd/>
          </a:ln>
        </p:spPr>
      </p:pic>
      <p:sp>
        <p:nvSpPr>
          <p:cNvPr id="1119" name="テキスト ボックス 34"/>
          <p:cNvSpPr txBox="1">
            <a:spLocks noChangeArrowheads="1"/>
          </p:cNvSpPr>
          <p:nvPr/>
        </p:nvSpPr>
        <p:spPr bwMode="auto">
          <a:xfrm>
            <a:off x="261938" y="5953125"/>
            <a:ext cx="717550" cy="304800"/>
          </a:xfrm>
          <a:prstGeom prst="rect">
            <a:avLst/>
          </a:prstGeom>
          <a:noFill/>
          <a:ln w="9525">
            <a:noFill/>
            <a:miter lim="800000"/>
            <a:headEnd/>
            <a:tailEnd/>
          </a:ln>
        </p:spPr>
        <p:txBody>
          <a:bodyPr wrap="none">
            <a:spAutoFit/>
          </a:bodyPr>
          <a:lstStyle/>
          <a:p>
            <a:pPr defTabSz="914400"/>
            <a:r>
              <a:rPr lang="ja-JP" altLang="en-US" sz="1400">
                <a:latin typeface="Times New Roman" pitchFamily="18" charset="0"/>
              </a:rPr>
              <a:t>公務員</a:t>
            </a:r>
          </a:p>
        </p:txBody>
      </p:sp>
      <p:graphicFrame>
        <p:nvGraphicFramePr>
          <p:cNvPr id="1031" name="Object 93"/>
          <p:cNvGraphicFramePr>
            <a:graphicFrameLocks noChangeAspect="1"/>
          </p:cNvGraphicFramePr>
          <p:nvPr/>
        </p:nvGraphicFramePr>
        <p:xfrm>
          <a:off x="3206750" y="6051550"/>
          <a:ext cx="1181100" cy="327025"/>
        </p:xfrm>
        <a:graphic>
          <a:graphicData uri="http://schemas.openxmlformats.org/presentationml/2006/ole">
            <p:oleObj spid="_x0000_s1031" name="ビットマップ イメージ" r:id="rId72" imgW="1790476" imgH="495369" progId="PBrush">
              <p:embed/>
            </p:oleObj>
          </a:graphicData>
        </a:graphic>
      </p:graphicFrame>
      <p:pic>
        <p:nvPicPr>
          <p:cNvPr id="1120" name="Picture 94" descr="FURUNO フルノ"/>
          <p:cNvPicPr>
            <a:picLocks noChangeAspect="1" noChangeArrowheads="1"/>
          </p:cNvPicPr>
          <p:nvPr/>
        </p:nvPicPr>
        <p:blipFill>
          <a:blip r:embed="rId73"/>
          <a:srcRect/>
          <a:stretch>
            <a:fillRect/>
          </a:stretch>
        </p:blipFill>
        <p:spPr bwMode="auto">
          <a:xfrm>
            <a:off x="8093075" y="2646363"/>
            <a:ext cx="757238" cy="149225"/>
          </a:xfrm>
          <a:prstGeom prst="rect">
            <a:avLst/>
          </a:prstGeom>
          <a:noFill/>
          <a:ln w="9525">
            <a:noFill/>
            <a:miter lim="800000"/>
            <a:headEnd/>
            <a:tailEnd/>
          </a:ln>
        </p:spPr>
      </p:pic>
      <p:pic>
        <p:nvPicPr>
          <p:cNvPr id="1121" name="Picture 95" descr="セキュリティサービス（防犯対策・警備会社）のセコム">
            <a:hlinkClick r:id="rId74"/>
          </p:cNvPr>
          <p:cNvPicPr>
            <a:picLocks noChangeAspect="1" noChangeArrowheads="1"/>
          </p:cNvPicPr>
          <p:nvPr/>
        </p:nvPicPr>
        <p:blipFill>
          <a:blip r:embed="rId75"/>
          <a:srcRect/>
          <a:stretch>
            <a:fillRect/>
          </a:stretch>
        </p:blipFill>
        <p:spPr bwMode="auto">
          <a:xfrm>
            <a:off x="7073900" y="4903788"/>
            <a:ext cx="571500" cy="149225"/>
          </a:xfrm>
          <a:prstGeom prst="rect">
            <a:avLst/>
          </a:prstGeom>
          <a:noFill/>
          <a:ln w="9525">
            <a:noFill/>
            <a:miter lim="800000"/>
            <a:headEnd/>
            <a:tailEnd/>
          </a:ln>
        </p:spPr>
      </p:pic>
      <p:pic>
        <p:nvPicPr>
          <p:cNvPr id="1122" name="Picture 96" descr="azbil">
            <a:hlinkClick r:id="rId76"/>
          </p:cNvPr>
          <p:cNvPicPr>
            <a:picLocks noChangeAspect="1" noChangeArrowheads="1"/>
          </p:cNvPicPr>
          <p:nvPr/>
        </p:nvPicPr>
        <p:blipFill>
          <a:blip r:embed="rId77"/>
          <a:srcRect/>
          <a:stretch>
            <a:fillRect/>
          </a:stretch>
        </p:blipFill>
        <p:spPr bwMode="auto">
          <a:xfrm>
            <a:off x="6165850" y="4903788"/>
            <a:ext cx="438150" cy="149225"/>
          </a:xfrm>
          <a:prstGeom prst="rect">
            <a:avLst/>
          </a:prstGeom>
          <a:noFill/>
          <a:ln w="9525">
            <a:noFill/>
            <a:miter lim="800000"/>
            <a:headEnd/>
            <a:tailEnd/>
          </a:ln>
        </p:spPr>
      </p:pic>
      <p:graphicFrame>
        <p:nvGraphicFramePr>
          <p:cNvPr id="1032" name="Object 97"/>
          <p:cNvGraphicFramePr>
            <a:graphicFrameLocks noChangeAspect="1"/>
          </p:cNvGraphicFramePr>
          <p:nvPr/>
        </p:nvGraphicFramePr>
        <p:xfrm>
          <a:off x="5038725" y="4891088"/>
          <a:ext cx="638175" cy="209550"/>
        </p:xfrm>
        <a:graphic>
          <a:graphicData uri="http://schemas.openxmlformats.org/presentationml/2006/ole">
            <p:oleObj spid="_x0000_s1032" name="ビットマップ イメージ" r:id="rId78" imgW="1066667" imgH="352474" progId="PBrush">
              <p:embed/>
            </p:oleObj>
          </a:graphicData>
        </a:graphic>
      </p:graphicFrame>
      <p:pic>
        <p:nvPicPr>
          <p:cNvPr id="1123" name="Picture 98" descr="ENEOS　新日本石油　Your Choice of Energy">
            <a:hlinkClick r:id="rId79"/>
          </p:cNvPr>
          <p:cNvPicPr>
            <a:picLocks noChangeAspect="1" noChangeArrowheads="1"/>
          </p:cNvPicPr>
          <p:nvPr/>
        </p:nvPicPr>
        <p:blipFill>
          <a:blip r:embed="rId80"/>
          <a:srcRect/>
          <a:stretch>
            <a:fillRect/>
          </a:stretch>
        </p:blipFill>
        <p:spPr bwMode="auto">
          <a:xfrm>
            <a:off x="6159500" y="3917950"/>
            <a:ext cx="925513" cy="233363"/>
          </a:xfrm>
          <a:prstGeom prst="rect">
            <a:avLst/>
          </a:prstGeom>
          <a:noFill/>
          <a:ln w="9525">
            <a:noFill/>
            <a:miter lim="800000"/>
            <a:headEnd/>
            <a:tailEnd/>
          </a:ln>
        </p:spPr>
      </p:pic>
      <p:graphicFrame>
        <p:nvGraphicFramePr>
          <p:cNvPr id="1033" name="Object 99"/>
          <p:cNvGraphicFramePr>
            <a:graphicFrameLocks noChangeAspect="1"/>
          </p:cNvGraphicFramePr>
          <p:nvPr/>
        </p:nvGraphicFramePr>
        <p:xfrm>
          <a:off x="7539038" y="3913188"/>
          <a:ext cx="1190625" cy="217487"/>
        </p:xfrm>
        <a:graphic>
          <a:graphicData uri="http://schemas.openxmlformats.org/presentationml/2006/ole">
            <p:oleObj spid="_x0000_s1033" name="ビットマップ イメージ" r:id="rId81" imgW="2343477" imgH="428798" progId="PBrush">
              <p:embed/>
            </p:oleObj>
          </a:graphicData>
        </a:graphic>
      </p:graphicFrame>
      <p:pic>
        <p:nvPicPr>
          <p:cNvPr id="1124" name="Picture 100" descr="brother at your side">
            <a:hlinkClick r:id="rId82"/>
          </p:cNvPr>
          <p:cNvPicPr>
            <a:picLocks noChangeAspect="1" noChangeArrowheads="1"/>
          </p:cNvPicPr>
          <p:nvPr/>
        </p:nvPicPr>
        <p:blipFill>
          <a:blip r:embed="rId83"/>
          <a:srcRect/>
          <a:stretch>
            <a:fillRect/>
          </a:stretch>
        </p:blipFill>
        <p:spPr bwMode="auto">
          <a:xfrm>
            <a:off x="8132763" y="1987550"/>
            <a:ext cx="727075" cy="274638"/>
          </a:xfrm>
          <a:prstGeom prst="rect">
            <a:avLst/>
          </a:prstGeom>
          <a:noFill/>
          <a:ln w="9525">
            <a:noFill/>
            <a:miter lim="800000"/>
            <a:headEnd/>
            <a:tailEnd/>
          </a:ln>
        </p:spPr>
      </p:pic>
      <p:graphicFrame>
        <p:nvGraphicFramePr>
          <p:cNvPr id="1034" name="Object 101"/>
          <p:cNvGraphicFramePr>
            <a:graphicFrameLocks noChangeAspect="1"/>
          </p:cNvGraphicFramePr>
          <p:nvPr/>
        </p:nvGraphicFramePr>
        <p:xfrm>
          <a:off x="1828800" y="4219575"/>
          <a:ext cx="911225" cy="250825"/>
        </p:xfrm>
        <a:graphic>
          <a:graphicData uri="http://schemas.openxmlformats.org/presentationml/2006/ole">
            <p:oleObj spid="_x0000_s1034" name="ビットマップ イメージ" r:id="rId84" imgW="1314286" imgH="361809" progId="PBrush">
              <p:embed/>
            </p:oleObj>
          </a:graphicData>
        </a:graphic>
      </p:graphicFrame>
      <p:pic>
        <p:nvPicPr>
          <p:cNvPr id="1125" name="Picture 102" descr="三井金属グループ">
            <a:hlinkClick r:id="rId85"/>
          </p:cNvPr>
          <p:cNvPicPr>
            <a:picLocks noChangeAspect="1" noChangeArrowheads="1"/>
          </p:cNvPicPr>
          <p:nvPr/>
        </p:nvPicPr>
        <p:blipFill>
          <a:blip r:embed="rId86"/>
          <a:srcRect/>
          <a:stretch>
            <a:fillRect/>
          </a:stretch>
        </p:blipFill>
        <p:spPr bwMode="auto">
          <a:xfrm>
            <a:off x="3116263" y="5524500"/>
            <a:ext cx="755650" cy="158750"/>
          </a:xfrm>
          <a:prstGeom prst="rect">
            <a:avLst/>
          </a:prstGeom>
          <a:noFill/>
          <a:ln w="9525">
            <a:noFill/>
            <a:miter lim="800000"/>
            <a:headEnd/>
            <a:tailEnd/>
          </a:ln>
        </p:spPr>
      </p:pic>
      <p:sp>
        <p:nvSpPr>
          <p:cNvPr id="1126" name="テキスト ボックス 42"/>
          <p:cNvSpPr txBox="1">
            <a:spLocks noChangeArrowheads="1"/>
          </p:cNvSpPr>
          <p:nvPr/>
        </p:nvSpPr>
        <p:spPr bwMode="auto">
          <a:xfrm>
            <a:off x="2978150" y="2116138"/>
            <a:ext cx="860425"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スズキ株式会社</a:t>
            </a:r>
            <a:r>
              <a:rPr lang="en-US" altLang="ja-JP" sz="700">
                <a:latin typeface="Times New Roman" pitchFamily="18" charset="0"/>
              </a:rPr>
              <a:t>®</a:t>
            </a:r>
            <a:endParaRPr lang="ja-JP" altLang="en-US" sz="700">
              <a:latin typeface="Times New Roman" pitchFamily="18" charset="0"/>
            </a:endParaRPr>
          </a:p>
        </p:txBody>
      </p:sp>
      <p:sp>
        <p:nvSpPr>
          <p:cNvPr id="1127" name="テキスト ボックス 42"/>
          <p:cNvSpPr txBox="1">
            <a:spLocks noChangeArrowheads="1"/>
          </p:cNvSpPr>
          <p:nvPr/>
        </p:nvSpPr>
        <p:spPr bwMode="auto">
          <a:xfrm>
            <a:off x="3897313" y="2117725"/>
            <a:ext cx="963612" cy="198438"/>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日本精工株式会社</a:t>
            </a:r>
            <a:r>
              <a:rPr lang="en-US" altLang="ja-JP" sz="700">
                <a:latin typeface="Times New Roman" pitchFamily="18" charset="0"/>
              </a:rPr>
              <a:t>®</a:t>
            </a:r>
            <a:endParaRPr lang="ja-JP" altLang="en-US" sz="700">
              <a:latin typeface="Times New Roman" pitchFamily="18" charset="0"/>
            </a:endParaRPr>
          </a:p>
        </p:txBody>
      </p:sp>
      <p:sp>
        <p:nvSpPr>
          <p:cNvPr id="1128" name="テキスト ボックス 42"/>
          <p:cNvSpPr txBox="1">
            <a:spLocks noChangeArrowheads="1"/>
          </p:cNvSpPr>
          <p:nvPr/>
        </p:nvSpPr>
        <p:spPr bwMode="auto">
          <a:xfrm>
            <a:off x="598488" y="2643188"/>
            <a:ext cx="1093787"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アイシン精機株式会社</a:t>
            </a:r>
            <a:r>
              <a:rPr lang="en-US" altLang="ja-JP" sz="700">
                <a:latin typeface="Times New Roman" pitchFamily="18" charset="0"/>
              </a:rPr>
              <a:t>®</a:t>
            </a:r>
            <a:endParaRPr lang="ja-JP" altLang="en-US" sz="700">
              <a:latin typeface="Times New Roman" pitchFamily="18" charset="0"/>
            </a:endParaRPr>
          </a:p>
        </p:txBody>
      </p:sp>
      <p:sp>
        <p:nvSpPr>
          <p:cNvPr id="1129" name="テキスト ボックス 42"/>
          <p:cNvSpPr txBox="1">
            <a:spLocks noChangeArrowheads="1"/>
          </p:cNvSpPr>
          <p:nvPr/>
        </p:nvSpPr>
        <p:spPr bwMode="auto">
          <a:xfrm>
            <a:off x="1925638" y="2643188"/>
            <a:ext cx="1106487"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ダイハツ工業株式会社</a:t>
            </a:r>
            <a:r>
              <a:rPr lang="en-US" altLang="ja-JP" sz="700">
                <a:latin typeface="Times New Roman" pitchFamily="18" charset="0"/>
              </a:rPr>
              <a:t>®</a:t>
            </a:r>
            <a:endParaRPr lang="ja-JP" altLang="en-US" sz="700">
              <a:latin typeface="Times New Roman" pitchFamily="18" charset="0"/>
            </a:endParaRPr>
          </a:p>
        </p:txBody>
      </p:sp>
      <p:sp>
        <p:nvSpPr>
          <p:cNvPr id="1130" name="テキスト ボックス 42"/>
          <p:cNvSpPr txBox="1">
            <a:spLocks noChangeArrowheads="1"/>
          </p:cNvSpPr>
          <p:nvPr/>
        </p:nvSpPr>
        <p:spPr bwMode="auto">
          <a:xfrm>
            <a:off x="3328988" y="2643188"/>
            <a:ext cx="927100"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株式会社デンソー</a:t>
            </a:r>
            <a:r>
              <a:rPr lang="en-US" altLang="ja-JP" sz="700">
                <a:latin typeface="Times New Roman" pitchFamily="18" charset="0"/>
              </a:rPr>
              <a:t>®</a:t>
            </a:r>
            <a:endParaRPr lang="ja-JP" altLang="en-US" sz="700">
              <a:latin typeface="Times New Roman" pitchFamily="18" charset="0"/>
            </a:endParaRPr>
          </a:p>
        </p:txBody>
      </p:sp>
      <p:sp>
        <p:nvSpPr>
          <p:cNvPr id="1131" name="テキスト ボックス 38"/>
          <p:cNvSpPr txBox="1">
            <a:spLocks noChangeArrowheads="1"/>
          </p:cNvSpPr>
          <p:nvPr/>
        </p:nvSpPr>
        <p:spPr bwMode="auto">
          <a:xfrm>
            <a:off x="3687763" y="3316288"/>
            <a:ext cx="831850"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株式会社クボタ</a:t>
            </a:r>
            <a:r>
              <a:rPr lang="en-US" altLang="ja-JP" sz="700">
                <a:latin typeface="Times New Roman" pitchFamily="18" charset="0"/>
              </a:rPr>
              <a:t>®</a:t>
            </a:r>
            <a:endParaRPr lang="ja-JP" altLang="en-US" sz="700">
              <a:latin typeface="Times New Roman" pitchFamily="18" charset="0"/>
            </a:endParaRPr>
          </a:p>
        </p:txBody>
      </p:sp>
      <p:sp>
        <p:nvSpPr>
          <p:cNvPr id="1132" name="テキスト ボックス 38"/>
          <p:cNvSpPr txBox="1">
            <a:spLocks noChangeArrowheads="1"/>
          </p:cNvSpPr>
          <p:nvPr/>
        </p:nvSpPr>
        <p:spPr bwMode="auto">
          <a:xfrm>
            <a:off x="2468563" y="3862388"/>
            <a:ext cx="1087437" cy="200025"/>
          </a:xfrm>
          <a:prstGeom prst="rect">
            <a:avLst/>
          </a:prstGeom>
          <a:noFill/>
          <a:ln w="9525">
            <a:noFill/>
            <a:miter lim="800000"/>
            <a:headEnd/>
            <a:tailEnd/>
          </a:ln>
        </p:spPr>
        <p:txBody>
          <a:bodyPr wrap="none">
            <a:spAutoFit/>
          </a:bodyPr>
          <a:lstStyle/>
          <a:p>
            <a:pPr defTabSz="914400"/>
            <a:r>
              <a:rPr lang="ja-JP" altLang="en-US" sz="700"/>
              <a:t>株式会社小松製作所</a:t>
            </a:r>
            <a:r>
              <a:rPr lang="en-US" altLang="ja-JP" sz="700">
                <a:latin typeface="Times New Roman" pitchFamily="18" charset="0"/>
              </a:rPr>
              <a:t>®</a:t>
            </a:r>
            <a:endParaRPr lang="ja-JP" altLang="en-US" sz="700">
              <a:latin typeface="Times New Roman" pitchFamily="18" charset="0"/>
            </a:endParaRPr>
          </a:p>
        </p:txBody>
      </p:sp>
      <p:sp>
        <p:nvSpPr>
          <p:cNvPr id="1133" name="テキスト ボックス 38"/>
          <p:cNvSpPr txBox="1">
            <a:spLocks noChangeArrowheads="1"/>
          </p:cNvSpPr>
          <p:nvPr/>
        </p:nvSpPr>
        <p:spPr bwMode="auto">
          <a:xfrm>
            <a:off x="3554413" y="3862388"/>
            <a:ext cx="1052512"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株式会社島津製作所</a:t>
            </a:r>
            <a:r>
              <a:rPr lang="en-US" altLang="ja-JP" sz="700">
                <a:latin typeface="Times New Roman" pitchFamily="18" charset="0"/>
              </a:rPr>
              <a:t>®</a:t>
            </a:r>
            <a:endParaRPr lang="ja-JP" altLang="en-US" sz="700">
              <a:latin typeface="Times New Roman" pitchFamily="18" charset="0"/>
            </a:endParaRPr>
          </a:p>
        </p:txBody>
      </p:sp>
      <p:sp>
        <p:nvSpPr>
          <p:cNvPr id="1134" name="テキスト ボックス 38"/>
          <p:cNvSpPr txBox="1">
            <a:spLocks noChangeArrowheads="1"/>
          </p:cNvSpPr>
          <p:nvPr/>
        </p:nvSpPr>
        <p:spPr bwMode="auto">
          <a:xfrm>
            <a:off x="650875" y="4460875"/>
            <a:ext cx="963613" cy="198438"/>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三浦工業株式会社</a:t>
            </a:r>
            <a:r>
              <a:rPr lang="en-US" altLang="ja-JP" sz="700">
                <a:latin typeface="Times New Roman" pitchFamily="18" charset="0"/>
              </a:rPr>
              <a:t>®</a:t>
            </a:r>
            <a:endParaRPr lang="ja-JP" altLang="en-US" sz="700">
              <a:latin typeface="Times New Roman" pitchFamily="18" charset="0"/>
            </a:endParaRPr>
          </a:p>
        </p:txBody>
      </p:sp>
      <p:sp>
        <p:nvSpPr>
          <p:cNvPr id="1135" name="テキスト ボックス 38"/>
          <p:cNvSpPr txBox="1">
            <a:spLocks noChangeArrowheads="1"/>
          </p:cNvSpPr>
          <p:nvPr/>
        </p:nvSpPr>
        <p:spPr bwMode="auto">
          <a:xfrm>
            <a:off x="1800225" y="4460875"/>
            <a:ext cx="963613" cy="198438"/>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井関農機株式会社</a:t>
            </a:r>
            <a:r>
              <a:rPr lang="en-US" altLang="ja-JP" sz="700">
                <a:latin typeface="Times New Roman" pitchFamily="18" charset="0"/>
              </a:rPr>
              <a:t>®</a:t>
            </a:r>
            <a:endParaRPr lang="ja-JP" altLang="en-US" sz="700">
              <a:latin typeface="Times New Roman" pitchFamily="18" charset="0"/>
            </a:endParaRPr>
          </a:p>
        </p:txBody>
      </p:sp>
      <p:sp>
        <p:nvSpPr>
          <p:cNvPr id="1136" name="テキスト ボックス 38"/>
          <p:cNvSpPr txBox="1">
            <a:spLocks noChangeArrowheads="1"/>
          </p:cNvSpPr>
          <p:nvPr/>
        </p:nvSpPr>
        <p:spPr bwMode="auto">
          <a:xfrm>
            <a:off x="2924175" y="4454525"/>
            <a:ext cx="1235075" cy="198438"/>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ナカシマプロペラ株式会社</a:t>
            </a:r>
            <a:r>
              <a:rPr lang="en-US" altLang="ja-JP" sz="700">
                <a:latin typeface="Times New Roman" pitchFamily="18" charset="0"/>
              </a:rPr>
              <a:t>®</a:t>
            </a:r>
            <a:endParaRPr lang="ja-JP" altLang="en-US" sz="700">
              <a:latin typeface="Times New Roman" pitchFamily="18" charset="0"/>
            </a:endParaRPr>
          </a:p>
        </p:txBody>
      </p:sp>
      <p:sp>
        <p:nvSpPr>
          <p:cNvPr id="1137" name="テキスト ボックス 38"/>
          <p:cNvSpPr txBox="1">
            <a:spLocks noChangeArrowheads="1"/>
          </p:cNvSpPr>
          <p:nvPr/>
        </p:nvSpPr>
        <p:spPr bwMode="auto">
          <a:xfrm>
            <a:off x="2965450" y="5695950"/>
            <a:ext cx="1141413" cy="198438"/>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三井金属鉱業株式会社</a:t>
            </a:r>
            <a:r>
              <a:rPr lang="en-US" altLang="ja-JP" sz="700">
                <a:latin typeface="Times New Roman" pitchFamily="18" charset="0"/>
              </a:rPr>
              <a:t>®</a:t>
            </a:r>
            <a:endParaRPr lang="ja-JP" altLang="en-US" sz="700">
              <a:latin typeface="Times New Roman" pitchFamily="18" charset="0"/>
            </a:endParaRPr>
          </a:p>
        </p:txBody>
      </p:sp>
      <p:sp>
        <p:nvSpPr>
          <p:cNvPr id="1138" name="テキスト ボックス 38"/>
          <p:cNvSpPr txBox="1">
            <a:spLocks noChangeArrowheads="1"/>
          </p:cNvSpPr>
          <p:nvPr/>
        </p:nvSpPr>
        <p:spPr bwMode="auto">
          <a:xfrm>
            <a:off x="1768475" y="5697538"/>
            <a:ext cx="1141413"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住友電気工業株式会社</a:t>
            </a:r>
            <a:r>
              <a:rPr lang="en-US" altLang="ja-JP" sz="700">
                <a:latin typeface="Times New Roman" pitchFamily="18" charset="0"/>
              </a:rPr>
              <a:t>®</a:t>
            </a:r>
          </a:p>
        </p:txBody>
      </p:sp>
      <p:sp>
        <p:nvSpPr>
          <p:cNvPr id="1139" name="テキスト ボックス 38"/>
          <p:cNvSpPr txBox="1">
            <a:spLocks noChangeArrowheads="1"/>
          </p:cNvSpPr>
          <p:nvPr/>
        </p:nvSpPr>
        <p:spPr bwMode="auto">
          <a:xfrm>
            <a:off x="1371600" y="6427788"/>
            <a:ext cx="450850"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岡山市</a:t>
            </a:r>
            <a:endParaRPr lang="en-US" altLang="ja-JP" sz="700">
              <a:latin typeface="Times New Roman" pitchFamily="18" charset="0"/>
            </a:endParaRPr>
          </a:p>
        </p:txBody>
      </p:sp>
      <p:sp>
        <p:nvSpPr>
          <p:cNvPr id="1140" name="テキスト ボックス 38"/>
          <p:cNvSpPr txBox="1">
            <a:spLocks noChangeArrowheads="1"/>
          </p:cNvSpPr>
          <p:nvPr/>
        </p:nvSpPr>
        <p:spPr bwMode="auto">
          <a:xfrm>
            <a:off x="2076450" y="6427788"/>
            <a:ext cx="1162050" cy="198437"/>
          </a:xfrm>
          <a:prstGeom prst="rect">
            <a:avLst/>
          </a:prstGeom>
          <a:noFill/>
          <a:ln w="9525">
            <a:noFill/>
            <a:miter lim="800000"/>
            <a:headEnd/>
            <a:tailEnd/>
          </a:ln>
        </p:spPr>
        <p:txBody>
          <a:bodyPr wrap="none">
            <a:spAutoFit/>
          </a:bodyPr>
          <a:lstStyle/>
          <a:p>
            <a:pPr defTabSz="914400"/>
            <a:r>
              <a:rPr lang="zh-TW" altLang="ja-JP" sz="700"/>
              <a:t>日本原子力研究開発機構</a:t>
            </a:r>
            <a:endParaRPr lang="en-US" altLang="ja-JP" sz="700"/>
          </a:p>
        </p:txBody>
      </p:sp>
      <p:sp>
        <p:nvSpPr>
          <p:cNvPr id="1141" name="テキスト ボックス 38"/>
          <p:cNvSpPr txBox="1">
            <a:spLocks noChangeArrowheads="1"/>
          </p:cNvSpPr>
          <p:nvPr/>
        </p:nvSpPr>
        <p:spPr bwMode="auto">
          <a:xfrm>
            <a:off x="3384550" y="6427788"/>
            <a:ext cx="806450" cy="198437"/>
          </a:xfrm>
          <a:prstGeom prst="rect">
            <a:avLst/>
          </a:prstGeom>
          <a:noFill/>
          <a:ln w="9525">
            <a:noFill/>
            <a:miter lim="800000"/>
            <a:headEnd/>
            <a:tailEnd/>
          </a:ln>
        </p:spPr>
        <p:txBody>
          <a:bodyPr wrap="none">
            <a:spAutoFit/>
          </a:bodyPr>
          <a:lstStyle/>
          <a:p>
            <a:pPr defTabSz="914400"/>
            <a:r>
              <a:rPr lang="ja-JP" altLang="ja-JP" sz="700"/>
              <a:t>中国経済産業局</a:t>
            </a:r>
            <a:endParaRPr lang="en-US" altLang="ja-JP" sz="700"/>
          </a:p>
        </p:txBody>
      </p:sp>
      <p:sp>
        <p:nvSpPr>
          <p:cNvPr id="1142" name="テキスト ボックス 39"/>
          <p:cNvSpPr txBox="1">
            <a:spLocks noChangeArrowheads="1"/>
          </p:cNvSpPr>
          <p:nvPr/>
        </p:nvSpPr>
        <p:spPr bwMode="auto">
          <a:xfrm>
            <a:off x="7978775" y="1695450"/>
            <a:ext cx="1031875" cy="198438"/>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ウシオ電機株式会社</a:t>
            </a:r>
            <a:r>
              <a:rPr lang="en-US" altLang="ja-JP" sz="700">
                <a:latin typeface="Times New Roman" pitchFamily="18" charset="0"/>
              </a:rPr>
              <a:t>®</a:t>
            </a:r>
            <a:endParaRPr lang="ja-JP" altLang="en-US" sz="700">
              <a:latin typeface="Times New Roman" pitchFamily="18" charset="0"/>
            </a:endParaRPr>
          </a:p>
        </p:txBody>
      </p:sp>
      <p:graphicFrame>
        <p:nvGraphicFramePr>
          <p:cNvPr id="1035" name="Object 120"/>
          <p:cNvGraphicFramePr>
            <a:graphicFrameLocks noChangeAspect="1"/>
          </p:cNvGraphicFramePr>
          <p:nvPr/>
        </p:nvGraphicFramePr>
        <p:xfrm>
          <a:off x="4962525" y="1979613"/>
          <a:ext cx="742950" cy="266700"/>
        </p:xfrm>
        <a:graphic>
          <a:graphicData uri="http://schemas.openxmlformats.org/presentationml/2006/ole">
            <p:oleObj spid="_x0000_s1035" name="ビットマップ イメージ" r:id="rId87" imgW="819048" imgH="295238" progId="PBrush">
              <p:embed/>
            </p:oleObj>
          </a:graphicData>
        </a:graphic>
      </p:graphicFrame>
      <p:sp>
        <p:nvSpPr>
          <p:cNvPr id="1143" name="テキスト ボックス 38"/>
          <p:cNvSpPr txBox="1">
            <a:spLocks noChangeArrowheads="1"/>
          </p:cNvSpPr>
          <p:nvPr/>
        </p:nvSpPr>
        <p:spPr bwMode="auto">
          <a:xfrm>
            <a:off x="6881813" y="2309813"/>
            <a:ext cx="1223962"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セイコーエプソン株式会社</a:t>
            </a:r>
            <a:r>
              <a:rPr lang="en-US" altLang="ja-JP" sz="700">
                <a:latin typeface="Times New Roman" pitchFamily="18" charset="0"/>
              </a:rPr>
              <a:t>®</a:t>
            </a:r>
            <a:endParaRPr lang="ja-JP" altLang="en-US" sz="700">
              <a:latin typeface="Times New Roman" pitchFamily="18" charset="0"/>
            </a:endParaRPr>
          </a:p>
        </p:txBody>
      </p:sp>
      <p:sp>
        <p:nvSpPr>
          <p:cNvPr id="1144" name="テキスト ボックス 38"/>
          <p:cNvSpPr txBox="1">
            <a:spLocks noChangeArrowheads="1"/>
          </p:cNvSpPr>
          <p:nvPr/>
        </p:nvSpPr>
        <p:spPr bwMode="auto">
          <a:xfrm>
            <a:off x="7954963" y="2309813"/>
            <a:ext cx="1109662"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ブラザー工業株式会社</a:t>
            </a:r>
            <a:r>
              <a:rPr lang="en-US" altLang="ja-JP" sz="700">
                <a:latin typeface="Times New Roman" pitchFamily="18" charset="0"/>
              </a:rPr>
              <a:t>®</a:t>
            </a:r>
            <a:endParaRPr lang="ja-JP" altLang="en-US" sz="700">
              <a:latin typeface="Times New Roman" pitchFamily="18" charset="0"/>
            </a:endParaRPr>
          </a:p>
        </p:txBody>
      </p:sp>
      <p:sp>
        <p:nvSpPr>
          <p:cNvPr id="1145" name="テキスト ボックス 40"/>
          <p:cNvSpPr txBox="1">
            <a:spLocks noChangeArrowheads="1"/>
          </p:cNvSpPr>
          <p:nvPr/>
        </p:nvSpPr>
        <p:spPr bwMode="auto">
          <a:xfrm>
            <a:off x="4813300" y="2798763"/>
            <a:ext cx="1052513"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株式会社村田製作所</a:t>
            </a:r>
            <a:r>
              <a:rPr lang="en-US" altLang="ja-JP" sz="700">
                <a:latin typeface="Times New Roman" pitchFamily="18" charset="0"/>
              </a:rPr>
              <a:t>®</a:t>
            </a:r>
            <a:endParaRPr lang="ja-JP" altLang="en-US" sz="700">
              <a:latin typeface="Times New Roman" pitchFamily="18" charset="0"/>
            </a:endParaRPr>
          </a:p>
        </p:txBody>
      </p:sp>
      <p:sp>
        <p:nvSpPr>
          <p:cNvPr id="1146" name="テキスト ボックス 40"/>
          <p:cNvSpPr txBox="1">
            <a:spLocks noChangeArrowheads="1"/>
          </p:cNvSpPr>
          <p:nvPr/>
        </p:nvSpPr>
        <p:spPr bwMode="auto">
          <a:xfrm>
            <a:off x="5924550" y="2798763"/>
            <a:ext cx="930275"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オムロン株式会社</a:t>
            </a:r>
            <a:r>
              <a:rPr lang="en-US" altLang="ja-JP" sz="700">
                <a:latin typeface="Times New Roman" pitchFamily="18" charset="0"/>
              </a:rPr>
              <a:t>®</a:t>
            </a:r>
            <a:endParaRPr lang="ja-JP" altLang="en-US" sz="700">
              <a:latin typeface="Times New Roman" pitchFamily="18" charset="0"/>
            </a:endParaRPr>
          </a:p>
        </p:txBody>
      </p:sp>
      <p:sp>
        <p:nvSpPr>
          <p:cNvPr id="1147" name="テキスト ボックス 40"/>
          <p:cNvSpPr txBox="1">
            <a:spLocks noChangeArrowheads="1"/>
          </p:cNvSpPr>
          <p:nvPr/>
        </p:nvSpPr>
        <p:spPr bwMode="auto">
          <a:xfrm>
            <a:off x="7035800" y="2798763"/>
            <a:ext cx="849313"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京セラ株式会社</a:t>
            </a:r>
            <a:r>
              <a:rPr lang="en-US" altLang="ja-JP" sz="700">
                <a:latin typeface="Times New Roman" pitchFamily="18" charset="0"/>
              </a:rPr>
              <a:t>®</a:t>
            </a:r>
            <a:endParaRPr lang="ja-JP" altLang="en-US" sz="700">
              <a:latin typeface="Times New Roman" pitchFamily="18" charset="0"/>
            </a:endParaRPr>
          </a:p>
        </p:txBody>
      </p:sp>
      <p:sp>
        <p:nvSpPr>
          <p:cNvPr id="1148" name="テキスト ボックス 40"/>
          <p:cNvSpPr txBox="1">
            <a:spLocks noChangeArrowheads="1"/>
          </p:cNvSpPr>
          <p:nvPr/>
        </p:nvSpPr>
        <p:spPr bwMode="auto">
          <a:xfrm>
            <a:off x="8001000" y="2798763"/>
            <a:ext cx="963613"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古野電気株式会社</a:t>
            </a:r>
            <a:r>
              <a:rPr lang="en-US" altLang="ja-JP" sz="700">
                <a:latin typeface="Times New Roman" pitchFamily="18" charset="0"/>
              </a:rPr>
              <a:t>®</a:t>
            </a:r>
            <a:endParaRPr lang="ja-JP" altLang="en-US" sz="700">
              <a:latin typeface="Times New Roman" pitchFamily="18" charset="0"/>
            </a:endParaRPr>
          </a:p>
        </p:txBody>
      </p:sp>
      <p:sp>
        <p:nvSpPr>
          <p:cNvPr id="1149" name="テキスト ボックス 38"/>
          <p:cNvSpPr txBox="1">
            <a:spLocks noChangeArrowheads="1"/>
          </p:cNvSpPr>
          <p:nvPr/>
        </p:nvSpPr>
        <p:spPr bwMode="auto">
          <a:xfrm>
            <a:off x="6138863" y="4171950"/>
            <a:ext cx="1052512" cy="198438"/>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新日本石油株式会社</a:t>
            </a:r>
            <a:r>
              <a:rPr lang="en-US" altLang="ja-JP" sz="700">
                <a:latin typeface="Times New Roman" pitchFamily="18" charset="0"/>
              </a:rPr>
              <a:t>®</a:t>
            </a:r>
            <a:endParaRPr lang="ja-JP" altLang="en-US" sz="700">
              <a:latin typeface="Times New Roman" pitchFamily="18" charset="0"/>
            </a:endParaRPr>
          </a:p>
        </p:txBody>
      </p:sp>
      <p:sp>
        <p:nvSpPr>
          <p:cNvPr id="1150" name="テキスト ボックス 38"/>
          <p:cNvSpPr txBox="1">
            <a:spLocks noChangeArrowheads="1"/>
          </p:cNvSpPr>
          <p:nvPr/>
        </p:nvSpPr>
        <p:spPr bwMode="auto">
          <a:xfrm>
            <a:off x="7612063" y="4171950"/>
            <a:ext cx="1152525" cy="198438"/>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太平洋セメント株式会社</a:t>
            </a:r>
            <a:r>
              <a:rPr lang="en-US" altLang="ja-JP" sz="700">
                <a:latin typeface="Times New Roman" pitchFamily="18" charset="0"/>
              </a:rPr>
              <a:t>®</a:t>
            </a:r>
            <a:endParaRPr lang="ja-JP" altLang="en-US" sz="700">
              <a:latin typeface="Times New Roman" pitchFamily="18" charset="0"/>
            </a:endParaRPr>
          </a:p>
        </p:txBody>
      </p:sp>
      <p:sp>
        <p:nvSpPr>
          <p:cNvPr id="1151" name="テキスト ボックス 35"/>
          <p:cNvSpPr txBox="1">
            <a:spLocks noChangeArrowheads="1"/>
          </p:cNvSpPr>
          <p:nvPr/>
        </p:nvSpPr>
        <p:spPr bwMode="auto">
          <a:xfrm>
            <a:off x="4872038" y="5119688"/>
            <a:ext cx="963612"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清水建設株式会社</a:t>
            </a:r>
            <a:r>
              <a:rPr lang="en-US" altLang="ja-JP" sz="700">
                <a:latin typeface="Times New Roman" pitchFamily="18" charset="0"/>
              </a:rPr>
              <a:t>®</a:t>
            </a:r>
            <a:endParaRPr lang="ja-JP" altLang="en-US" sz="700">
              <a:latin typeface="Times New Roman" pitchFamily="18" charset="0"/>
            </a:endParaRPr>
          </a:p>
        </p:txBody>
      </p:sp>
      <p:sp>
        <p:nvSpPr>
          <p:cNvPr id="1152" name="テキスト ボックス 35"/>
          <p:cNvSpPr txBox="1">
            <a:spLocks noChangeArrowheads="1"/>
          </p:cNvSpPr>
          <p:nvPr/>
        </p:nvSpPr>
        <p:spPr bwMode="auto">
          <a:xfrm>
            <a:off x="5992813" y="5097463"/>
            <a:ext cx="785812"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株式会社山武</a:t>
            </a:r>
            <a:r>
              <a:rPr lang="en-US" altLang="ja-JP" sz="700">
                <a:latin typeface="Times New Roman" pitchFamily="18" charset="0"/>
              </a:rPr>
              <a:t>®</a:t>
            </a:r>
            <a:endParaRPr lang="ja-JP" altLang="en-US" sz="700">
              <a:latin typeface="Times New Roman" pitchFamily="18" charset="0"/>
            </a:endParaRPr>
          </a:p>
        </p:txBody>
      </p:sp>
      <p:sp>
        <p:nvSpPr>
          <p:cNvPr id="1153" name="テキスト ボックス 35"/>
          <p:cNvSpPr txBox="1">
            <a:spLocks noChangeArrowheads="1"/>
          </p:cNvSpPr>
          <p:nvPr/>
        </p:nvSpPr>
        <p:spPr bwMode="auto">
          <a:xfrm>
            <a:off x="6961188" y="5094288"/>
            <a:ext cx="847725"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セコム株式会社</a:t>
            </a:r>
            <a:r>
              <a:rPr lang="en-US" altLang="ja-JP" sz="700">
                <a:latin typeface="Times New Roman" pitchFamily="18" charset="0"/>
              </a:rPr>
              <a:t>®</a:t>
            </a:r>
            <a:endParaRPr lang="ja-JP" altLang="en-US" sz="700">
              <a:latin typeface="Times New Roman" pitchFamily="18" charset="0"/>
            </a:endParaRPr>
          </a:p>
        </p:txBody>
      </p:sp>
      <p:sp>
        <p:nvSpPr>
          <p:cNvPr id="1154" name="テキスト ボックス 37"/>
          <p:cNvSpPr txBox="1">
            <a:spLocks noChangeArrowheads="1"/>
          </p:cNvSpPr>
          <p:nvPr/>
        </p:nvSpPr>
        <p:spPr bwMode="auto">
          <a:xfrm>
            <a:off x="7797800" y="5795963"/>
            <a:ext cx="1230313"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東日本旅客鉄道株式会社</a:t>
            </a:r>
            <a:r>
              <a:rPr lang="en-US" altLang="ja-JP" sz="700">
                <a:latin typeface="Times New Roman" pitchFamily="18" charset="0"/>
              </a:rPr>
              <a:t>®</a:t>
            </a:r>
            <a:endParaRPr lang="ja-JP" altLang="en-US" sz="700">
              <a:latin typeface="Times New Roman" pitchFamily="18" charset="0"/>
            </a:endParaRPr>
          </a:p>
        </p:txBody>
      </p:sp>
      <p:sp>
        <p:nvSpPr>
          <p:cNvPr id="1155" name="テキスト ボックス 37"/>
          <p:cNvSpPr txBox="1">
            <a:spLocks noChangeArrowheads="1"/>
          </p:cNvSpPr>
          <p:nvPr/>
        </p:nvSpPr>
        <p:spPr bwMode="auto">
          <a:xfrm>
            <a:off x="6623050" y="6488113"/>
            <a:ext cx="1409700"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株式会社エヌ・ティ・ティ・データ</a:t>
            </a:r>
            <a:r>
              <a:rPr lang="en-US" altLang="ja-JP" sz="700">
                <a:latin typeface="Times New Roman" pitchFamily="18" charset="0"/>
              </a:rPr>
              <a:t>®</a:t>
            </a:r>
            <a:endParaRPr lang="ja-JP" altLang="en-US" sz="700">
              <a:latin typeface="Times New Roman" pitchFamily="18" charset="0"/>
            </a:endParaRPr>
          </a:p>
        </p:txBody>
      </p:sp>
      <p:sp>
        <p:nvSpPr>
          <p:cNvPr id="1156" name="テキスト ボックス 37"/>
          <p:cNvSpPr txBox="1">
            <a:spLocks noChangeArrowheads="1"/>
          </p:cNvSpPr>
          <p:nvPr/>
        </p:nvSpPr>
        <p:spPr bwMode="auto">
          <a:xfrm>
            <a:off x="7743825" y="6303963"/>
            <a:ext cx="1384300" cy="198437"/>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株式会社エヌ・ティ・ティ・ドコモ</a:t>
            </a:r>
            <a:r>
              <a:rPr lang="en-US" altLang="ja-JP" sz="700">
                <a:latin typeface="Times New Roman" pitchFamily="18" charset="0"/>
              </a:rPr>
              <a:t>®</a:t>
            </a:r>
            <a:endParaRPr lang="ja-JP" altLang="en-US" sz="700">
              <a:latin typeface="Times New Roman" pitchFamily="18" charset="0"/>
            </a:endParaRPr>
          </a:p>
        </p:txBody>
      </p:sp>
      <p:sp>
        <p:nvSpPr>
          <p:cNvPr id="1157" name="テキスト ボックス 37"/>
          <p:cNvSpPr txBox="1">
            <a:spLocks noChangeArrowheads="1"/>
          </p:cNvSpPr>
          <p:nvPr/>
        </p:nvSpPr>
        <p:spPr bwMode="auto">
          <a:xfrm>
            <a:off x="5865813" y="6362700"/>
            <a:ext cx="963612" cy="198438"/>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四国電力株式会社</a:t>
            </a:r>
            <a:r>
              <a:rPr lang="en-US" altLang="ja-JP" sz="700">
                <a:latin typeface="Times New Roman" pitchFamily="18" charset="0"/>
              </a:rPr>
              <a:t>®</a:t>
            </a:r>
            <a:endParaRPr lang="ja-JP" altLang="en-US" sz="700">
              <a:latin typeface="Times New Roman" pitchFamily="18" charset="0"/>
            </a:endParaRPr>
          </a:p>
        </p:txBody>
      </p:sp>
      <p:sp>
        <p:nvSpPr>
          <p:cNvPr id="1158" name="テキスト ボックス 37"/>
          <p:cNvSpPr txBox="1">
            <a:spLocks noChangeArrowheads="1"/>
          </p:cNvSpPr>
          <p:nvPr/>
        </p:nvSpPr>
        <p:spPr bwMode="auto">
          <a:xfrm>
            <a:off x="6986588" y="5608638"/>
            <a:ext cx="842962" cy="304800"/>
          </a:xfrm>
          <a:prstGeom prst="rect">
            <a:avLst/>
          </a:prstGeom>
          <a:noFill/>
          <a:ln w="9525">
            <a:noFill/>
            <a:miter lim="800000"/>
            <a:headEnd/>
            <a:tailEnd/>
          </a:ln>
        </p:spPr>
        <p:txBody>
          <a:bodyPr wrap="none">
            <a:spAutoFit/>
          </a:bodyPr>
          <a:lstStyle/>
          <a:p>
            <a:pPr defTabSz="914400"/>
            <a:r>
              <a:rPr lang="ja-JP" altLang="en-US" sz="700">
                <a:latin typeface="Times New Roman" pitchFamily="18" charset="0"/>
              </a:rPr>
              <a:t>株式会社</a:t>
            </a:r>
            <a:br>
              <a:rPr lang="ja-JP" altLang="en-US" sz="700">
                <a:latin typeface="Times New Roman" pitchFamily="18" charset="0"/>
              </a:rPr>
            </a:br>
            <a:r>
              <a:rPr lang="ja-JP" altLang="en-US" sz="700">
                <a:latin typeface="Times New Roman" pitchFamily="18" charset="0"/>
              </a:rPr>
              <a:t>両備システムズ</a:t>
            </a:r>
            <a:r>
              <a:rPr lang="en-US" altLang="ja-JP" sz="700">
                <a:latin typeface="Times New Roman" pitchFamily="18" charset="0"/>
              </a:rPr>
              <a:t>®</a:t>
            </a:r>
            <a:endParaRPr lang="ja-JP" altLang="en-US" sz="700">
              <a:latin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四角形 2"/>
          <p:cNvSpPr>
            <a:spLocks noGrp="1" noChangeArrowheads="1"/>
          </p:cNvSpPr>
          <p:nvPr>
            <p:ph type="title"/>
          </p:nvPr>
        </p:nvSpPr>
        <p:spPr bwMode="auto">
          <a:xfrm>
            <a:off x="457200" y="217488"/>
            <a:ext cx="8229600" cy="1143000"/>
          </a:xfrm>
          <a:no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ja-JP" altLang="en-US" sz="2400" smtClean="0"/>
              <a:t>卒業生</a:t>
            </a:r>
          </a:p>
        </p:txBody>
      </p:sp>
      <p:sp>
        <p:nvSpPr>
          <p:cNvPr id="11267" name="テキスト ボックス 18"/>
          <p:cNvSpPr txBox="1">
            <a:spLocks noChangeArrowheads="1"/>
          </p:cNvSpPr>
          <p:nvPr/>
        </p:nvSpPr>
        <p:spPr bwMode="auto">
          <a:xfrm>
            <a:off x="3903663" y="4440238"/>
            <a:ext cx="4794250" cy="1200150"/>
          </a:xfrm>
          <a:prstGeom prst="rect">
            <a:avLst/>
          </a:prstGeom>
          <a:noFill/>
          <a:ln w="9525">
            <a:noFill/>
            <a:miter lim="800000"/>
            <a:headEnd/>
            <a:tailEnd/>
          </a:ln>
        </p:spPr>
        <p:txBody>
          <a:bodyPr>
            <a:spAutoFit/>
          </a:bodyPr>
          <a:lstStyle/>
          <a:p>
            <a:pPr defTabSz="914400"/>
            <a:r>
              <a:rPr lang="ja-JP" altLang="en-US">
                <a:latin typeface="ＭＳ Ｐゴシック" charset="-128"/>
              </a:rPr>
              <a:t>桑田　明菜さん </a:t>
            </a:r>
            <a:endParaRPr lang="en-US" altLang="ja-JP">
              <a:latin typeface="ＭＳ Ｐゴシック" charset="-128"/>
            </a:endParaRPr>
          </a:p>
          <a:p>
            <a:pPr defTabSz="914400"/>
            <a:r>
              <a:rPr lang="en-US" altLang="ja-JP">
                <a:latin typeface="ＭＳ Ｐゴシック" charset="-128"/>
              </a:rPr>
              <a:t>2008</a:t>
            </a:r>
            <a:r>
              <a:rPr lang="ja-JP" altLang="en-US">
                <a:latin typeface="ＭＳ Ｐゴシック" charset="-128"/>
              </a:rPr>
              <a:t>年大学院修了</a:t>
            </a:r>
            <a:endParaRPr lang="en-US" altLang="ja-JP">
              <a:latin typeface="ＭＳ Ｐゴシック" charset="-128"/>
            </a:endParaRPr>
          </a:p>
          <a:p>
            <a:pPr defTabSz="914400"/>
            <a:r>
              <a:rPr lang="ja-JP" altLang="en-US">
                <a:latin typeface="ＭＳ Ｐゴシック" charset="-128"/>
              </a:rPr>
              <a:t>現在株式会社デンソーに勤務</a:t>
            </a:r>
            <a:endParaRPr lang="en-US" altLang="ja-JP">
              <a:latin typeface="ＭＳ Ｐゴシック" charset="-128"/>
            </a:endParaRPr>
          </a:p>
          <a:p>
            <a:pPr defTabSz="914400"/>
            <a:r>
              <a:rPr lang="ja-JP" altLang="en-US">
                <a:latin typeface="ＭＳ Ｐゴシック" charset="-128"/>
              </a:rPr>
              <a:t>機械設計（設計，製図，評価試験）を担当</a:t>
            </a:r>
          </a:p>
        </p:txBody>
      </p:sp>
      <p:pic>
        <p:nvPicPr>
          <p:cNvPr id="11268" name="図 6" descr="Engineering_2012_ページ_25.png"/>
          <p:cNvPicPr>
            <a:picLocks noChangeAspect="1"/>
          </p:cNvPicPr>
          <p:nvPr/>
        </p:nvPicPr>
        <p:blipFill>
          <a:blip r:embed="rId3"/>
          <a:srcRect l="6618" t="9412" r="58865" b="72661"/>
          <a:stretch>
            <a:fillRect/>
          </a:stretch>
        </p:blipFill>
        <p:spPr bwMode="auto">
          <a:xfrm>
            <a:off x="393700" y="1136650"/>
            <a:ext cx="3055938" cy="2244725"/>
          </a:xfrm>
          <a:prstGeom prst="rect">
            <a:avLst/>
          </a:prstGeom>
          <a:noFill/>
          <a:ln w="9525">
            <a:noFill/>
            <a:miter lim="800000"/>
            <a:headEnd/>
            <a:tailEnd/>
          </a:ln>
        </p:spPr>
      </p:pic>
      <p:pic>
        <p:nvPicPr>
          <p:cNvPr id="11269" name="図 7" descr="Engineering_2012_ページ_25.png"/>
          <p:cNvPicPr>
            <a:picLocks noChangeAspect="1"/>
          </p:cNvPicPr>
          <p:nvPr/>
        </p:nvPicPr>
        <p:blipFill>
          <a:blip r:embed="rId3"/>
          <a:srcRect l="6487" t="50104" r="58524" b="31970"/>
          <a:stretch>
            <a:fillRect/>
          </a:stretch>
        </p:blipFill>
        <p:spPr bwMode="auto">
          <a:xfrm>
            <a:off x="407988" y="4011613"/>
            <a:ext cx="2992437" cy="2166937"/>
          </a:xfrm>
          <a:prstGeom prst="rect">
            <a:avLst/>
          </a:prstGeom>
          <a:noFill/>
          <a:ln w="9525">
            <a:noFill/>
            <a:miter lim="800000"/>
            <a:headEnd/>
            <a:tailEnd/>
          </a:ln>
        </p:spPr>
      </p:pic>
      <p:sp>
        <p:nvSpPr>
          <p:cNvPr id="11270" name="正方形/長方形 8"/>
          <p:cNvSpPr>
            <a:spLocks noChangeArrowheads="1"/>
          </p:cNvSpPr>
          <p:nvPr/>
        </p:nvSpPr>
        <p:spPr bwMode="auto">
          <a:xfrm>
            <a:off x="3841750" y="1798638"/>
            <a:ext cx="5060950" cy="1200150"/>
          </a:xfrm>
          <a:prstGeom prst="rect">
            <a:avLst/>
          </a:prstGeom>
          <a:noFill/>
          <a:ln w="9525">
            <a:noFill/>
            <a:miter lim="800000"/>
            <a:headEnd/>
            <a:tailEnd/>
          </a:ln>
        </p:spPr>
        <p:txBody>
          <a:bodyPr>
            <a:spAutoFit/>
          </a:bodyPr>
          <a:lstStyle/>
          <a:p>
            <a:r>
              <a:rPr lang="ja-JP" altLang="es-ES"/>
              <a:t>原田　雄司</a:t>
            </a:r>
            <a:r>
              <a:rPr lang="ja-JP" altLang="en-US"/>
              <a:t>さん</a:t>
            </a:r>
            <a:endParaRPr lang="es-ES" altLang="ja-JP" i="1"/>
          </a:p>
          <a:p>
            <a:r>
              <a:rPr lang="en-US" altLang="ja-JP"/>
              <a:t>2010</a:t>
            </a:r>
            <a:r>
              <a:rPr lang="ja-JP" altLang="en-US"/>
              <a:t>年大学院修了</a:t>
            </a:r>
            <a:endParaRPr lang="en-US" altLang="ja-JP"/>
          </a:p>
          <a:p>
            <a:r>
              <a:rPr lang="ja-JP" altLang="en-US"/>
              <a:t>現在マツダ株式会社に勤務</a:t>
            </a:r>
          </a:p>
          <a:p>
            <a:r>
              <a:rPr lang="ja-JP" altLang="en-US"/>
              <a:t>内燃機関の開発のための燃焼基礎実験を担当</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四角形 2"/>
          <p:cNvSpPr>
            <a:spLocks noGrp="1" noChangeArrowheads="1"/>
          </p:cNvSpPr>
          <p:nvPr>
            <p:ph type="title"/>
          </p:nvPr>
        </p:nvSpPr>
        <p:spPr bwMode="auto">
          <a:xfrm>
            <a:off x="457200" y="141288"/>
            <a:ext cx="8229600" cy="1143000"/>
          </a:xfrm>
          <a:no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ja-JP" altLang="en-US" sz="2400" smtClean="0"/>
              <a:t>機械システム系学科とは？</a:t>
            </a:r>
          </a:p>
        </p:txBody>
      </p:sp>
      <p:sp>
        <p:nvSpPr>
          <p:cNvPr id="4099" name="Rectangle 3"/>
          <p:cNvSpPr>
            <a:spLocks noChangeArrowheads="1"/>
          </p:cNvSpPr>
          <p:nvPr/>
        </p:nvSpPr>
        <p:spPr bwMode="auto">
          <a:xfrm>
            <a:off x="244475" y="1614488"/>
            <a:ext cx="8701088" cy="4516437"/>
          </a:xfrm>
          <a:prstGeom prst="rect">
            <a:avLst/>
          </a:prstGeom>
          <a:noFill/>
          <a:ln w="9525">
            <a:noFill/>
            <a:miter lim="800000"/>
            <a:headEnd/>
            <a:tailEnd/>
          </a:ln>
        </p:spPr>
        <p:txBody>
          <a:bodyPr/>
          <a:lstStyle/>
          <a:p>
            <a:pPr marL="908050" lvl="1" indent="-436563" defTabSz="914400">
              <a:spcBef>
                <a:spcPct val="20000"/>
              </a:spcBef>
              <a:buFont typeface="Arial" charset="0"/>
              <a:buChar char="–"/>
            </a:pPr>
            <a:endParaRPr lang="en-US" altLang="ja-JP" sz="2000">
              <a:latin typeface="Calibri" pitchFamily="34" charset="0"/>
            </a:endParaRPr>
          </a:p>
        </p:txBody>
      </p:sp>
      <p:sp>
        <p:nvSpPr>
          <p:cNvPr id="4100" name="コンテンツ プレースホルダ 2"/>
          <p:cNvSpPr>
            <a:spLocks/>
          </p:cNvSpPr>
          <p:nvPr/>
        </p:nvSpPr>
        <p:spPr bwMode="auto">
          <a:xfrm>
            <a:off x="304800" y="1003300"/>
            <a:ext cx="8547100" cy="2251075"/>
          </a:xfrm>
          <a:prstGeom prst="rect">
            <a:avLst/>
          </a:prstGeom>
          <a:noFill/>
          <a:ln w="9525">
            <a:noFill/>
            <a:miter lim="800000"/>
            <a:headEnd/>
            <a:tailEnd/>
          </a:ln>
        </p:spPr>
        <p:txBody>
          <a:bodyPr/>
          <a:lstStyle/>
          <a:p>
            <a:pPr marL="342900" indent="-342900">
              <a:spcBef>
                <a:spcPct val="20000"/>
              </a:spcBef>
              <a:buClr>
                <a:srgbClr val="4C2327"/>
              </a:buClr>
              <a:buFont typeface="Wingdings" pitchFamily="-108" charset="2"/>
              <a:buChar char="n"/>
            </a:pPr>
            <a:r>
              <a:rPr lang="ja-JP" altLang="en-US" sz="2400" b="1">
                <a:solidFill>
                  <a:schemeClr val="accent2"/>
                </a:solidFill>
                <a:latin typeface="HG丸ｺﾞｼｯｸM-PRO" pitchFamily="50" charset="-128"/>
                <a:ea typeface="HG丸ｺﾞｼｯｸM-PRO" pitchFamily="50" charset="-128"/>
              </a:rPr>
              <a:t>環境や人に優しく安全な機械を実現するための技術開発</a:t>
            </a:r>
          </a:p>
          <a:p>
            <a:pPr marL="342900" indent="-342900">
              <a:spcBef>
                <a:spcPct val="20000"/>
              </a:spcBef>
              <a:buClr>
                <a:srgbClr val="4C2327"/>
              </a:buClr>
              <a:buFont typeface="Wingdings" pitchFamily="-108" charset="2"/>
              <a:buChar char="n"/>
            </a:pPr>
            <a:r>
              <a:rPr lang="ja-JP" altLang="en-US" sz="2400" b="1">
                <a:solidFill>
                  <a:schemeClr val="accent2"/>
                </a:solidFill>
                <a:latin typeface="HG丸ｺﾞｼｯｸM-PRO" pitchFamily="50" charset="-128"/>
                <a:ea typeface="HG丸ｺﾞｼｯｸM-PRO" pitchFamily="50" charset="-128"/>
              </a:rPr>
              <a:t>機械要素，機械装置，ロボット，システムやヒューマンインターフェースの設計管理と運用</a:t>
            </a:r>
          </a:p>
          <a:p>
            <a:pPr marL="342900" indent="-342900">
              <a:spcBef>
                <a:spcPct val="20000"/>
              </a:spcBef>
              <a:buClr>
                <a:srgbClr val="4C2327"/>
              </a:buClr>
              <a:buFont typeface="Wingdings" pitchFamily="-108" charset="2"/>
              <a:buChar char="n"/>
            </a:pPr>
            <a:r>
              <a:rPr lang="ja-JP" altLang="en-US" sz="2400" b="1">
                <a:solidFill>
                  <a:schemeClr val="accent2"/>
                </a:solidFill>
                <a:latin typeface="HG丸ｺﾞｼｯｸM-PRO" pitchFamily="50" charset="-128"/>
                <a:ea typeface="HG丸ｺﾞｼｯｸM-PRO" pitchFamily="50" charset="-128"/>
              </a:rPr>
              <a:t>機械やシステムを用いたサービスの創成と発展</a:t>
            </a:r>
          </a:p>
          <a:p>
            <a:pPr marL="342900" indent="-342900">
              <a:spcBef>
                <a:spcPts val="600"/>
              </a:spcBef>
              <a:buFont typeface="Arial" charset="0"/>
              <a:buNone/>
            </a:pPr>
            <a:r>
              <a:rPr lang="ja-JP" altLang="en-US" sz="2000" b="1">
                <a:latin typeface="HG丸ｺﾞｼｯｸM-PRO" pitchFamily="50" charset="-128"/>
                <a:ea typeface="HG丸ｺﾞｼｯｸM-PRO" pitchFamily="50" charset="-128"/>
              </a:rPr>
              <a:t>　 を行うことができる，課題探求能力およびデザイン能力に優れ，高い倫理観を持って国際的に活躍する技術者の育成を目指しています．</a:t>
            </a:r>
            <a:endParaRPr lang="ja-JP" altLang="en-US" sz="3200">
              <a:solidFill>
                <a:srgbClr val="000000"/>
              </a:solidFill>
              <a:latin typeface="Calibri" pitchFamily="34" charset="0"/>
            </a:endParaRPr>
          </a:p>
        </p:txBody>
      </p:sp>
      <p:grpSp>
        <p:nvGrpSpPr>
          <p:cNvPr id="4101" name="Group 11"/>
          <p:cNvGrpSpPr>
            <a:grpSpLocks/>
          </p:cNvGrpSpPr>
          <p:nvPr/>
        </p:nvGrpSpPr>
        <p:grpSpPr bwMode="auto">
          <a:xfrm>
            <a:off x="1317625" y="3849688"/>
            <a:ext cx="6337300" cy="3008312"/>
            <a:chOff x="597" y="2000"/>
            <a:chExt cx="4589" cy="2179"/>
          </a:xfrm>
        </p:grpSpPr>
        <p:pic>
          <p:nvPicPr>
            <p:cNvPr id="4102" name="Picture 67"/>
            <p:cNvPicPr>
              <a:picLocks noChangeAspect="1" noChangeArrowheads="1"/>
            </p:cNvPicPr>
            <p:nvPr/>
          </p:nvPicPr>
          <p:blipFill>
            <a:blip r:embed="rId3"/>
            <a:srcRect/>
            <a:stretch>
              <a:fillRect/>
            </a:stretch>
          </p:blipFill>
          <p:spPr bwMode="auto">
            <a:xfrm>
              <a:off x="3404" y="2875"/>
              <a:ext cx="1782" cy="1283"/>
            </a:xfrm>
            <a:prstGeom prst="rect">
              <a:avLst/>
            </a:prstGeom>
            <a:noFill/>
            <a:ln w="9525">
              <a:noFill/>
              <a:miter lim="800000"/>
              <a:headEnd/>
              <a:tailEnd/>
            </a:ln>
          </p:spPr>
        </p:pic>
        <p:pic>
          <p:nvPicPr>
            <p:cNvPr id="4103" name="Picture 62"/>
            <p:cNvPicPr>
              <a:picLocks noChangeAspect="1" noChangeArrowheads="1"/>
            </p:cNvPicPr>
            <p:nvPr/>
          </p:nvPicPr>
          <p:blipFill>
            <a:blip r:embed="rId4"/>
            <a:srcRect/>
            <a:stretch>
              <a:fillRect/>
            </a:stretch>
          </p:blipFill>
          <p:spPr bwMode="auto">
            <a:xfrm>
              <a:off x="597" y="2000"/>
              <a:ext cx="2072" cy="1530"/>
            </a:xfrm>
            <a:prstGeom prst="rect">
              <a:avLst/>
            </a:prstGeom>
            <a:noFill/>
            <a:ln w="9525">
              <a:noFill/>
              <a:miter lim="800000"/>
              <a:headEnd/>
              <a:tailEnd/>
            </a:ln>
          </p:spPr>
        </p:pic>
        <p:pic>
          <p:nvPicPr>
            <p:cNvPr id="4104" name="Picture 63"/>
            <p:cNvPicPr>
              <a:picLocks noChangeAspect="1" noChangeArrowheads="1"/>
            </p:cNvPicPr>
            <p:nvPr/>
          </p:nvPicPr>
          <p:blipFill>
            <a:blip r:embed="rId5"/>
            <a:srcRect/>
            <a:stretch>
              <a:fillRect/>
            </a:stretch>
          </p:blipFill>
          <p:spPr bwMode="auto">
            <a:xfrm>
              <a:off x="3893" y="2009"/>
              <a:ext cx="1290" cy="859"/>
            </a:xfrm>
            <a:prstGeom prst="rect">
              <a:avLst/>
            </a:prstGeom>
            <a:noFill/>
            <a:ln w="9525">
              <a:noFill/>
              <a:miter lim="800000"/>
              <a:headEnd/>
              <a:tailEnd/>
            </a:ln>
          </p:spPr>
        </p:pic>
        <p:pic>
          <p:nvPicPr>
            <p:cNvPr id="4105" name="Picture 65"/>
            <p:cNvPicPr>
              <a:picLocks noChangeAspect="1" noChangeArrowheads="1"/>
            </p:cNvPicPr>
            <p:nvPr/>
          </p:nvPicPr>
          <p:blipFill>
            <a:blip r:embed="rId6"/>
            <a:srcRect/>
            <a:stretch>
              <a:fillRect/>
            </a:stretch>
          </p:blipFill>
          <p:spPr bwMode="auto">
            <a:xfrm>
              <a:off x="602" y="3043"/>
              <a:ext cx="1148" cy="1136"/>
            </a:xfrm>
            <a:prstGeom prst="rect">
              <a:avLst/>
            </a:prstGeom>
            <a:noFill/>
            <a:ln w="9525">
              <a:noFill/>
              <a:miter lim="800000"/>
              <a:headEnd/>
              <a:tailEnd/>
            </a:ln>
          </p:spPr>
        </p:pic>
        <p:pic>
          <p:nvPicPr>
            <p:cNvPr id="4106" name="Picture 66"/>
            <p:cNvPicPr>
              <a:picLocks noChangeAspect="1" noChangeArrowheads="1"/>
            </p:cNvPicPr>
            <p:nvPr/>
          </p:nvPicPr>
          <p:blipFill>
            <a:blip r:embed="rId7"/>
            <a:srcRect/>
            <a:stretch>
              <a:fillRect/>
            </a:stretch>
          </p:blipFill>
          <p:spPr bwMode="auto">
            <a:xfrm>
              <a:off x="2390" y="2004"/>
              <a:ext cx="1654" cy="1101"/>
            </a:xfrm>
            <a:prstGeom prst="rect">
              <a:avLst/>
            </a:prstGeom>
            <a:noFill/>
            <a:ln w="9525">
              <a:noFill/>
              <a:miter lim="800000"/>
              <a:headEnd/>
              <a:tailEnd/>
            </a:ln>
          </p:spPr>
        </p:pic>
        <p:pic>
          <p:nvPicPr>
            <p:cNvPr id="4107" name="Picture 68"/>
            <p:cNvPicPr>
              <a:picLocks noChangeAspect="1" noChangeArrowheads="1"/>
            </p:cNvPicPr>
            <p:nvPr/>
          </p:nvPicPr>
          <p:blipFill>
            <a:blip r:embed="rId8"/>
            <a:srcRect/>
            <a:stretch>
              <a:fillRect/>
            </a:stretch>
          </p:blipFill>
          <p:spPr bwMode="auto">
            <a:xfrm>
              <a:off x="1752" y="2980"/>
              <a:ext cx="1659" cy="1188"/>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20"/>
          <p:cNvSpPr/>
          <p:nvPr/>
        </p:nvSpPr>
        <p:spPr>
          <a:xfrm>
            <a:off x="3592712" y="1818251"/>
            <a:ext cx="3819576" cy="361382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20" name="角丸四角形 19"/>
          <p:cNvSpPr/>
          <p:nvPr/>
        </p:nvSpPr>
        <p:spPr>
          <a:xfrm>
            <a:off x="172016" y="1865028"/>
            <a:ext cx="3340729" cy="239916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4098" name="四角形 2"/>
          <p:cNvSpPr>
            <a:spLocks noGrp="1" noChangeArrowheads="1"/>
          </p:cNvSpPr>
          <p:nvPr>
            <p:ph type="title"/>
          </p:nvPr>
        </p:nvSpPr>
        <p:spPr bwMode="auto">
          <a:xfrm>
            <a:off x="457200" y="141288"/>
            <a:ext cx="8229600" cy="1143000"/>
          </a:xfrm>
          <a:no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ja-JP" altLang="en-US" sz="2400" smtClean="0"/>
              <a:t>機械システム系学科とは？</a:t>
            </a:r>
          </a:p>
        </p:txBody>
      </p:sp>
      <p:sp>
        <p:nvSpPr>
          <p:cNvPr id="4099" name="Rectangle 3"/>
          <p:cNvSpPr>
            <a:spLocks noChangeArrowheads="1"/>
          </p:cNvSpPr>
          <p:nvPr/>
        </p:nvSpPr>
        <p:spPr bwMode="auto">
          <a:xfrm>
            <a:off x="244475" y="1614488"/>
            <a:ext cx="8701088" cy="4516437"/>
          </a:xfrm>
          <a:prstGeom prst="rect">
            <a:avLst/>
          </a:prstGeom>
          <a:noFill/>
          <a:ln w="9525">
            <a:noFill/>
            <a:miter lim="800000"/>
            <a:headEnd/>
            <a:tailEnd/>
          </a:ln>
        </p:spPr>
        <p:txBody>
          <a:bodyPr/>
          <a:lstStyle/>
          <a:p>
            <a:pPr marL="908050" lvl="1" indent="-436563" defTabSz="914400">
              <a:spcBef>
                <a:spcPct val="20000"/>
              </a:spcBef>
              <a:buFont typeface="Arial" charset="0"/>
              <a:buChar char="–"/>
            </a:pPr>
            <a:endParaRPr lang="en-US" altLang="ja-JP" sz="2000">
              <a:latin typeface="Calibri" pitchFamily="34" charset="0"/>
            </a:endParaRPr>
          </a:p>
        </p:txBody>
      </p:sp>
      <p:sp>
        <p:nvSpPr>
          <p:cNvPr id="4100" name="コンテンツ プレースホルダ 2"/>
          <p:cNvSpPr>
            <a:spLocks/>
          </p:cNvSpPr>
          <p:nvPr/>
        </p:nvSpPr>
        <p:spPr bwMode="auto">
          <a:xfrm>
            <a:off x="27159" y="948979"/>
            <a:ext cx="9379391" cy="707805"/>
          </a:xfrm>
          <a:prstGeom prst="rect">
            <a:avLst/>
          </a:prstGeom>
          <a:noFill/>
          <a:ln w="9525">
            <a:noFill/>
            <a:miter lim="800000"/>
            <a:headEnd/>
            <a:tailEnd/>
          </a:ln>
        </p:spPr>
        <p:txBody>
          <a:bodyPr/>
          <a:lstStyle/>
          <a:p>
            <a:pPr marL="342900" indent="-342900">
              <a:spcBef>
                <a:spcPct val="20000"/>
              </a:spcBef>
              <a:buClr>
                <a:srgbClr val="4C2327"/>
              </a:buClr>
            </a:pPr>
            <a:r>
              <a:rPr lang="ja-JP" altLang="en-US" sz="3200" b="1" smtClean="0">
                <a:solidFill>
                  <a:srgbClr val="7030A0"/>
                </a:solidFill>
                <a:latin typeface="HG丸ｺﾞｼｯｸM-PRO" pitchFamily="50" charset="-128"/>
                <a:ea typeface="HG丸ｺﾞｼｯｸM-PRO" pitchFamily="50" charset="-128"/>
              </a:rPr>
              <a:t>“国際的に活躍できる研究者・技術者を育てる”</a:t>
            </a:r>
            <a:endParaRPr lang="en-US" altLang="ja-JP" sz="3200" b="1" smtClean="0">
              <a:solidFill>
                <a:srgbClr val="7030A0"/>
              </a:solidFill>
              <a:latin typeface="HG丸ｺﾞｼｯｸM-PRO" pitchFamily="50" charset="-128"/>
              <a:ea typeface="HG丸ｺﾞｼｯｸM-PRO" pitchFamily="50" charset="-128"/>
            </a:endParaRPr>
          </a:p>
        </p:txBody>
      </p:sp>
      <p:sp>
        <p:nvSpPr>
          <p:cNvPr id="12" name="テキスト ボックス 11"/>
          <p:cNvSpPr txBox="1"/>
          <p:nvPr/>
        </p:nvSpPr>
        <p:spPr>
          <a:xfrm>
            <a:off x="941560" y="1638690"/>
            <a:ext cx="1792586"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2400" b="1" smtClean="0">
                <a:latin typeface="HG丸ｺﾞｼｯｸM-PRO" pitchFamily="50" charset="-128"/>
                <a:ea typeface="HG丸ｺﾞｼｯｸM-PRO" pitchFamily="50" charset="-128"/>
              </a:rPr>
              <a:t>教　　　育</a:t>
            </a:r>
            <a:endParaRPr kumimoji="1" lang="ja-JP" altLang="en-US" sz="2400" b="1">
              <a:latin typeface="HG丸ｺﾞｼｯｸM-PRO" pitchFamily="50" charset="-128"/>
              <a:ea typeface="HG丸ｺﾞｼｯｸM-PRO" pitchFamily="50" charset="-128"/>
            </a:endParaRPr>
          </a:p>
        </p:txBody>
      </p:sp>
      <p:sp>
        <p:nvSpPr>
          <p:cNvPr id="13" name="テキスト ボックス 12"/>
          <p:cNvSpPr txBox="1"/>
          <p:nvPr/>
        </p:nvSpPr>
        <p:spPr>
          <a:xfrm>
            <a:off x="4523926" y="1646234"/>
            <a:ext cx="1792586"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2400" b="1" smtClean="0">
                <a:latin typeface="HG丸ｺﾞｼｯｸM-PRO" pitchFamily="50" charset="-128"/>
                <a:ea typeface="HG丸ｺﾞｼｯｸM-PRO" pitchFamily="50" charset="-128"/>
              </a:rPr>
              <a:t>研　　　究</a:t>
            </a:r>
            <a:endParaRPr kumimoji="1" lang="ja-JP" altLang="en-US" sz="2400" b="1">
              <a:latin typeface="HG丸ｺﾞｼｯｸM-PRO" pitchFamily="50" charset="-128"/>
              <a:ea typeface="HG丸ｺﾞｼｯｸM-PRO" pitchFamily="50" charset="-128"/>
            </a:endParaRPr>
          </a:p>
        </p:txBody>
      </p:sp>
      <p:sp>
        <p:nvSpPr>
          <p:cNvPr id="15" name="テキスト ボックス 14"/>
          <p:cNvSpPr txBox="1"/>
          <p:nvPr/>
        </p:nvSpPr>
        <p:spPr>
          <a:xfrm>
            <a:off x="108643" y="2136632"/>
            <a:ext cx="3518912" cy="1938992"/>
          </a:xfrm>
          <a:prstGeom prst="rect">
            <a:avLst/>
          </a:prstGeom>
          <a:noFill/>
        </p:spPr>
        <p:txBody>
          <a:bodyPr wrap="none" rtlCol="0">
            <a:spAutoFit/>
          </a:bodyPr>
          <a:lstStyle/>
          <a:p>
            <a:pPr>
              <a:lnSpc>
                <a:spcPts val="2400"/>
              </a:lnSpc>
            </a:pPr>
            <a:r>
              <a:rPr lang="ja-JP" altLang="en-US" sz="2000" smtClean="0">
                <a:latin typeface="HG丸ｺﾞｼｯｸM-PRO" pitchFamily="50" charset="-128"/>
                <a:ea typeface="HG丸ｺﾞｼｯｸM-PRO" pitchFamily="50" charset="-128"/>
                <a:sym typeface="Wingdings"/>
              </a:rPr>
              <a:t>デザイン型科目による</a:t>
            </a:r>
            <a:endParaRPr lang="en-US" altLang="ja-JP" sz="2000" smtClean="0">
              <a:latin typeface="HG丸ｺﾞｼｯｸM-PRO" pitchFamily="50" charset="-128"/>
              <a:ea typeface="HG丸ｺﾞｼｯｸM-PRO" pitchFamily="50" charset="-128"/>
              <a:sym typeface="Wingdings"/>
            </a:endParaRPr>
          </a:p>
          <a:p>
            <a:pPr>
              <a:lnSpc>
                <a:spcPts val="2400"/>
              </a:lnSpc>
            </a:pPr>
            <a:r>
              <a:rPr lang="ja-JP" altLang="en-US" sz="2000">
                <a:latin typeface="HG丸ｺﾞｼｯｸM-PRO" pitchFamily="50" charset="-128"/>
                <a:ea typeface="HG丸ｺﾞｼｯｸM-PRO" pitchFamily="50" charset="-128"/>
                <a:sym typeface="Wingdings"/>
              </a:rPr>
              <a:t>　</a:t>
            </a:r>
            <a:r>
              <a:rPr lang="ja-JP" altLang="en-US" sz="2000" smtClean="0">
                <a:latin typeface="HG丸ｺﾞｼｯｸM-PRO" pitchFamily="50" charset="-128"/>
                <a:ea typeface="HG丸ｺﾞｼｯｸM-PRO" pitchFamily="50" charset="-128"/>
                <a:sym typeface="Wingdings"/>
              </a:rPr>
              <a:t>　</a:t>
            </a:r>
            <a:r>
              <a:rPr lang="ja-JP" altLang="en-US" sz="2000" smtClean="0">
                <a:solidFill>
                  <a:srgbClr val="C00000"/>
                </a:solidFill>
                <a:latin typeface="HG丸ｺﾞｼｯｸM-PRO" pitchFamily="50" charset="-128"/>
                <a:ea typeface="HG丸ｺﾞｼｯｸM-PRO" pitchFamily="50" charset="-128"/>
                <a:sym typeface="Wingdings"/>
              </a:rPr>
              <a:t>課題探求・創成能力</a:t>
            </a:r>
            <a:endParaRPr lang="en-US" altLang="ja-JP" sz="2000" smtClean="0">
              <a:solidFill>
                <a:srgbClr val="C00000"/>
              </a:solidFill>
              <a:latin typeface="HG丸ｺﾞｼｯｸM-PRO" pitchFamily="50" charset="-128"/>
              <a:ea typeface="HG丸ｺﾞｼｯｸM-PRO" pitchFamily="50" charset="-128"/>
              <a:sym typeface="Wingdings"/>
            </a:endParaRPr>
          </a:p>
          <a:p>
            <a:pPr>
              <a:lnSpc>
                <a:spcPts val="2400"/>
              </a:lnSpc>
            </a:pPr>
            <a:r>
              <a:rPr lang="ja-JP" altLang="en-US" sz="2000" smtClean="0">
                <a:latin typeface="HG丸ｺﾞｼｯｸM-PRO" pitchFamily="50" charset="-128"/>
                <a:ea typeface="HG丸ｺﾞｼｯｸM-PRO" pitchFamily="50" charset="-128"/>
                <a:sym typeface="Wingdings"/>
              </a:rPr>
              <a:t>日本語・英語</a:t>
            </a:r>
            <a:endParaRPr lang="en-US" altLang="ja-JP" sz="2000" smtClean="0">
              <a:latin typeface="HG丸ｺﾞｼｯｸM-PRO" pitchFamily="50" charset="-128"/>
              <a:ea typeface="HG丸ｺﾞｼｯｸM-PRO" pitchFamily="50" charset="-128"/>
              <a:sym typeface="Wingdings"/>
            </a:endParaRPr>
          </a:p>
          <a:p>
            <a:pPr>
              <a:lnSpc>
                <a:spcPts val="2400"/>
              </a:lnSpc>
            </a:pPr>
            <a:r>
              <a:rPr lang="ja-JP" altLang="en-US" sz="2000">
                <a:latin typeface="HG丸ｺﾞｼｯｸM-PRO" pitchFamily="50" charset="-128"/>
                <a:ea typeface="HG丸ｺﾞｼｯｸM-PRO" pitchFamily="50" charset="-128"/>
                <a:sym typeface="Wingdings"/>
              </a:rPr>
              <a:t>　</a:t>
            </a:r>
            <a:r>
              <a:rPr lang="ja-JP" altLang="en-US" sz="2000" smtClean="0">
                <a:latin typeface="HG丸ｺﾞｼｯｸM-PRO" pitchFamily="50" charset="-128"/>
                <a:ea typeface="HG丸ｺﾞｼｯｸM-PRO" pitchFamily="50" charset="-128"/>
                <a:sym typeface="Wingdings"/>
              </a:rPr>
              <a:t>　</a:t>
            </a:r>
            <a:r>
              <a:rPr lang="ja-JP" altLang="en-US" sz="2000" smtClean="0">
                <a:solidFill>
                  <a:srgbClr val="C00000"/>
                </a:solidFill>
                <a:latin typeface="HG丸ｺﾞｼｯｸM-PRO" pitchFamily="50" charset="-128"/>
                <a:ea typeface="HG丸ｺﾞｼｯｸM-PRO" pitchFamily="50" charset="-128"/>
                <a:sym typeface="Wingdings"/>
              </a:rPr>
              <a:t>コミュニケーション能力</a:t>
            </a:r>
            <a:endParaRPr lang="en-US" altLang="ja-JP" sz="2000" smtClean="0">
              <a:solidFill>
                <a:srgbClr val="C00000"/>
              </a:solidFill>
              <a:latin typeface="HG丸ｺﾞｼｯｸM-PRO" pitchFamily="50" charset="-128"/>
              <a:ea typeface="HG丸ｺﾞｼｯｸM-PRO" pitchFamily="50" charset="-128"/>
              <a:sym typeface="Wingdings"/>
            </a:endParaRPr>
          </a:p>
          <a:p>
            <a:pPr>
              <a:lnSpc>
                <a:spcPts val="2400"/>
              </a:lnSpc>
            </a:pPr>
            <a:r>
              <a:rPr lang="ja-JP" altLang="en-US" sz="2000" smtClean="0">
                <a:latin typeface="HG丸ｺﾞｼｯｸM-PRO" pitchFamily="50" charset="-128"/>
                <a:ea typeface="HG丸ｺﾞｼｯｸM-PRO" pitchFamily="50" charset="-128"/>
                <a:sym typeface="Wingdings"/>
              </a:rPr>
              <a:t>卒業研究による</a:t>
            </a:r>
            <a:endParaRPr lang="en-US" altLang="ja-JP" sz="2000" smtClean="0">
              <a:latin typeface="HG丸ｺﾞｼｯｸM-PRO" pitchFamily="50" charset="-128"/>
              <a:ea typeface="HG丸ｺﾞｼｯｸM-PRO" pitchFamily="50" charset="-128"/>
              <a:sym typeface="Wingdings"/>
            </a:endParaRPr>
          </a:p>
          <a:p>
            <a:pPr>
              <a:lnSpc>
                <a:spcPts val="2400"/>
              </a:lnSpc>
            </a:pPr>
            <a:r>
              <a:rPr lang="ja-JP" altLang="en-US" sz="2000">
                <a:latin typeface="HG丸ｺﾞｼｯｸM-PRO" pitchFamily="50" charset="-128"/>
                <a:ea typeface="HG丸ｺﾞｼｯｸM-PRO" pitchFamily="50" charset="-128"/>
                <a:sym typeface="Wingdings"/>
              </a:rPr>
              <a:t>　</a:t>
            </a:r>
            <a:r>
              <a:rPr lang="ja-JP" altLang="en-US" sz="2000" smtClean="0">
                <a:latin typeface="HG丸ｺﾞｼｯｸM-PRO" pitchFamily="50" charset="-128"/>
                <a:ea typeface="HG丸ｺﾞｼｯｸM-PRO" pitchFamily="50" charset="-128"/>
                <a:sym typeface="Wingdings"/>
              </a:rPr>
              <a:t>　</a:t>
            </a:r>
            <a:r>
              <a:rPr lang="ja-JP" altLang="en-US" sz="2000" smtClean="0">
                <a:solidFill>
                  <a:srgbClr val="C00000"/>
                </a:solidFill>
                <a:latin typeface="HG丸ｺﾞｼｯｸM-PRO" pitchFamily="50" charset="-128"/>
                <a:ea typeface="HG丸ｺﾞｼｯｸM-PRO" pitchFamily="50" charset="-128"/>
                <a:sym typeface="Wingdings"/>
              </a:rPr>
              <a:t>問題解決能力</a:t>
            </a:r>
            <a:endParaRPr kumimoji="1" lang="ja-JP" altLang="en-US" sz="2000">
              <a:latin typeface="HG丸ｺﾞｼｯｸM-PRO" pitchFamily="50" charset="-128"/>
              <a:ea typeface="HG丸ｺﾞｼｯｸM-PRO" pitchFamily="50" charset="-128"/>
            </a:endParaRPr>
          </a:p>
        </p:txBody>
      </p:sp>
      <p:pic>
        <p:nvPicPr>
          <p:cNvPr id="16" name="Picture 18" descr="MCj03103080000[1]"/>
          <p:cNvPicPr>
            <a:picLocks noChangeAspect="1" noChangeArrowheads="1"/>
          </p:cNvPicPr>
          <p:nvPr/>
        </p:nvPicPr>
        <p:blipFill>
          <a:blip r:embed="rId3"/>
          <a:srcRect/>
          <a:stretch>
            <a:fillRect/>
          </a:stretch>
        </p:blipFill>
        <p:spPr bwMode="auto">
          <a:xfrm>
            <a:off x="4158589" y="5478291"/>
            <a:ext cx="1825625" cy="1352550"/>
          </a:xfrm>
          <a:prstGeom prst="rect">
            <a:avLst/>
          </a:prstGeom>
          <a:noFill/>
          <a:ln w="9525">
            <a:noFill/>
            <a:miter lim="800000"/>
            <a:headEnd/>
            <a:tailEnd/>
          </a:ln>
        </p:spPr>
      </p:pic>
      <p:pic>
        <p:nvPicPr>
          <p:cNvPr id="17" name="Picture 21" descr="MCj02397590000[1]"/>
          <p:cNvPicPr>
            <a:picLocks noChangeAspect="1" noChangeArrowheads="1"/>
          </p:cNvPicPr>
          <p:nvPr/>
        </p:nvPicPr>
        <p:blipFill>
          <a:blip r:embed="rId4"/>
          <a:srcRect/>
          <a:stretch>
            <a:fillRect/>
          </a:stretch>
        </p:blipFill>
        <p:spPr bwMode="auto">
          <a:xfrm>
            <a:off x="7499413" y="1870231"/>
            <a:ext cx="1446213" cy="1758950"/>
          </a:xfrm>
          <a:prstGeom prst="rect">
            <a:avLst/>
          </a:prstGeom>
          <a:noFill/>
          <a:ln w="9525">
            <a:noFill/>
            <a:miter lim="800000"/>
            <a:headEnd/>
            <a:tailEnd/>
          </a:ln>
        </p:spPr>
      </p:pic>
      <p:pic>
        <p:nvPicPr>
          <p:cNvPr id="18" name="Picture 27" descr="MCj01985730000[1]"/>
          <p:cNvPicPr>
            <a:picLocks noChangeAspect="1" noChangeArrowheads="1"/>
          </p:cNvPicPr>
          <p:nvPr/>
        </p:nvPicPr>
        <p:blipFill>
          <a:blip r:embed="rId5"/>
          <a:srcRect/>
          <a:stretch>
            <a:fillRect/>
          </a:stretch>
        </p:blipFill>
        <p:spPr bwMode="auto">
          <a:xfrm>
            <a:off x="7575550" y="3909651"/>
            <a:ext cx="1568450" cy="1644650"/>
          </a:xfrm>
          <a:prstGeom prst="rect">
            <a:avLst/>
          </a:prstGeom>
          <a:noFill/>
          <a:ln w="9525">
            <a:noFill/>
            <a:miter lim="800000"/>
            <a:headEnd/>
            <a:tailEnd/>
          </a:ln>
        </p:spPr>
      </p:pic>
      <p:sp>
        <p:nvSpPr>
          <p:cNvPr id="23" name="テキスト ボックス 22"/>
          <p:cNvSpPr txBox="1"/>
          <p:nvPr/>
        </p:nvSpPr>
        <p:spPr>
          <a:xfrm>
            <a:off x="3608880" y="2136632"/>
            <a:ext cx="3647152" cy="3477875"/>
          </a:xfrm>
          <a:prstGeom prst="rect">
            <a:avLst/>
          </a:prstGeom>
          <a:noFill/>
        </p:spPr>
        <p:txBody>
          <a:bodyPr wrap="none" rtlCol="0">
            <a:spAutoFit/>
          </a:bodyPr>
          <a:lstStyle/>
          <a:p>
            <a:pPr>
              <a:lnSpc>
                <a:spcPts val="2400"/>
              </a:lnSpc>
            </a:pPr>
            <a:r>
              <a:rPr kumimoji="1" lang="ja-JP" altLang="en-US" sz="2000" smtClean="0">
                <a:latin typeface="HG丸ｺﾞｼｯｸM-PRO" pitchFamily="50" charset="-128"/>
                <a:ea typeface="HG丸ｺﾞｼｯｸM-PRO" pitchFamily="50" charset="-128"/>
                <a:sym typeface="Wingdings"/>
              </a:rPr>
              <a:t></a:t>
            </a:r>
            <a:r>
              <a:rPr kumimoji="1" lang="ja-JP" altLang="en-US" sz="2000" smtClean="0">
                <a:solidFill>
                  <a:srgbClr val="C00000"/>
                </a:solidFill>
                <a:latin typeface="HG丸ｺﾞｼｯｸM-PRO" pitchFamily="50" charset="-128"/>
                <a:ea typeface="HG丸ｺﾞｼｯｸM-PRO" pitchFamily="50" charset="-128"/>
                <a:sym typeface="Wingdings"/>
              </a:rPr>
              <a:t>世界最先端の</a:t>
            </a:r>
            <a:endParaRPr kumimoji="1" lang="en-US" altLang="ja-JP" sz="2000" smtClean="0">
              <a:solidFill>
                <a:srgbClr val="C00000"/>
              </a:solidFill>
              <a:latin typeface="HG丸ｺﾞｼｯｸM-PRO" pitchFamily="50" charset="-128"/>
              <a:ea typeface="HG丸ｺﾞｼｯｸM-PRO" pitchFamily="50" charset="-128"/>
              <a:sym typeface="Wingdings"/>
            </a:endParaRPr>
          </a:p>
          <a:p>
            <a:pPr>
              <a:lnSpc>
                <a:spcPts val="2400"/>
              </a:lnSpc>
            </a:pPr>
            <a:r>
              <a:rPr lang="ja-JP" altLang="en-US" sz="2000" smtClean="0">
                <a:solidFill>
                  <a:srgbClr val="C00000"/>
                </a:solidFill>
                <a:latin typeface="HG丸ｺﾞｼｯｸM-PRO" pitchFamily="50" charset="-128"/>
                <a:ea typeface="HG丸ｺﾞｼｯｸM-PRO" pitchFamily="50" charset="-128"/>
                <a:sym typeface="Wingdings"/>
              </a:rPr>
              <a:t>　</a:t>
            </a:r>
            <a:r>
              <a:rPr kumimoji="1" lang="ja-JP" altLang="en-US" sz="2000" smtClean="0">
                <a:solidFill>
                  <a:srgbClr val="C00000"/>
                </a:solidFill>
                <a:latin typeface="HG丸ｺﾞｼｯｸM-PRO" pitchFamily="50" charset="-128"/>
                <a:ea typeface="HG丸ｺﾞｼｯｸM-PRO" pitchFamily="50" charset="-128"/>
                <a:sym typeface="Wingdings"/>
              </a:rPr>
              <a:t>イノベーション研究</a:t>
            </a:r>
            <a:endParaRPr kumimoji="1" lang="en-US" altLang="ja-JP" sz="2000" smtClean="0">
              <a:solidFill>
                <a:srgbClr val="C00000"/>
              </a:solidFill>
              <a:latin typeface="HG丸ｺﾞｼｯｸM-PRO" pitchFamily="50" charset="-128"/>
              <a:ea typeface="HG丸ｺﾞｼｯｸM-PRO" pitchFamily="50" charset="-128"/>
              <a:sym typeface="Wingdings"/>
            </a:endParaRPr>
          </a:p>
          <a:p>
            <a:pPr>
              <a:lnSpc>
                <a:spcPts val="2400"/>
              </a:lnSpc>
            </a:pPr>
            <a:r>
              <a:rPr lang="ja-JP" altLang="en-US" sz="2000" smtClean="0">
                <a:latin typeface="HG丸ｺﾞｼｯｸM-PRO" pitchFamily="50" charset="-128"/>
                <a:ea typeface="HG丸ｺﾞｼｯｸM-PRO" pitchFamily="50" charset="-128"/>
                <a:sym typeface="Wingdings"/>
              </a:rPr>
              <a:t>　</a:t>
            </a:r>
            <a:r>
              <a:rPr lang="en-US" altLang="ja-JP" sz="2000" smtClean="0">
                <a:latin typeface="HG丸ｺﾞｼｯｸM-PRO" pitchFamily="50" charset="-128"/>
                <a:ea typeface="HG丸ｺﾞｼｯｸM-PRO" pitchFamily="50" charset="-128"/>
                <a:sym typeface="Wingdings"/>
              </a:rPr>
              <a:t>-</a:t>
            </a:r>
            <a:r>
              <a:rPr lang="ja-JP" altLang="en-US" sz="2000" smtClean="0">
                <a:latin typeface="HG丸ｺﾞｼｯｸM-PRO" pitchFamily="50" charset="-128"/>
                <a:ea typeface="HG丸ｺﾞｼｯｸM-PRO" pitchFamily="50" charset="-128"/>
                <a:sym typeface="Wingdings"/>
              </a:rPr>
              <a:t>　新材料創成</a:t>
            </a:r>
            <a:endParaRPr lang="en-US" altLang="ja-JP" sz="2000" smtClean="0">
              <a:latin typeface="HG丸ｺﾞｼｯｸM-PRO" pitchFamily="50" charset="-128"/>
              <a:ea typeface="HG丸ｺﾞｼｯｸM-PRO" pitchFamily="50" charset="-128"/>
              <a:sym typeface="Wingdings"/>
            </a:endParaRPr>
          </a:p>
          <a:p>
            <a:pPr>
              <a:lnSpc>
                <a:spcPts val="2400"/>
              </a:lnSpc>
            </a:pPr>
            <a:r>
              <a:rPr lang="ja-JP" altLang="en-US" sz="2000" smtClean="0">
                <a:latin typeface="HG丸ｺﾞｼｯｸM-PRO" pitchFamily="50" charset="-128"/>
                <a:ea typeface="HG丸ｺﾞｼｯｸM-PRO" pitchFamily="50" charset="-128"/>
                <a:sym typeface="Wingdings"/>
              </a:rPr>
              <a:t>　</a:t>
            </a:r>
            <a:r>
              <a:rPr lang="en-US" altLang="ja-JP" sz="2000" smtClean="0">
                <a:latin typeface="HG丸ｺﾞｼｯｸM-PRO" pitchFamily="50" charset="-128"/>
                <a:ea typeface="HG丸ｺﾞｼｯｸM-PRO" pitchFamily="50" charset="-128"/>
                <a:sym typeface="Wingdings"/>
              </a:rPr>
              <a:t>-</a:t>
            </a:r>
            <a:r>
              <a:rPr lang="ja-JP" altLang="en-US" sz="2000" smtClean="0">
                <a:latin typeface="HG丸ｺﾞｼｯｸM-PRO" pitchFamily="50" charset="-128"/>
                <a:ea typeface="HG丸ｺﾞｼｯｸM-PRO" pitchFamily="50" charset="-128"/>
                <a:sym typeface="Wingdings"/>
              </a:rPr>
              <a:t>　超精密次世代加工技術</a:t>
            </a:r>
            <a:endParaRPr lang="en-US" altLang="ja-JP" sz="2000" smtClean="0">
              <a:latin typeface="HG丸ｺﾞｼｯｸM-PRO" pitchFamily="50" charset="-128"/>
              <a:ea typeface="HG丸ｺﾞｼｯｸM-PRO" pitchFamily="50" charset="-128"/>
              <a:sym typeface="Wingdings"/>
            </a:endParaRPr>
          </a:p>
          <a:p>
            <a:pPr>
              <a:lnSpc>
                <a:spcPts val="2400"/>
              </a:lnSpc>
            </a:pPr>
            <a:r>
              <a:rPr lang="ja-JP" altLang="en-US" sz="2000" smtClean="0">
                <a:latin typeface="HG丸ｺﾞｼｯｸM-PRO" pitchFamily="50" charset="-128"/>
                <a:ea typeface="HG丸ｺﾞｼｯｸM-PRO" pitchFamily="50" charset="-128"/>
                <a:sym typeface="Wingdings"/>
              </a:rPr>
              <a:t>　</a:t>
            </a:r>
            <a:r>
              <a:rPr lang="en-US" altLang="ja-JP" sz="2000" smtClean="0">
                <a:latin typeface="HG丸ｺﾞｼｯｸM-PRO" pitchFamily="50" charset="-128"/>
                <a:ea typeface="HG丸ｺﾞｼｯｸM-PRO" pitchFamily="50" charset="-128"/>
                <a:sym typeface="Wingdings"/>
              </a:rPr>
              <a:t>-</a:t>
            </a:r>
            <a:r>
              <a:rPr lang="ja-JP" altLang="en-US" sz="2000" smtClean="0">
                <a:latin typeface="HG丸ｺﾞｼｯｸM-PRO" pitchFamily="50" charset="-128"/>
                <a:ea typeface="HG丸ｺﾞｼｯｸM-PRO" pitchFamily="50" charset="-128"/>
                <a:sym typeface="Wingdings"/>
              </a:rPr>
              <a:t>　高度エネルギー変換技術</a:t>
            </a:r>
            <a:endParaRPr lang="en-US" altLang="ja-JP" sz="2000" smtClean="0">
              <a:latin typeface="HG丸ｺﾞｼｯｸM-PRO" pitchFamily="50" charset="-128"/>
              <a:ea typeface="HG丸ｺﾞｼｯｸM-PRO" pitchFamily="50" charset="-128"/>
              <a:sym typeface="Wingdings"/>
            </a:endParaRPr>
          </a:p>
          <a:p>
            <a:pPr>
              <a:lnSpc>
                <a:spcPts val="2400"/>
              </a:lnSpc>
            </a:pPr>
            <a:r>
              <a:rPr lang="ja-JP" altLang="en-US" sz="2000">
                <a:latin typeface="HG丸ｺﾞｼｯｸM-PRO" pitchFamily="50" charset="-128"/>
                <a:ea typeface="HG丸ｺﾞｼｯｸM-PRO" pitchFamily="50" charset="-128"/>
                <a:sym typeface="Wingdings"/>
              </a:rPr>
              <a:t>　</a:t>
            </a:r>
            <a:r>
              <a:rPr lang="en-US" altLang="ja-JP" sz="2000" smtClean="0">
                <a:latin typeface="HG丸ｺﾞｼｯｸM-PRO" pitchFamily="50" charset="-128"/>
                <a:ea typeface="HG丸ｺﾞｼｯｸM-PRO" pitchFamily="50" charset="-128"/>
                <a:sym typeface="Wingdings"/>
              </a:rPr>
              <a:t>-</a:t>
            </a:r>
            <a:r>
              <a:rPr lang="ja-JP" altLang="en-US" sz="2000" smtClean="0">
                <a:latin typeface="HG丸ｺﾞｼｯｸM-PRO" pitchFamily="50" charset="-128"/>
                <a:ea typeface="HG丸ｺﾞｼｯｸM-PRO" pitchFamily="50" charset="-128"/>
                <a:sym typeface="Wingdings"/>
              </a:rPr>
              <a:t>　知的制御</a:t>
            </a:r>
            <a:endParaRPr lang="en-US" altLang="ja-JP" sz="2000" smtClean="0">
              <a:latin typeface="HG丸ｺﾞｼｯｸM-PRO" pitchFamily="50" charset="-128"/>
              <a:ea typeface="HG丸ｺﾞｼｯｸM-PRO" pitchFamily="50" charset="-128"/>
              <a:sym typeface="Wingdings"/>
            </a:endParaRPr>
          </a:p>
          <a:p>
            <a:pPr>
              <a:lnSpc>
                <a:spcPts val="2400"/>
              </a:lnSpc>
            </a:pPr>
            <a:r>
              <a:rPr lang="ja-JP" altLang="en-US" sz="2000">
                <a:latin typeface="HG丸ｺﾞｼｯｸM-PRO" pitchFamily="50" charset="-128"/>
                <a:ea typeface="HG丸ｺﾞｼｯｸM-PRO" pitchFamily="50" charset="-128"/>
                <a:sym typeface="Wingdings"/>
              </a:rPr>
              <a:t>　</a:t>
            </a:r>
            <a:r>
              <a:rPr lang="en-US" altLang="ja-JP" sz="2000" smtClean="0">
                <a:latin typeface="HG丸ｺﾞｼｯｸM-PRO" pitchFamily="50" charset="-128"/>
                <a:ea typeface="HG丸ｺﾞｼｯｸM-PRO" pitchFamily="50" charset="-128"/>
                <a:sym typeface="Wingdings"/>
              </a:rPr>
              <a:t>-</a:t>
            </a:r>
            <a:r>
              <a:rPr lang="ja-JP" altLang="en-US" sz="2000" smtClean="0">
                <a:latin typeface="HG丸ｺﾞｼｯｸM-PRO" pitchFamily="50" charset="-128"/>
                <a:ea typeface="HG丸ｺﾞｼｯｸM-PRO" pitchFamily="50" charset="-128"/>
                <a:sym typeface="Wingdings"/>
              </a:rPr>
              <a:t>　人間と機械の</a:t>
            </a:r>
            <a:endParaRPr lang="en-US" altLang="ja-JP" sz="2000" smtClean="0">
              <a:latin typeface="HG丸ｺﾞｼｯｸM-PRO" pitchFamily="50" charset="-128"/>
              <a:ea typeface="HG丸ｺﾞｼｯｸM-PRO" pitchFamily="50" charset="-128"/>
              <a:sym typeface="Wingdings"/>
            </a:endParaRPr>
          </a:p>
          <a:p>
            <a:pPr>
              <a:lnSpc>
                <a:spcPts val="2400"/>
              </a:lnSpc>
            </a:pPr>
            <a:r>
              <a:rPr lang="ja-JP" altLang="en-US" sz="2000">
                <a:latin typeface="HG丸ｺﾞｼｯｸM-PRO" pitchFamily="50" charset="-128"/>
                <a:ea typeface="HG丸ｺﾞｼｯｸM-PRO" pitchFamily="50" charset="-128"/>
                <a:sym typeface="Wingdings"/>
              </a:rPr>
              <a:t>　</a:t>
            </a:r>
            <a:r>
              <a:rPr lang="ja-JP" altLang="en-US" sz="2000" smtClean="0">
                <a:latin typeface="HG丸ｺﾞｼｯｸM-PRO" pitchFamily="50" charset="-128"/>
                <a:ea typeface="HG丸ｺﾞｼｯｸM-PRO" pitchFamily="50" charset="-128"/>
                <a:sym typeface="Wingdings"/>
              </a:rPr>
              <a:t>　　インターフェイス</a:t>
            </a:r>
            <a:endParaRPr lang="en-US" altLang="ja-JP" sz="2000" smtClean="0">
              <a:latin typeface="HG丸ｺﾞｼｯｸM-PRO" pitchFamily="50" charset="-128"/>
              <a:ea typeface="HG丸ｺﾞｼｯｸM-PRO" pitchFamily="50" charset="-128"/>
              <a:sym typeface="Wingdings"/>
            </a:endParaRPr>
          </a:p>
          <a:p>
            <a:pPr>
              <a:lnSpc>
                <a:spcPts val="2400"/>
              </a:lnSpc>
            </a:pPr>
            <a:r>
              <a:rPr lang="ja-JP" altLang="en-US" sz="2000" smtClean="0">
                <a:latin typeface="HG丸ｺﾞｼｯｸM-PRO" pitchFamily="50" charset="-128"/>
                <a:ea typeface="HG丸ｺﾞｼｯｸM-PRO" pitchFamily="50" charset="-128"/>
                <a:sym typeface="Wingdings"/>
              </a:rPr>
              <a:t>豊富な</a:t>
            </a:r>
            <a:r>
              <a:rPr lang="ja-JP" altLang="en-US" sz="2000" smtClean="0">
                <a:solidFill>
                  <a:srgbClr val="C00000"/>
                </a:solidFill>
                <a:latin typeface="HG丸ｺﾞｼｯｸM-PRO" pitchFamily="50" charset="-128"/>
                <a:ea typeface="HG丸ｺﾞｼｯｸM-PRO" pitchFamily="50" charset="-128"/>
                <a:sym typeface="Wingdings"/>
              </a:rPr>
              <a:t>研究設備</a:t>
            </a:r>
            <a:endParaRPr lang="en-US" altLang="ja-JP" sz="2000" smtClean="0">
              <a:solidFill>
                <a:srgbClr val="C00000"/>
              </a:solidFill>
              <a:latin typeface="HG丸ｺﾞｼｯｸM-PRO" pitchFamily="50" charset="-128"/>
              <a:ea typeface="HG丸ｺﾞｼｯｸM-PRO" pitchFamily="50" charset="-128"/>
              <a:sym typeface="Wingdings"/>
            </a:endParaRPr>
          </a:p>
          <a:p>
            <a:pPr>
              <a:lnSpc>
                <a:spcPts val="2400"/>
              </a:lnSpc>
            </a:pPr>
            <a:r>
              <a:rPr lang="ja-JP" altLang="en-US" sz="2000" smtClean="0">
                <a:latin typeface="HG丸ｺﾞｼｯｸM-PRO" pitchFamily="50" charset="-128"/>
                <a:ea typeface="HG丸ｺﾞｼｯｸM-PRO" pitchFamily="50" charset="-128"/>
                <a:sym typeface="Wingdings"/>
              </a:rPr>
              <a:t>国際的に高い評価</a:t>
            </a:r>
            <a:endParaRPr lang="en-US" altLang="ja-JP" sz="2000" smtClean="0">
              <a:latin typeface="HG丸ｺﾞｼｯｸM-PRO" pitchFamily="50" charset="-128"/>
              <a:ea typeface="HG丸ｺﾞｼｯｸM-PRO" pitchFamily="50" charset="-128"/>
              <a:sym typeface="Wingdings"/>
            </a:endParaRPr>
          </a:p>
          <a:p>
            <a:pPr>
              <a:lnSpc>
                <a:spcPts val="2400"/>
              </a:lnSpc>
            </a:pPr>
            <a:endParaRPr kumimoji="1" lang="ja-JP" altLang="en-US" sz="2000">
              <a:latin typeface="HG丸ｺﾞｼｯｸM-PRO" pitchFamily="50" charset="-128"/>
              <a:ea typeface="HG丸ｺﾞｼｯｸM-PRO" pitchFamily="50" charset="-128"/>
            </a:endParaRPr>
          </a:p>
        </p:txBody>
      </p:sp>
      <p:pic>
        <p:nvPicPr>
          <p:cNvPr id="28676" name="Picture 4" descr="C:\Users\kawahara\AppData\Local\Microsoft\Windows\Temporary Internet Files\Content.IE5\ZSKNH67Q\MC900231735[1].wmf"/>
          <p:cNvPicPr>
            <a:picLocks noChangeAspect="1" noChangeArrowheads="1"/>
          </p:cNvPicPr>
          <p:nvPr/>
        </p:nvPicPr>
        <p:blipFill>
          <a:blip r:embed="rId6"/>
          <a:srcRect/>
          <a:stretch>
            <a:fillRect/>
          </a:stretch>
        </p:blipFill>
        <p:spPr bwMode="auto">
          <a:xfrm>
            <a:off x="6283104" y="5395406"/>
            <a:ext cx="1989301" cy="1471647"/>
          </a:xfrm>
          <a:prstGeom prst="rect">
            <a:avLst/>
          </a:prstGeom>
          <a:noFill/>
        </p:spPr>
      </p:pic>
      <p:sp>
        <p:nvSpPr>
          <p:cNvPr id="19" name="角丸四角形 18"/>
          <p:cNvSpPr/>
          <p:nvPr/>
        </p:nvSpPr>
        <p:spPr>
          <a:xfrm>
            <a:off x="215774" y="4606720"/>
            <a:ext cx="3340729" cy="172166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22" name="テキスト ボックス 21"/>
          <p:cNvSpPr txBox="1"/>
          <p:nvPr/>
        </p:nvSpPr>
        <p:spPr>
          <a:xfrm>
            <a:off x="642796" y="4407541"/>
            <a:ext cx="243538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2400" b="1" smtClean="0">
                <a:latin typeface="HG丸ｺﾞｼｯｸM-PRO" pitchFamily="50" charset="-128"/>
                <a:ea typeface="HG丸ｺﾞｼｯｸM-PRO" pitchFamily="50" charset="-128"/>
              </a:rPr>
              <a:t>大学院での教育</a:t>
            </a:r>
            <a:endParaRPr kumimoji="1" lang="ja-JP" altLang="en-US" sz="2400" b="1">
              <a:latin typeface="HG丸ｺﾞｼｯｸM-PRO" pitchFamily="50" charset="-128"/>
              <a:ea typeface="HG丸ｺﾞｼｯｸM-PRO" pitchFamily="50" charset="-128"/>
            </a:endParaRPr>
          </a:p>
        </p:txBody>
      </p:sp>
      <p:sp>
        <p:nvSpPr>
          <p:cNvPr id="24" name="テキスト ボックス 23"/>
          <p:cNvSpPr txBox="1"/>
          <p:nvPr/>
        </p:nvSpPr>
        <p:spPr>
          <a:xfrm>
            <a:off x="152401" y="4923588"/>
            <a:ext cx="3262432" cy="1323439"/>
          </a:xfrm>
          <a:prstGeom prst="rect">
            <a:avLst/>
          </a:prstGeom>
          <a:noFill/>
        </p:spPr>
        <p:txBody>
          <a:bodyPr wrap="none" rtlCol="0">
            <a:spAutoFit/>
          </a:bodyPr>
          <a:lstStyle/>
          <a:p>
            <a:pPr>
              <a:lnSpc>
                <a:spcPts val="2400"/>
              </a:lnSpc>
            </a:pPr>
            <a:r>
              <a:rPr lang="ja-JP" altLang="en-US" sz="2000" smtClean="0">
                <a:latin typeface="HG丸ｺﾞｼｯｸM-PRO" pitchFamily="50" charset="-128"/>
                <a:ea typeface="HG丸ｺﾞｼｯｸM-PRO" pitchFamily="50" charset="-128"/>
                <a:sym typeface="Wingdings"/>
              </a:rPr>
              <a:t>工学部→大学院</a:t>
            </a:r>
            <a:endParaRPr lang="en-US" altLang="ja-JP" sz="2000" smtClean="0">
              <a:latin typeface="HG丸ｺﾞｼｯｸM-PRO" pitchFamily="50" charset="-128"/>
              <a:ea typeface="HG丸ｺﾞｼｯｸM-PRO" pitchFamily="50" charset="-128"/>
              <a:sym typeface="Wingdings"/>
            </a:endParaRPr>
          </a:p>
          <a:p>
            <a:pPr>
              <a:lnSpc>
                <a:spcPts val="2400"/>
              </a:lnSpc>
            </a:pPr>
            <a:r>
              <a:rPr kumimoji="1" lang="ja-JP" altLang="en-US" sz="2000" smtClean="0">
                <a:latin typeface="HG丸ｺﾞｼｯｸM-PRO" pitchFamily="50" charset="-128"/>
                <a:ea typeface="HG丸ｺﾞｼｯｸM-PRO" pitchFamily="50" charset="-128"/>
                <a:sym typeface="Wingdings"/>
              </a:rPr>
              <a:t>　　</a:t>
            </a:r>
            <a:r>
              <a:rPr kumimoji="1" lang="ja-JP" altLang="en-US" sz="2000" smtClean="0">
                <a:solidFill>
                  <a:srgbClr val="C00000"/>
                </a:solidFill>
                <a:latin typeface="HG丸ｺﾞｼｯｸM-PRO" pitchFamily="50" charset="-128"/>
                <a:ea typeface="HG丸ｺﾞｼｯｸM-PRO" pitchFamily="50" charset="-128"/>
                <a:sym typeface="Wingdings"/>
              </a:rPr>
              <a:t>一貫教育カリキュラム</a:t>
            </a:r>
            <a:endParaRPr kumimoji="1" lang="en-US" altLang="ja-JP" sz="2000" smtClean="0">
              <a:solidFill>
                <a:srgbClr val="C00000"/>
              </a:solidFill>
              <a:latin typeface="HG丸ｺﾞｼｯｸM-PRO" pitchFamily="50" charset="-128"/>
              <a:ea typeface="HG丸ｺﾞｼｯｸM-PRO" pitchFamily="50" charset="-128"/>
              <a:sym typeface="Wingdings"/>
            </a:endParaRPr>
          </a:p>
          <a:p>
            <a:pPr>
              <a:lnSpc>
                <a:spcPts val="2400"/>
              </a:lnSpc>
            </a:pPr>
            <a:r>
              <a:rPr lang="ja-JP" altLang="en-US" sz="2000" smtClean="0">
                <a:latin typeface="HG丸ｺﾞｼｯｸM-PRO" pitchFamily="50" charset="-128"/>
                <a:ea typeface="HG丸ｺﾞｼｯｸM-PRO" pitchFamily="50" charset="-128"/>
                <a:sym typeface="Wingdings"/>
              </a:rPr>
              <a:t></a:t>
            </a:r>
            <a:r>
              <a:rPr lang="ja-JP" altLang="en-US" sz="2000" smtClean="0">
                <a:solidFill>
                  <a:srgbClr val="C00000"/>
                </a:solidFill>
                <a:latin typeface="HG丸ｺﾞｼｯｸM-PRO" pitchFamily="50" charset="-128"/>
                <a:ea typeface="HG丸ｺﾞｼｯｸM-PRO" pitchFamily="50" charset="-128"/>
                <a:sym typeface="Wingdings"/>
              </a:rPr>
              <a:t>実践的インターンシップ</a:t>
            </a:r>
            <a:endParaRPr lang="en-US" altLang="ja-JP" sz="2000" smtClean="0">
              <a:solidFill>
                <a:srgbClr val="C00000"/>
              </a:solidFill>
              <a:latin typeface="HG丸ｺﾞｼｯｸM-PRO" pitchFamily="50" charset="-128"/>
              <a:ea typeface="HG丸ｺﾞｼｯｸM-PRO" pitchFamily="50" charset="-128"/>
              <a:sym typeface="Wingdings"/>
            </a:endParaRPr>
          </a:p>
          <a:p>
            <a:pPr>
              <a:lnSpc>
                <a:spcPts val="2400"/>
              </a:lnSpc>
            </a:pPr>
            <a:r>
              <a:rPr lang="ja-JP" altLang="en-US" sz="2000" smtClean="0">
                <a:latin typeface="HG丸ｺﾞｼｯｸM-PRO" pitchFamily="50" charset="-128"/>
                <a:ea typeface="HG丸ｺﾞｼｯｸM-PRO" pitchFamily="50" charset="-128"/>
                <a:sym typeface="Wingdings"/>
              </a:rPr>
              <a:t></a:t>
            </a:r>
            <a:r>
              <a:rPr lang="ja-JP" altLang="en-US" sz="2000" smtClean="0">
                <a:solidFill>
                  <a:srgbClr val="C00000"/>
                </a:solidFill>
                <a:latin typeface="HG丸ｺﾞｼｯｸM-PRO" pitchFamily="50" charset="-128"/>
                <a:ea typeface="HG丸ｺﾞｼｯｸM-PRO" pitchFamily="50" charset="-128"/>
                <a:sym typeface="Wingdings"/>
              </a:rPr>
              <a:t>キャリア支援</a:t>
            </a:r>
            <a:r>
              <a:rPr lang="ja-JP" altLang="en-US" sz="2000" smtClean="0">
                <a:latin typeface="HG丸ｺﾞｼｯｸM-PRO" pitchFamily="50" charset="-128"/>
                <a:ea typeface="HG丸ｺﾞｼｯｸM-PRO" pitchFamily="50" charset="-128"/>
                <a:sym typeface="Wingdings"/>
              </a:rPr>
              <a:t>科目</a:t>
            </a:r>
            <a:endParaRPr kumimoji="1" lang="ja-JP" altLang="en-US" sz="2000">
              <a:latin typeface="HG丸ｺﾞｼｯｸM-PRO" pitchFamily="50" charset="-128"/>
              <a:ea typeface="HG丸ｺﾞｼｯｸM-PRO" pitchFamily="50" charset="-12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四角形 2"/>
          <p:cNvSpPr>
            <a:spLocks noGrp="1" noChangeArrowheads="1"/>
          </p:cNvSpPr>
          <p:nvPr>
            <p:ph type="title"/>
          </p:nvPr>
        </p:nvSpPr>
        <p:spPr bwMode="auto">
          <a:xfrm>
            <a:off x="457200" y="217488"/>
            <a:ext cx="8229600" cy="479425"/>
          </a:xfrm>
          <a:no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ja-JP" altLang="en-US" sz="2400" smtClean="0"/>
              <a:t>カリキュラムの流れ</a:t>
            </a:r>
          </a:p>
        </p:txBody>
      </p:sp>
      <p:sp>
        <p:nvSpPr>
          <p:cNvPr id="5123" name="AutoShape 10"/>
          <p:cNvSpPr>
            <a:spLocks noChangeArrowheads="1"/>
          </p:cNvSpPr>
          <p:nvPr/>
        </p:nvSpPr>
        <p:spPr bwMode="auto">
          <a:xfrm rot="5400000">
            <a:off x="-1966119" y="3374232"/>
            <a:ext cx="4824413" cy="6477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347 h 21600"/>
              <a:gd name="T14" fmla="*/ 20499 w 21600"/>
              <a:gd name="T15" fmla="*/ 16253 h 21600"/>
            </a:gdLst>
            <a:ahLst/>
            <a:cxnLst>
              <a:cxn ang="T8">
                <a:pos x="T0" y="T1"/>
              </a:cxn>
              <a:cxn ang="T9">
                <a:pos x="T2" y="T3"/>
              </a:cxn>
              <a:cxn ang="T10">
                <a:pos x="T4" y="T5"/>
              </a:cxn>
              <a:cxn ang="T11">
                <a:pos x="T6" y="T7"/>
              </a:cxn>
            </a:cxnLst>
            <a:rect l="T12" t="T13" r="T14" b="T15"/>
            <a:pathLst>
              <a:path w="21600" h="21600">
                <a:moveTo>
                  <a:pt x="19420" y="0"/>
                </a:moveTo>
                <a:lnTo>
                  <a:pt x="19420" y="5347"/>
                </a:lnTo>
                <a:lnTo>
                  <a:pt x="3375" y="5347"/>
                </a:lnTo>
                <a:lnTo>
                  <a:pt x="3375" y="16253"/>
                </a:lnTo>
                <a:lnTo>
                  <a:pt x="19420" y="16253"/>
                </a:lnTo>
                <a:lnTo>
                  <a:pt x="19420" y="21600"/>
                </a:lnTo>
                <a:lnTo>
                  <a:pt x="21600" y="10800"/>
                </a:lnTo>
                <a:lnTo>
                  <a:pt x="19420" y="0"/>
                </a:lnTo>
                <a:close/>
              </a:path>
              <a:path w="21600" h="21600">
                <a:moveTo>
                  <a:pt x="1350" y="5347"/>
                </a:moveTo>
                <a:lnTo>
                  <a:pt x="1350" y="16253"/>
                </a:lnTo>
                <a:lnTo>
                  <a:pt x="2700" y="16253"/>
                </a:lnTo>
                <a:lnTo>
                  <a:pt x="2700" y="5347"/>
                </a:lnTo>
                <a:lnTo>
                  <a:pt x="1350" y="5347"/>
                </a:lnTo>
                <a:close/>
              </a:path>
              <a:path w="21600" h="21600">
                <a:moveTo>
                  <a:pt x="0" y="5347"/>
                </a:moveTo>
                <a:lnTo>
                  <a:pt x="0" y="16253"/>
                </a:lnTo>
                <a:lnTo>
                  <a:pt x="675" y="16253"/>
                </a:lnTo>
                <a:lnTo>
                  <a:pt x="675" y="5347"/>
                </a:lnTo>
                <a:lnTo>
                  <a:pt x="0" y="5347"/>
                </a:lnTo>
                <a:close/>
              </a:path>
            </a:pathLst>
          </a:custGeom>
          <a:solidFill>
            <a:schemeClr val="accent2"/>
          </a:solidFill>
          <a:ln w="9525">
            <a:noFill/>
            <a:miter lim="800000"/>
            <a:headEnd/>
            <a:tailEnd/>
          </a:ln>
        </p:spPr>
        <p:txBody>
          <a:bodyPr wrap="none" anchor="ctr"/>
          <a:lstStyle/>
          <a:p>
            <a:endParaRPr lang="ja-JP" altLang="en-US"/>
          </a:p>
        </p:txBody>
      </p:sp>
      <p:sp>
        <p:nvSpPr>
          <p:cNvPr id="5124" name="Text Box 5"/>
          <p:cNvSpPr txBox="1">
            <a:spLocks noChangeArrowheads="1"/>
          </p:cNvSpPr>
          <p:nvPr/>
        </p:nvSpPr>
        <p:spPr bwMode="auto">
          <a:xfrm>
            <a:off x="862013" y="1309688"/>
            <a:ext cx="5343525" cy="396875"/>
          </a:xfrm>
          <a:prstGeom prst="rect">
            <a:avLst/>
          </a:prstGeom>
          <a:noFill/>
          <a:ln w="9525">
            <a:noFill/>
            <a:miter lim="800000"/>
            <a:headEnd/>
            <a:tailEnd/>
          </a:ln>
        </p:spPr>
        <p:txBody>
          <a:bodyPr wrap="none">
            <a:spAutoFit/>
          </a:bodyPr>
          <a:lstStyle/>
          <a:p>
            <a:pPr defTabSz="914400"/>
            <a:r>
              <a:rPr lang="ja-JP" altLang="en-US" sz="2000" b="1">
                <a:solidFill>
                  <a:schemeClr val="folHlink"/>
                </a:solidFill>
              </a:rPr>
              <a:t>大学での勉学に必要な基礎学力の習得（</a:t>
            </a:r>
            <a:r>
              <a:rPr lang="en-US" altLang="ja-JP" sz="2000" b="1">
                <a:solidFill>
                  <a:schemeClr val="folHlink"/>
                </a:solidFill>
              </a:rPr>
              <a:t>1</a:t>
            </a:r>
            <a:r>
              <a:rPr lang="ja-JP" altLang="en-US" sz="2000" b="1">
                <a:solidFill>
                  <a:schemeClr val="folHlink"/>
                </a:solidFill>
              </a:rPr>
              <a:t>年次）</a:t>
            </a:r>
          </a:p>
        </p:txBody>
      </p:sp>
      <p:sp>
        <p:nvSpPr>
          <p:cNvPr id="5125" name="Text Box 6"/>
          <p:cNvSpPr txBox="1">
            <a:spLocks noChangeArrowheads="1"/>
          </p:cNvSpPr>
          <p:nvPr/>
        </p:nvSpPr>
        <p:spPr bwMode="auto">
          <a:xfrm>
            <a:off x="890588" y="2417763"/>
            <a:ext cx="5068887" cy="396875"/>
          </a:xfrm>
          <a:prstGeom prst="rect">
            <a:avLst/>
          </a:prstGeom>
          <a:noFill/>
          <a:ln w="9525">
            <a:noFill/>
            <a:miter lim="800000"/>
            <a:headEnd/>
            <a:tailEnd/>
          </a:ln>
        </p:spPr>
        <p:txBody>
          <a:bodyPr wrap="none">
            <a:spAutoFit/>
          </a:bodyPr>
          <a:lstStyle/>
          <a:p>
            <a:pPr defTabSz="914400"/>
            <a:r>
              <a:rPr lang="ja-JP" altLang="en-US" sz="2000" b="1">
                <a:solidFill>
                  <a:schemeClr val="folHlink"/>
                </a:solidFill>
              </a:rPr>
              <a:t>基礎知識と入門的な専門知識の修得（</a:t>
            </a:r>
            <a:r>
              <a:rPr lang="en-US" altLang="ja-JP" sz="2000" b="1">
                <a:solidFill>
                  <a:schemeClr val="folHlink"/>
                </a:solidFill>
              </a:rPr>
              <a:t>2</a:t>
            </a:r>
            <a:r>
              <a:rPr lang="ja-JP" altLang="en-US" sz="2000" b="1">
                <a:solidFill>
                  <a:schemeClr val="folHlink"/>
                </a:solidFill>
              </a:rPr>
              <a:t>年次）</a:t>
            </a:r>
          </a:p>
        </p:txBody>
      </p:sp>
      <p:sp>
        <p:nvSpPr>
          <p:cNvPr id="5126" name="Text Box 7"/>
          <p:cNvSpPr txBox="1">
            <a:spLocks noChangeArrowheads="1"/>
          </p:cNvSpPr>
          <p:nvPr/>
        </p:nvSpPr>
        <p:spPr bwMode="auto">
          <a:xfrm>
            <a:off x="900113" y="3719513"/>
            <a:ext cx="4714875" cy="396875"/>
          </a:xfrm>
          <a:prstGeom prst="rect">
            <a:avLst/>
          </a:prstGeom>
          <a:noFill/>
          <a:ln w="9525">
            <a:noFill/>
            <a:miter lim="800000"/>
            <a:headEnd/>
            <a:tailEnd/>
          </a:ln>
        </p:spPr>
        <p:txBody>
          <a:bodyPr wrap="none">
            <a:spAutoFit/>
          </a:bodyPr>
          <a:lstStyle/>
          <a:p>
            <a:pPr defTabSz="914400"/>
            <a:r>
              <a:rPr lang="ja-JP" altLang="en-US" sz="2000" b="1">
                <a:solidFill>
                  <a:schemeClr val="folHlink"/>
                </a:solidFill>
              </a:rPr>
              <a:t>各コースのより専門的知識の修得（</a:t>
            </a:r>
            <a:r>
              <a:rPr lang="en-US" altLang="ja-JP" sz="2000" b="1">
                <a:solidFill>
                  <a:schemeClr val="folHlink"/>
                </a:solidFill>
              </a:rPr>
              <a:t>3</a:t>
            </a:r>
            <a:r>
              <a:rPr lang="ja-JP" altLang="en-US" sz="2000" b="1">
                <a:solidFill>
                  <a:schemeClr val="folHlink"/>
                </a:solidFill>
              </a:rPr>
              <a:t>年次）</a:t>
            </a:r>
          </a:p>
        </p:txBody>
      </p:sp>
      <p:sp>
        <p:nvSpPr>
          <p:cNvPr id="5127" name="Text Box 8"/>
          <p:cNvSpPr txBox="1">
            <a:spLocks noChangeArrowheads="1"/>
          </p:cNvSpPr>
          <p:nvPr/>
        </p:nvSpPr>
        <p:spPr bwMode="auto">
          <a:xfrm>
            <a:off x="876300" y="5157788"/>
            <a:ext cx="5010150" cy="396875"/>
          </a:xfrm>
          <a:prstGeom prst="rect">
            <a:avLst/>
          </a:prstGeom>
          <a:noFill/>
          <a:ln w="9525">
            <a:noFill/>
            <a:miter lim="800000"/>
            <a:headEnd/>
            <a:tailEnd/>
          </a:ln>
        </p:spPr>
        <p:txBody>
          <a:bodyPr wrap="none">
            <a:spAutoFit/>
          </a:bodyPr>
          <a:lstStyle/>
          <a:p>
            <a:pPr defTabSz="914400"/>
            <a:r>
              <a:rPr lang="ja-JP" altLang="en-US" sz="2000" b="1">
                <a:solidFill>
                  <a:schemeClr val="folHlink"/>
                </a:solidFill>
              </a:rPr>
              <a:t>技術者としての課題遂行能力の修得（</a:t>
            </a:r>
            <a:r>
              <a:rPr lang="en-US" altLang="ja-JP" sz="2000" b="1">
                <a:solidFill>
                  <a:schemeClr val="folHlink"/>
                </a:solidFill>
              </a:rPr>
              <a:t>4</a:t>
            </a:r>
            <a:r>
              <a:rPr lang="ja-JP" altLang="en-US" sz="2000" b="1">
                <a:solidFill>
                  <a:schemeClr val="folHlink"/>
                </a:solidFill>
              </a:rPr>
              <a:t>年次）</a:t>
            </a:r>
          </a:p>
        </p:txBody>
      </p:sp>
      <p:sp>
        <p:nvSpPr>
          <p:cNvPr id="5128" name="Text Box 9"/>
          <p:cNvSpPr txBox="1">
            <a:spLocks noChangeArrowheads="1"/>
          </p:cNvSpPr>
          <p:nvPr/>
        </p:nvSpPr>
        <p:spPr bwMode="auto">
          <a:xfrm>
            <a:off x="981075" y="1692275"/>
            <a:ext cx="7920038" cy="581025"/>
          </a:xfrm>
          <a:prstGeom prst="rect">
            <a:avLst/>
          </a:prstGeom>
          <a:noFill/>
          <a:ln w="9525">
            <a:noFill/>
            <a:miter lim="800000"/>
            <a:headEnd/>
            <a:tailEnd/>
          </a:ln>
        </p:spPr>
        <p:txBody>
          <a:bodyPr>
            <a:spAutoFit/>
          </a:bodyPr>
          <a:lstStyle/>
          <a:p>
            <a:pPr marL="177800" indent="-177800" algn="just" defTabSz="914400">
              <a:buFontTx/>
              <a:buChar char="•"/>
            </a:pPr>
            <a:r>
              <a:rPr lang="ja-JP" altLang="en-US" sz="1600">
                <a:solidFill>
                  <a:srgbClr val="000000"/>
                </a:solidFill>
              </a:rPr>
              <a:t>工学全般の基礎的内容，基礎的な英語，コンピュータやネットワークリテラシについて</a:t>
            </a:r>
            <a:br>
              <a:rPr lang="ja-JP" altLang="en-US" sz="1600">
                <a:solidFill>
                  <a:srgbClr val="000000"/>
                </a:solidFill>
              </a:rPr>
            </a:br>
            <a:r>
              <a:rPr lang="ja-JP" altLang="en-US" sz="1600">
                <a:solidFill>
                  <a:srgbClr val="000000"/>
                </a:solidFill>
              </a:rPr>
              <a:t>学習</a:t>
            </a:r>
          </a:p>
        </p:txBody>
      </p:sp>
      <p:sp>
        <p:nvSpPr>
          <p:cNvPr id="5129" name="Text Box 11"/>
          <p:cNvSpPr txBox="1">
            <a:spLocks noChangeArrowheads="1"/>
          </p:cNvSpPr>
          <p:nvPr/>
        </p:nvSpPr>
        <p:spPr bwMode="auto">
          <a:xfrm>
            <a:off x="981075" y="2763838"/>
            <a:ext cx="7920038" cy="825500"/>
          </a:xfrm>
          <a:prstGeom prst="rect">
            <a:avLst/>
          </a:prstGeom>
          <a:noFill/>
          <a:ln w="9525">
            <a:noFill/>
            <a:miter lim="800000"/>
            <a:headEnd/>
            <a:tailEnd/>
          </a:ln>
        </p:spPr>
        <p:txBody>
          <a:bodyPr>
            <a:spAutoFit/>
          </a:bodyPr>
          <a:lstStyle/>
          <a:p>
            <a:pPr marL="177800" indent="-177800" algn="just" defTabSz="914400">
              <a:buFontTx/>
              <a:buChar char="•"/>
            </a:pPr>
            <a:r>
              <a:rPr lang="en-US" altLang="ja-JP" sz="1600">
                <a:solidFill>
                  <a:srgbClr val="000000"/>
                </a:solidFill>
              </a:rPr>
              <a:t>2</a:t>
            </a:r>
            <a:r>
              <a:rPr lang="ja-JP" altLang="en-US" sz="1600">
                <a:solidFill>
                  <a:srgbClr val="000000"/>
                </a:solidFill>
              </a:rPr>
              <a:t>年前期では，機械システム系の基礎知識を学習</a:t>
            </a:r>
          </a:p>
          <a:p>
            <a:pPr marL="177800" indent="-177800" algn="just" defTabSz="914400">
              <a:buFontTx/>
              <a:buChar char="•"/>
            </a:pPr>
            <a:r>
              <a:rPr lang="en-US" altLang="ja-JP" sz="1600">
                <a:solidFill>
                  <a:srgbClr val="000000"/>
                </a:solidFill>
              </a:rPr>
              <a:t>2</a:t>
            </a:r>
            <a:r>
              <a:rPr lang="ja-JP" altLang="en-US" sz="1600">
                <a:solidFill>
                  <a:srgbClr val="000000"/>
                </a:solidFill>
              </a:rPr>
              <a:t>年後期からは，機械コースとシステムコースに分かれ，演習や実験を行いながら，</a:t>
            </a:r>
            <a:br>
              <a:rPr lang="ja-JP" altLang="en-US" sz="1600">
                <a:solidFill>
                  <a:srgbClr val="000000"/>
                </a:solidFill>
              </a:rPr>
            </a:br>
            <a:r>
              <a:rPr lang="ja-JP" altLang="en-US" sz="1600">
                <a:solidFill>
                  <a:srgbClr val="000000"/>
                </a:solidFill>
              </a:rPr>
              <a:t>各コースの入門的な専門知識を学習</a:t>
            </a:r>
          </a:p>
        </p:txBody>
      </p:sp>
      <p:sp>
        <p:nvSpPr>
          <p:cNvPr id="5130" name="Text Box 12"/>
          <p:cNvSpPr txBox="1">
            <a:spLocks noChangeArrowheads="1"/>
          </p:cNvSpPr>
          <p:nvPr/>
        </p:nvSpPr>
        <p:spPr bwMode="auto">
          <a:xfrm>
            <a:off x="987425" y="4083050"/>
            <a:ext cx="7920038" cy="825500"/>
          </a:xfrm>
          <a:prstGeom prst="rect">
            <a:avLst/>
          </a:prstGeom>
          <a:noFill/>
          <a:ln w="9525">
            <a:noFill/>
            <a:miter lim="800000"/>
            <a:headEnd/>
            <a:tailEnd/>
          </a:ln>
        </p:spPr>
        <p:txBody>
          <a:bodyPr>
            <a:spAutoFit/>
          </a:bodyPr>
          <a:lstStyle/>
          <a:p>
            <a:pPr marL="177800" indent="-177800" defTabSz="914400">
              <a:buFontTx/>
              <a:buChar char="•"/>
            </a:pPr>
            <a:r>
              <a:rPr lang="ja-JP" altLang="en-US" sz="1600">
                <a:solidFill>
                  <a:srgbClr val="000000"/>
                </a:solidFill>
              </a:rPr>
              <a:t>機械コースでは，材料，加工，エネルギーについての専門知識を修得</a:t>
            </a:r>
          </a:p>
          <a:p>
            <a:pPr marL="177800" indent="-177800" defTabSz="914400">
              <a:buFontTx/>
              <a:buChar char="•"/>
            </a:pPr>
            <a:r>
              <a:rPr lang="ja-JP" altLang="en-US" sz="1600">
                <a:solidFill>
                  <a:srgbClr val="000000"/>
                </a:solidFill>
              </a:rPr>
              <a:t>システムコースでは，メカトロニクス，システム設計についての専門知識を修得</a:t>
            </a:r>
          </a:p>
          <a:p>
            <a:pPr marL="177800" indent="-177800" defTabSz="914400">
              <a:buFontTx/>
              <a:buChar char="•"/>
            </a:pPr>
            <a:r>
              <a:rPr lang="ja-JP" altLang="en-US" sz="1600">
                <a:solidFill>
                  <a:srgbClr val="000000"/>
                </a:solidFill>
              </a:rPr>
              <a:t>専門的な技術英語や工学倫理等についても学習</a:t>
            </a:r>
          </a:p>
        </p:txBody>
      </p:sp>
      <p:sp>
        <p:nvSpPr>
          <p:cNvPr id="5131" name="Text Box 13"/>
          <p:cNvSpPr txBox="1">
            <a:spLocks noChangeArrowheads="1"/>
          </p:cNvSpPr>
          <p:nvPr/>
        </p:nvSpPr>
        <p:spPr bwMode="auto">
          <a:xfrm>
            <a:off x="977900" y="5516563"/>
            <a:ext cx="7920038" cy="581025"/>
          </a:xfrm>
          <a:prstGeom prst="rect">
            <a:avLst/>
          </a:prstGeom>
          <a:noFill/>
          <a:ln w="9525">
            <a:noFill/>
            <a:miter lim="800000"/>
            <a:headEnd/>
            <a:tailEnd/>
          </a:ln>
        </p:spPr>
        <p:txBody>
          <a:bodyPr>
            <a:spAutoFit/>
          </a:bodyPr>
          <a:lstStyle/>
          <a:p>
            <a:pPr marL="177800" indent="-177800" algn="just" defTabSz="914400">
              <a:buFontTx/>
              <a:buChar char="•"/>
            </a:pPr>
            <a:r>
              <a:rPr lang="ja-JP" altLang="en-US" sz="1600">
                <a:solidFill>
                  <a:srgbClr val="000000"/>
                </a:solidFill>
              </a:rPr>
              <a:t>卒業研究を行うことで，機械システム系の技術者としての独創性，問題解決能力，文章表現能力などを修得</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四角形 2"/>
          <p:cNvSpPr>
            <a:spLocks noGrp="1" noChangeArrowheads="1"/>
          </p:cNvSpPr>
          <p:nvPr>
            <p:ph type="title"/>
          </p:nvPr>
        </p:nvSpPr>
        <p:spPr bwMode="auto">
          <a:xfrm>
            <a:off x="457200" y="217488"/>
            <a:ext cx="8229600" cy="1143000"/>
          </a:xfrm>
          <a:no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ja-JP" altLang="en-US" sz="2400" smtClean="0"/>
              <a:t>時間割</a:t>
            </a:r>
          </a:p>
        </p:txBody>
      </p:sp>
      <p:pic>
        <p:nvPicPr>
          <p:cNvPr id="6147" name="Picture 14" descr="DSC_0065"/>
          <p:cNvPicPr>
            <a:picLocks noChangeAspect="1" noChangeArrowheads="1"/>
          </p:cNvPicPr>
          <p:nvPr/>
        </p:nvPicPr>
        <p:blipFill>
          <a:blip r:embed="rId5">
            <a:lum bright="10000"/>
          </a:blip>
          <a:srcRect/>
          <a:stretch>
            <a:fillRect/>
          </a:stretch>
        </p:blipFill>
        <p:spPr bwMode="auto">
          <a:xfrm>
            <a:off x="574675" y="4845050"/>
            <a:ext cx="2224088" cy="1477963"/>
          </a:xfrm>
          <a:prstGeom prst="rect">
            <a:avLst/>
          </a:prstGeom>
          <a:noFill/>
          <a:ln w="9525">
            <a:noFill/>
            <a:miter lim="800000"/>
            <a:headEnd/>
            <a:tailEnd/>
          </a:ln>
        </p:spPr>
      </p:pic>
      <p:pic>
        <p:nvPicPr>
          <p:cNvPr id="6148" name="Picture 10"/>
          <p:cNvPicPr>
            <a:picLocks noChangeAspect="1" noChangeArrowheads="1"/>
          </p:cNvPicPr>
          <p:nvPr/>
        </p:nvPicPr>
        <p:blipFill>
          <a:blip r:embed="rId6"/>
          <a:srcRect/>
          <a:stretch>
            <a:fillRect/>
          </a:stretch>
        </p:blipFill>
        <p:spPr bwMode="auto">
          <a:xfrm>
            <a:off x="566738" y="1719263"/>
            <a:ext cx="5445125" cy="1782762"/>
          </a:xfrm>
          <a:prstGeom prst="rect">
            <a:avLst/>
          </a:prstGeom>
          <a:noFill/>
          <a:ln w="9525">
            <a:noFill/>
            <a:miter lim="800000"/>
            <a:headEnd/>
            <a:tailEnd/>
          </a:ln>
        </p:spPr>
      </p:pic>
      <p:pic>
        <p:nvPicPr>
          <p:cNvPr id="6149" name="Picture 15" descr="DSC_0097"/>
          <p:cNvPicPr>
            <a:picLocks noChangeAspect="1" noChangeArrowheads="1"/>
          </p:cNvPicPr>
          <p:nvPr/>
        </p:nvPicPr>
        <p:blipFill>
          <a:blip r:embed="rId7"/>
          <a:srcRect/>
          <a:stretch>
            <a:fillRect/>
          </a:stretch>
        </p:blipFill>
        <p:spPr bwMode="auto">
          <a:xfrm>
            <a:off x="5387975" y="3160713"/>
            <a:ext cx="2152650" cy="1431925"/>
          </a:xfrm>
          <a:prstGeom prst="rect">
            <a:avLst/>
          </a:prstGeom>
          <a:noFill/>
          <a:ln w="9525">
            <a:noFill/>
            <a:miter lim="800000"/>
            <a:headEnd/>
            <a:tailEnd/>
          </a:ln>
        </p:spPr>
      </p:pic>
      <p:pic>
        <p:nvPicPr>
          <p:cNvPr id="19473" name="English_I_2007_0608.wmv">
            <a:hlinkClick r:id="" action="ppaction://media"/>
          </p:cNvPr>
          <p:cNvPicPr>
            <a:picLocks noRot="1" noChangeAspect="1" noChangeArrowheads="1"/>
          </p:cNvPicPr>
          <p:nvPr>
            <a:videoFile r:link="rId1"/>
          </p:nvPr>
        </p:nvPicPr>
        <p:blipFill>
          <a:blip r:embed="rId8"/>
          <a:srcRect/>
          <a:stretch>
            <a:fillRect/>
          </a:stretch>
        </p:blipFill>
        <p:spPr bwMode="auto">
          <a:xfrm>
            <a:off x="4292600" y="4799013"/>
            <a:ext cx="2190750" cy="1460500"/>
          </a:xfrm>
          <a:prstGeom prst="rect">
            <a:avLst/>
          </a:prstGeom>
          <a:noFill/>
          <a:ln w="9525">
            <a:noFill/>
            <a:miter lim="800000"/>
            <a:headEnd/>
            <a:tailEnd/>
          </a:ln>
        </p:spPr>
      </p:pic>
      <p:pic>
        <p:nvPicPr>
          <p:cNvPr id="8" name="図 7" descr="コンテスト2.jpg"/>
          <p:cNvPicPr>
            <a:picLocks noChangeAspect="1"/>
          </p:cNvPicPr>
          <p:nvPr/>
        </p:nvPicPr>
        <p:blipFill>
          <a:blip r:embed="rId9" cstate="print"/>
          <a:stretch>
            <a:fillRect/>
          </a:stretch>
        </p:blipFill>
        <p:spPr>
          <a:xfrm>
            <a:off x="2037680" y="3569642"/>
            <a:ext cx="2669181" cy="2162637"/>
          </a:xfrm>
          <a:prstGeom prst="rect">
            <a:avLst/>
          </a:prstGeom>
          <a:ln>
            <a:noFill/>
          </a:ln>
          <a:effectLst>
            <a:softEdge rad="112500"/>
          </a:effectLst>
        </p:spPr>
      </p:pic>
      <p:sp>
        <p:nvSpPr>
          <p:cNvPr id="6152" name="テキスト ボックス 10"/>
          <p:cNvSpPr txBox="1">
            <a:spLocks noChangeArrowheads="1"/>
          </p:cNvSpPr>
          <p:nvPr/>
        </p:nvSpPr>
        <p:spPr bwMode="auto">
          <a:xfrm>
            <a:off x="581025" y="1290638"/>
            <a:ext cx="2692400" cy="369887"/>
          </a:xfrm>
          <a:prstGeom prst="rect">
            <a:avLst/>
          </a:prstGeom>
          <a:noFill/>
          <a:ln w="9525">
            <a:noFill/>
            <a:miter lim="800000"/>
            <a:headEnd/>
            <a:tailEnd/>
          </a:ln>
        </p:spPr>
        <p:txBody>
          <a:bodyPr>
            <a:spAutoFit/>
          </a:bodyPr>
          <a:lstStyle/>
          <a:p>
            <a:pPr defTabSz="914400"/>
            <a:r>
              <a:rPr lang="en-US" altLang="ja-JP">
                <a:latin typeface="Times New Roman" pitchFamily="18" charset="0"/>
              </a:rPr>
              <a:t>2</a:t>
            </a:r>
            <a:r>
              <a:rPr lang="ja-JP" altLang="en-US">
                <a:latin typeface="Times New Roman" pitchFamily="18" charset="0"/>
              </a:rPr>
              <a:t>年生　前期</a:t>
            </a:r>
            <a:r>
              <a:rPr lang="ja-JP" altLang="en-US" sz="1200">
                <a:latin typeface="Times New Roman" pitchFamily="18" charset="0"/>
              </a:rPr>
              <a:t>（現システム工学科）</a:t>
            </a:r>
          </a:p>
        </p:txBody>
      </p:sp>
      <p:pic>
        <p:nvPicPr>
          <p:cNvPr id="10" name="Robocon06HS.wmv">
            <a:hlinkClick r:id="" action="ppaction://media"/>
          </p:cNvPr>
          <p:cNvPicPr>
            <a:picLocks noRot="1" noChangeAspect="1"/>
          </p:cNvPicPr>
          <p:nvPr>
            <a:videoFile r:link="rId2"/>
          </p:nvPr>
        </p:nvPicPr>
        <p:blipFill>
          <a:blip r:embed="rId10"/>
          <a:srcRect/>
          <a:stretch>
            <a:fillRect/>
          </a:stretch>
        </p:blipFill>
        <p:spPr bwMode="auto">
          <a:xfrm>
            <a:off x="6478588" y="1509713"/>
            <a:ext cx="2193925" cy="16462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9473"/>
                </p:tgtEl>
              </p:cMediaNode>
            </p:video>
            <p:video>
              <p:cMediaNode>
                <p:cTn id="8" fill="hold" display="0">
                  <p:stCondLst>
                    <p:cond delay="indefinite"/>
                  </p:stCondLst>
                  <p:endCondLst>
                    <p:cond evt="onNext" delay="0">
                      <p:tgtEl>
                        <p:sldTgt/>
                      </p:tgtEl>
                    </p:cond>
                    <p:cond evt="onPrev" delay="0">
                      <p:tgtEl>
                        <p:sldTgt/>
                      </p:tgtEl>
                    </p:cond>
                  </p:endCondLst>
                </p:cTn>
                <p:tgtEl>
                  <p:spTgt spid="10"/>
                </p:tgtEl>
              </p:cMediaNode>
            </p:video>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四角形 2"/>
          <p:cNvSpPr>
            <a:spLocks noGrp="1" noChangeArrowheads="1"/>
          </p:cNvSpPr>
          <p:nvPr>
            <p:ph type="title"/>
          </p:nvPr>
        </p:nvSpPr>
        <p:spPr bwMode="auto">
          <a:xfrm>
            <a:off x="457200" y="217488"/>
            <a:ext cx="8229600" cy="1143000"/>
          </a:xfrm>
          <a:no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ja-JP" altLang="en-US" sz="2400" smtClean="0"/>
              <a:t>１日の流れ</a:t>
            </a:r>
          </a:p>
        </p:txBody>
      </p:sp>
      <p:sp>
        <p:nvSpPr>
          <p:cNvPr id="7171" name="Rectangle 4"/>
          <p:cNvSpPr>
            <a:spLocks noChangeArrowheads="1"/>
          </p:cNvSpPr>
          <p:nvPr/>
        </p:nvSpPr>
        <p:spPr bwMode="auto">
          <a:xfrm>
            <a:off x="247650" y="1571625"/>
            <a:ext cx="3595688" cy="4524375"/>
          </a:xfrm>
          <a:prstGeom prst="rect">
            <a:avLst/>
          </a:prstGeom>
          <a:noFill/>
          <a:ln w="9525">
            <a:noFill/>
            <a:miter lim="800000"/>
            <a:headEnd/>
            <a:tailEnd/>
          </a:ln>
        </p:spPr>
        <p:txBody>
          <a:bodyPr>
            <a:spAutoFit/>
          </a:bodyPr>
          <a:lstStyle/>
          <a:p>
            <a:pPr defTabSz="914400"/>
            <a:r>
              <a:rPr lang="en-US" altLang="ja-JP">
                <a:solidFill>
                  <a:schemeClr val="accent2"/>
                </a:solidFill>
                <a:latin typeface="ＭＳ ゴシック" pitchFamily="49" charset="-128"/>
                <a:ea typeface="ＭＳ ゴシック" pitchFamily="49" charset="-128"/>
              </a:rPr>
              <a:t> 7:30</a:t>
            </a:r>
            <a:r>
              <a:rPr lang="ja-JP" altLang="en-US">
                <a:solidFill>
                  <a:schemeClr val="accent2"/>
                </a:solidFill>
                <a:latin typeface="ＭＳ ゴシック" pitchFamily="49" charset="-128"/>
                <a:ea typeface="ＭＳ ゴシック" pitchFamily="49" charset="-128"/>
              </a:rPr>
              <a:t>　　起床</a:t>
            </a:r>
          </a:p>
          <a:p>
            <a:pPr defTabSz="914400"/>
            <a:r>
              <a:rPr lang="ja-JP" altLang="en-US">
                <a:solidFill>
                  <a:schemeClr val="accent2"/>
                </a:solidFill>
                <a:latin typeface="ＭＳ ゴシック" pitchFamily="49" charset="-128"/>
                <a:ea typeface="ＭＳ ゴシック" pitchFamily="49" charset="-128"/>
              </a:rPr>
              <a:t>　　　　　　　　　　　　　　　　　</a:t>
            </a:r>
          </a:p>
          <a:p>
            <a:pPr defTabSz="914400"/>
            <a:r>
              <a:rPr lang="ja-JP" altLang="en-US">
                <a:solidFill>
                  <a:schemeClr val="accent2"/>
                </a:solidFill>
                <a:latin typeface="ＭＳ ゴシック" pitchFamily="49" charset="-128"/>
                <a:ea typeface="ＭＳ ゴシック" pitchFamily="49" charset="-128"/>
              </a:rPr>
              <a:t> </a:t>
            </a:r>
            <a:r>
              <a:rPr lang="en-US" altLang="ja-JP">
                <a:solidFill>
                  <a:schemeClr val="accent2"/>
                </a:solidFill>
                <a:latin typeface="ＭＳ ゴシック" pitchFamily="49" charset="-128"/>
                <a:ea typeface="ＭＳ ゴシック" pitchFamily="49" charset="-128"/>
              </a:rPr>
              <a:t>8:40</a:t>
            </a:r>
            <a:r>
              <a:rPr lang="ja-JP" altLang="en-US">
                <a:solidFill>
                  <a:schemeClr val="accent2"/>
                </a:solidFill>
                <a:latin typeface="ＭＳ ゴシック" pitchFamily="49" charset="-128"/>
                <a:ea typeface="ＭＳ ゴシック" pitchFamily="49" charset="-128"/>
              </a:rPr>
              <a:t>　　講義（燃焼工学）</a:t>
            </a:r>
          </a:p>
          <a:p>
            <a:pPr defTabSz="914400"/>
            <a:endParaRPr lang="ja-JP" altLang="en-US">
              <a:solidFill>
                <a:schemeClr val="accent2"/>
              </a:solidFill>
              <a:latin typeface="ＭＳ ゴシック" pitchFamily="49" charset="-128"/>
              <a:ea typeface="ＭＳ ゴシック" pitchFamily="49" charset="-128"/>
            </a:endParaRPr>
          </a:p>
          <a:p>
            <a:pPr defTabSz="914400"/>
            <a:r>
              <a:rPr lang="en-US" altLang="ja-JP">
                <a:solidFill>
                  <a:schemeClr val="accent2"/>
                </a:solidFill>
                <a:latin typeface="ＭＳ ゴシック" pitchFamily="49" charset="-128"/>
                <a:ea typeface="ＭＳ ゴシック" pitchFamily="49" charset="-128"/>
              </a:rPr>
              <a:t>12:00</a:t>
            </a:r>
            <a:r>
              <a:rPr lang="ja-JP" altLang="en-US">
                <a:solidFill>
                  <a:schemeClr val="accent2"/>
                </a:solidFill>
                <a:latin typeface="ＭＳ ゴシック" pitchFamily="49" charset="-128"/>
                <a:ea typeface="ＭＳ ゴシック" pitchFamily="49" charset="-128"/>
              </a:rPr>
              <a:t>　　昼食　</a:t>
            </a:r>
          </a:p>
          <a:p>
            <a:pPr defTabSz="914400"/>
            <a:r>
              <a:rPr lang="ja-JP" altLang="en-US">
                <a:solidFill>
                  <a:schemeClr val="accent2"/>
                </a:solidFill>
                <a:latin typeface="ＭＳ ゴシック" pitchFamily="49" charset="-128"/>
                <a:ea typeface="ＭＳ ゴシック" pitchFamily="49" charset="-128"/>
              </a:rPr>
              <a:t>　　　　　</a:t>
            </a:r>
          </a:p>
          <a:p>
            <a:pPr defTabSz="914400"/>
            <a:r>
              <a:rPr lang="en-US" altLang="ja-JP">
                <a:solidFill>
                  <a:schemeClr val="accent2"/>
                </a:solidFill>
                <a:latin typeface="ＭＳ ゴシック" pitchFamily="49" charset="-128"/>
                <a:ea typeface="ＭＳ ゴシック" pitchFamily="49" charset="-128"/>
              </a:rPr>
              <a:t>12:45</a:t>
            </a:r>
            <a:r>
              <a:rPr lang="ja-JP" altLang="en-US">
                <a:solidFill>
                  <a:schemeClr val="accent2"/>
                </a:solidFill>
                <a:latin typeface="ＭＳ ゴシック" pitchFamily="49" charset="-128"/>
                <a:ea typeface="ＭＳ ゴシック" pitchFamily="49" charset="-128"/>
              </a:rPr>
              <a:t>　　講義</a:t>
            </a:r>
          </a:p>
          <a:p>
            <a:pPr defTabSz="914400"/>
            <a:r>
              <a:rPr lang="ja-JP" altLang="en-US">
                <a:solidFill>
                  <a:schemeClr val="accent2"/>
                </a:solidFill>
                <a:latin typeface="ＭＳ ゴシック" pitchFamily="49" charset="-128"/>
                <a:ea typeface="ＭＳ ゴシック" pitchFamily="49" charset="-128"/>
              </a:rPr>
              <a:t>　　　　　　（数値計算法）　</a:t>
            </a:r>
          </a:p>
          <a:p>
            <a:pPr defTabSz="914400"/>
            <a:r>
              <a:rPr lang="ja-JP" altLang="en-US">
                <a:solidFill>
                  <a:schemeClr val="accent2"/>
                </a:solidFill>
                <a:latin typeface="ＭＳ ゴシック" pitchFamily="49" charset="-128"/>
                <a:ea typeface="ＭＳ ゴシック" pitchFamily="49" charset="-128"/>
              </a:rPr>
              <a:t>　　</a:t>
            </a:r>
          </a:p>
          <a:p>
            <a:pPr defTabSz="914400"/>
            <a:r>
              <a:rPr lang="en-US" altLang="ja-JP">
                <a:solidFill>
                  <a:schemeClr val="accent2"/>
                </a:solidFill>
                <a:latin typeface="ＭＳ ゴシック" pitchFamily="49" charset="-128"/>
                <a:ea typeface="ＭＳ ゴシック" pitchFamily="49" charset="-128"/>
              </a:rPr>
              <a:t>14:30</a:t>
            </a:r>
            <a:r>
              <a:rPr lang="ja-JP" altLang="en-US">
                <a:solidFill>
                  <a:schemeClr val="accent2"/>
                </a:solidFill>
                <a:latin typeface="ＭＳ ゴシック" pitchFamily="49" charset="-128"/>
                <a:ea typeface="ＭＳ ゴシック" pitchFamily="49" charset="-128"/>
              </a:rPr>
              <a:t>　　研究室での実験</a:t>
            </a:r>
          </a:p>
          <a:p>
            <a:pPr defTabSz="914400"/>
            <a:endParaRPr lang="en-US" altLang="ja-JP">
              <a:solidFill>
                <a:schemeClr val="accent2"/>
              </a:solidFill>
              <a:latin typeface="ＭＳ ゴシック" pitchFamily="49" charset="-128"/>
              <a:ea typeface="ＭＳ ゴシック" pitchFamily="49" charset="-128"/>
            </a:endParaRPr>
          </a:p>
          <a:p>
            <a:pPr defTabSz="914400"/>
            <a:endParaRPr lang="ja-JP" altLang="en-US">
              <a:solidFill>
                <a:schemeClr val="accent2"/>
              </a:solidFill>
              <a:latin typeface="ＭＳ ゴシック" pitchFamily="49" charset="-128"/>
              <a:ea typeface="ＭＳ ゴシック" pitchFamily="49" charset="-128"/>
            </a:endParaRPr>
          </a:p>
          <a:p>
            <a:pPr defTabSz="914400"/>
            <a:r>
              <a:rPr lang="en-US" altLang="ja-JP">
                <a:solidFill>
                  <a:schemeClr val="accent2"/>
                </a:solidFill>
                <a:latin typeface="ＭＳ ゴシック" pitchFamily="49" charset="-128"/>
                <a:ea typeface="ＭＳ ゴシック" pitchFamily="49" charset="-128"/>
              </a:rPr>
              <a:t>18:00</a:t>
            </a:r>
            <a:r>
              <a:rPr lang="ja-JP" altLang="en-US">
                <a:solidFill>
                  <a:schemeClr val="accent2"/>
                </a:solidFill>
                <a:latin typeface="ＭＳ ゴシック" pitchFamily="49" charset="-128"/>
                <a:ea typeface="ＭＳ ゴシック" pitchFamily="49" charset="-128"/>
              </a:rPr>
              <a:t>　　アルバイト（塾講師）</a:t>
            </a:r>
            <a:endParaRPr lang="en-US" altLang="ja-JP">
              <a:solidFill>
                <a:schemeClr val="accent2"/>
              </a:solidFill>
              <a:latin typeface="ＭＳ ゴシック" pitchFamily="49" charset="-128"/>
              <a:ea typeface="ＭＳ ゴシック" pitchFamily="49" charset="-128"/>
            </a:endParaRPr>
          </a:p>
          <a:p>
            <a:pPr defTabSz="914400"/>
            <a:endParaRPr lang="en-US" altLang="ja-JP">
              <a:solidFill>
                <a:schemeClr val="accent2"/>
              </a:solidFill>
              <a:latin typeface="ＭＳ ゴシック" pitchFamily="49" charset="-128"/>
              <a:ea typeface="ＭＳ ゴシック" pitchFamily="49" charset="-128"/>
            </a:endParaRPr>
          </a:p>
          <a:p>
            <a:pPr defTabSz="914400"/>
            <a:endParaRPr lang="ja-JP" altLang="en-US">
              <a:solidFill>
                <a:schemeClr val="accent2"/>
              </a:solidFill>
              <a:latin typeface="ＭＳ ゴシック" pitchFamily="49" charset="-128"/>
              <a:ea typeface="ＭＳ ゴシック" pitchFamily="49" charset="-128"/>
            </a:endParaRPr>
          </a:p>
          <a:p>
            <a:pPr defTabSz="914400"/>
            <a:r>
              <a:rPr lang="ja-JP" altLang="en-US">
                <a:solidFill>
                  <a:schemeClr val="accent2"/>
                </a:solidFill>
                <a:latin typeface="ＭＳ ゴシック" pitchFamily="49" charset="-128"/>
                <a:ea typeface="ＭＳ ゴシック" pitchFamily="49" charset="-128"/>
              </a:rPr>
              <a:t> </a:t>
            </a:r>
            <a:r>
              <a:rPr lang="en-US" altLang="ja-JP">
                <a:solidFill>
                  <a:schemeClr val="accent2"/>
                </a:solidFill>
                <a:latin typeface="ＭＳ ゴシック" pitchFamily="49" charset="-128"/>
                <a:ea typeface="ＭＳ ゴシック" pitchFamily="49" charset="-128"/>
              </a:rPr>
              <a:t>0:00</a:t>
            </a:r>
            <a:r>
              <a:rPr lang="ja-JP" altLang="en-US">
                <a:solidFill>
                  <a:schemeClr val="accent2"/>
                </a:solidFill>
                <a:latin typeface="ＭＳ ゴシック" pitchFamily="49" charset="-128"/>
                <a:ea typeface="ＭＳ ゴシック" pitchFamily="49" charset="-128"/>
              </a:rPr>
              <a:t>　　就寝</a:t>
            </a:r>
          </a:p>
        </p:txBody>
      </p:sp>
      <p:pic>
        <p:nvPicPr>
          <p:cNvPr id="7172" name="Picture 13"/>
          <p:cNvPicPr>
            <a:picLocks noChangeAspect="1" noChangeArrowheads="1"/>
          </p:cNvPicPr>
          <p:nvPr/>
        </p:nvPicPr>
        <p:blipFill>
          <a:blip r:embed="rId4"/>
          <a:srcRect/>
          <a:stretch>
            <a:fillRect/>
          </a:stretch>
        </p:blipFill>
        <p:spPr bwMode="auto">
          <a:xfrm>
            <a:off x="3543300" y="3009900"/>
            <a:ext cx="2503488" cy="1616075"/>
          </a:xfrm>
          <a:prstGeom prst="rect">
            <a:avLst/>
          </a:prstGeom>
          <a:noFill/>
          <a:ln w="9525">
            <a:noFill/>
            <a:miter lim="800000"/>
            <a:headEnd/>
            <a:tailEnd/>
          </a:ln>
        </p:spPr>
      </p:pic>
      <p:pic>
        <p:nvPicPr>
          <p:cNvPr id="7173" name="Picture 14"/>
          <p:cNvPicPr>
            <a:picLocks noChangeAspect="1" noChangeArrowheads="1"/>
          </p:cNvPicPr>
          <p:nvPr/>
        </p:nvPicPr>
        <p:blipFill>
          <a:blip r:embed="rId5"/>
          <a:srcRect/>
          <a:stretch>
            <a:fillRect/>
          </a:stretch>
        </p:blipFill>
        <p:spPr bwMode="auto">
          <a:xfrm>
            <a:off x="6130925" y="4973638"/>
            <a:ext cx="2503488" cy="1871662"/>
          </a:xfrm>
          <a:prstGeom prst="rect">
            <a:avLst/>
          </a:prstGeom>
          <a:noFill/>
          <a:ln w="9525">
            <a:noFill/>
            <a:miter lim="800000"/>
            <a:headEnd/>
            <a:tailEnd/>
          </a:ln>
        </p:spPr>
      </p:pic>
      <p:pic>
        <p:nvPicPr>
          <p:cNvPr id="7174" name="図 11"/>
          <p:cNvPicPr>
            <a:picLocks noChangeAspect="1" noChangeArrowheads="1"/>
          </p:cNvPicPr>
          <p:nvPr/>
        </p:nvPicPr>
        <p:blipFill>
          <a:blip r:embed="rId6"/>
          <a:srcRect/>
          <a:stretch>
            <a:fillRect/>
          </a:stretch>
        </p:blipFill>
        <p:spPr bwMode="auto">
          <a:xfrm>
            <a:off x="3552825" y="1025525"/>
            <a:ext cx="2503488" cy="1878013"/>
          </a:xfrm>
          <a:prstGeom prst="rect">
            <a:avLst/>
          </a:prstGeom>
          <a:noFill/>
          <a:ln w="9525">
            <a:noFill/>
            <a:miter lim="800000"/>
            <a:headEnd/>
            <a:tailEnd/>
          </a:ln>
        </p:spPr>
      </p:pic>
      <p:pic>
        <p:nvPicPr>
          <p:cNvPr id="7175" name="図 12"/>
          <p:cNvPicPr>
            <a:picLocks noChangeAspect="1" noChangeArrowheads="1"/>
          </p:cNvPicPr>
          <p:nvPr/>
        </p:nvPicPr>
        <p:blipFill>
          <a:blip r:embed="rId7"/>
          <a:srcRect/>
          <a:stretch>
            <a:fillRect/>
          </a:stretch>
        </p:blipFill>
        <p:spPr bwMode="auto">
          <a:xfrm>
            <a:off x="6146800" y="1035050"/>
            <a:ext cx="2503488" cy="1878013"/>
          </a:xfrm>
          <a:prstGeom prst="rect">
            <a:avLst/>
          </a:prstGeom>
          <a:noFill/>
          <a:ln w="9525">
            <a:noFill/>
            <a:miter lim="800000"/>
            <a:headEnd/>
            <a:tailEnd/>
          </a:ln>
        </p:spPr>
      </p:pic>
      <p:pic>
        <p:nvPicPr>
          <p:cNvPr id="7176" name="図 13"/>
          <p:cNvPicPr>
            <a:picLocks noChangeAspect="1" noChangeArrowheads="1"/>
          </p:cNvPicPr>
          <p:nvPr/>
        </p:nvPicPr>
        <p:blipFill>
          <a:blip r:embed="rId8"/>
          <a:srcRect/>
          <a:stretch>
            <a:fillRect/>
          </a:stretch>
        </p:blipFill>
        <p:spPr bwMode="auto">
          <a:xfrm>
            <a:off x="6130925" y="2982913"/>
            <a:ext cx="2503488" cy="1871662"/>
          </a:xfrm>
          <a:prstGeom prst="rect">
            <a:avLst/>
          </a:prstGeom>
          <a:noFill/>
          <a:ln w="9525">
            <a:noFill/>
            <a:miter lim="800000"/>
            <a:headEnd/>
            <a:tailEnd/>
          </a:ln>
        </p:spPr>
      </p:pic>
      <p:pic>
        <p:nvPicPr>
          <p:cNvPr id="10" name="kikai-guidance.mpg">
            <a:hlinkClick r:id="" action="ppaction://media"/>
          </p:cNvPr>
          <p:cNvPicPr>
            <a:picLocks noRot="1" noChangeAspect="1"/>
          </p:cNvPicPr>
          <p:nvPr>
            <a:videoFile r:link="rId1"/>
          </p:nvPr>
        </p:nvPicPr>
        <p:blipFill>
          <a:blip r:embed="rId9"/>
          <a:srcRect/>
          <a:stretch>
            <a:fillRect/>
          </a:stretch>
        </p:blipFill>
        <p:spPr bwMode="auto">
          <a:xfrm>
            <a:off x="3554413" y="4984750"/>
            <a:ext cx="2479675" cy="18430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60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図 17"/>
          <p:cNvPicPr>
            <a:picLocks noChangeAspect="1" noChangeArrowheads="1"/>
          </p:cNvPicPr>
          <p:nvPr/>
        </p:nvPicPr>
        <p:blipFill>
          <a:blip r:embed="rId4"/>
          <a:srcRect/>
          <a:stretch>
            <a:fillRect/>
          </a:stretch>
        </p:blipFill>
        <p:spPr bwMode="auto">
          <a:xfrm>
            <a:off x="252413" y="790575"/>
            <a:ext cx="8662987" cy="5986463"/>
          </a:xfrm>
          <a:prstGeom prst="rect">
            <a:avLst/>
          </a:prstGeom>
          <a:noFill/>
          <a:ln w="9525">
            <a:noFill/>
            <a:miter lim="800000"/>
            <a:headEnd/>
            <a:tailEnd/>
          </a:ln>
        </p:spPr>
      </p:pic>
      <p:sp>
        <p:nvSpPr>
          <p:cNvPr id="8195" name="四角形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ja-JP" altLang="en-US" sz="2400" smtClean="0"/>
              <a:t>講義紹介</a:t>
            </a:r>
          </a:p>
        </p:txBody>
      </p:sp>
      <p:pic>
        <p:nvPicPr>
          <p:cNvPr id="5" name="karakuri_2008.wmv">
            <a:hlinkClick r:id="" action="ppaction://media"/>
          </p:cNvPr>
          <p:cNvPicPr>
            <a:picLocks noRot="1" noChangeAspect="1"/>
          </p:cNvPicPr>
          <p:nvPr>
            <a:videoFile r:link="rId1"/>
          </p:nvPr>
        </p:nvPicPr>
        <p:blipFill>
          <a:blip r:embed="rId5"/>
          <a:srcRect/>
          <a:stretch>
            <a:fillRect/>
          </a:stretch>
        </p:blipFill>
        <p:spPr bwMode="auto">
          <a:xfrm>
            <a:off x="2411413" y="4114800"/>
            <a:ext cx="1905000" cy="1176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1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図 9" descr="DSC_6398.jpg"/>
          <p:cNvPicPr>
            <a:picLocks noChangeAspect="1"/>
          </p:cNvPicPr>
          <p:nvPr/>
        </p:nvPicPr>
        <p:blipFill>
          <a:blip r:embed="rId3"/>
          <a:srcRect l="14310"/>
          <a:stretch>
            <a:fillRect/>
          </a:stretch>
        </p:blipFill>
        <p:spPr bwMode="auto">
          <a:xfrm>
            <a:off x="4802188" y="2944813"/>
            <a:ext cx="3819525" cy="2959100"/>
          </a:xfrm>
          <a:prstGeom prst="rect">
            <a:avLst/>
          </a:prstGeom>
          <a:noFill/>
          <a:ln w="9525">
            <a:noFill/>
            <a:miter lim="800000"/>
            <a:headEnd/>
            <a:tailEnd/>
          </a:ln>
        </p:spPr>
      </p:pic>
      <p:pic>
        <p:nvPicPr>
          <p:cNvPr id="9219" name="図 8" descr="DSC_6362.jpg"/>
          <p:cNvPicPr>
            <a:picLocks noChangeAspect="1"/>
          </p:cNvPicPr>
          <p:nvPr/>
        </p:nvPicPr>
        <p:blipFill>
          <a:blip r:embed="rId4"/>
          <a:srcRect l="14809"/>
          <a:stretch>
            <a:fillRect/>
          </a:stretch>
        </p:blipFill>
        <p:spPr bwMode="auto">
          <a:xfrm>
            <a:off x="261938" y="2990850"/>
            <a:ext cx="3803650" cy="2963863"/>
          </a:xfrm>
          <a:prstGeom prst="rect">
            <a:avLst/>
          </a:prstGeom>
          <a:noFill/>
          <a:ln w="9525">
            <a:noFill/>
            <a:miter lim="800000"/>
            <a:headEnd/>
            <a:tailEnd/>
          </a:ln>
        </p:spPr>
      </p:pic>
      <p:sp>
        <p:nvSpPr>
          <p:cNvPr id="9220" name="四角形 2"/>
          <p:cNvSpPr>
            <a:spLocks noGrp="1" noChangeArrowheads="1"/>
          </p:cNvSpPr>
          <p:nvPr>
            <p:ph type="title"/>
          </p:nvPr>
        </p:nvSpPr>
        <p:spPr bwMode="auto">
          <a:xfrm>
            <a:off x="457200" y="217488"/>
            <a:ext cx="8229600" cy="1143000"/>
          </a:xfrm>
          <a:no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ja-JP" altLang="en-US" sz="2400" smtClean="0"/>
              <a:t>各コース紹介</a:t>
            </a:r>
          </a:p>
        </p:txBody>
      </p:sp>
      <p:sp>
        <p:nvSpPr>
          <p:cNvPr id="9221" name="Text Box 6"/>
          <p:cNvSpPr txBox="1">
            <a:spLocks noChangeArrowheads="1"/>
          </p:cNvSpPr>
          <p:nvPr/>
        </p:nvSpPr>
        <p:spPr bwMode="auto">
          <a:xfrm>
            <a:off x="355600" y="1200150"/>
            <a:ext cx="3983038" cy="1555750"/>
          </a:xfrm>
          <a:prstGeom prst="rect">
            <a:avLst/>
          </a:prstGeom>
          <a:solidFill>
            <a:schemeClr val="bg1"/>
          </a:solidFill>
          <a:ln w="44450">
            <a:noFill/>
            <a:miter lim="800000"/>
            <a:headEnd/>
            <a:tailEnd/>
          </a:ln>
        </p:spPr>
        <p:txBody>
          <a:bodyPr>
            <a:spAutoFit/>
          </a:bodyPr>
          <a:lstStyle/>
          <a:p>
            <a:pPr marL="342900" indent="-342900" defTabSz="914400"/>
            <a:r>
              <a:rPr lang="ja-JP" altLang="en-US" sz="2400">
                <a:solidFill>
                  <a:schemeClr val="accent2"/>
                </a:solidFill>
                <a:latin typeface="Times New Roman" pitchFamily="18" charset="0"/>
              </a:rPr>
              <a:t>機械工学コース</a:t>
            </a:r>
            <a:endParaRPr lang="en-US" altLang="ja-JP" sz="2400">
              <a:solidFill>
                <a:schemeClr val="accent2"/>
              </a:solidFill>
              <a:latin typeface="Times New Roman" pitchFamily="18" charset="0"/>
            </a:endParaRPr>
          </a:p>
          <a:p>
            <a:pPr marL="342900" indent="-342900" defTabSz="914400">
              <a:buFont typeface="Wingdings" pitchFamily="-108" charset="2"/>
              <a:buChar char="n"/>
            </a:pPr>
            <a:r>
              <a:rPr lang="ja-JP" altLang="en-US">
                <a:solidFill>
                  <a:schemeClr val="tx2"/>
                </a:solidFill>
                <a:latin typeface="Times New Roman" pitchFamily="18" charset="0"/>
              </a:rPr>
              <a:t>機械を創る基礎的能力の育成</a:t>
            </a:r>
          </a:p>
          <a:p>
            <a:pPr marL="342900" indent="-342900" defTabSz="914400">
              <a:buFont typeface="Wingdings" pitchFamily="-108" charset="2"/>
              <a:buChar char="n"/>
            </a:pPr>
            <a:r>
              <a:rPr lang="ja-JP" altLang="en-US">
                <a:solidFill>
                  <a:schemeClr val="tx2"/>
                </a:solidFill>
                <a:latin typeface="Times New Roman" pitchFamily="18" charset="0"/>
              </a:rPr>
              <a:t>エネルギー有効利用の</a:t>
            </a:r>
            <a:br>
              <a:rPr lang="ja-JP" altLang="en-US">
                <a:solidFill>
                  <a:schemeClr val="tx2"/>
                </a:solidFill>
                <a:latin typeface="Times New Roman" pitchFamily="18" charset="0"/>
              </a:rPr>
            </a:br>
            <a:r>
              <a:rPr lang="ja-JP" altLang="en-US">
                <a:solidFill>
                  <a:schemeClr val="tx2"/>
                </a:solidFill>
                <a:latin typeface="Times New Roman" pitchFamily="18" charset="0"/>
              </a:rPr>
              <a:t>基礎的能力の育成</a:t>
            </a:r>
          </a:p>
          <a:p>
            <a:pPr marL="342900" indent="-342900" defTabSz="914400">
              <a:buFont typeface="Wingdings" pitchFamily="-108" charset="2"/>
              <a:buChar char="n"/>
            </a:pPr>
            <a:r>
              <a:rPr lang="ja-JP" altLang="en-US">
                <a:solidFill>
                  <a:schemeClr val="tx2"/>
                </a:solidFill>
                <a:latin typeface="Times New Roman" pitchFamily="18" charset="0"/>
              </a:rPr>
              <a:t>モノづくりの革新をめざす</a:t>
            </a:r>
          </a:p>
        </p:txBody>
      </p:sp>
      <p:sp>
        <p:nvSpPr>
          <p:cNvPr id="9222" name="Text Box 9"/>
          <p:cNvSpPr txBox="1">
            <a:spLocks noChangeArrowheads="1"/>
          </p:cNvSpPr>
          <p:nvPr/>
        </p:nvSpPr>
        <p:spPr bwMode="auto">
          <a:xfrm>
            <a:off x="4524375" y="1200150"/>
            <a:ext cx="3983038" cy="1555750"/>
          </a:xfrm>
          <a:prstGeom prst="rect">
            <a:avLst/>
          </a:prstGeom>
          <a:solidFill>
            <a:schemeClr val="bg1"/>
          </a:solidFill>
          <a:ln w="44450">
            <a:noFill/>
            <a:miter lim="800000"/>
            <a:headEnd/>
            <a:tailEnd/>
          </a:ln>
        </p:spPr>
        <p:txBody>
          <a:bodyPr>
            <a:spAutoFit/>
          </a:bodyPr>
          <a:lstStyle/>
          <a:p>
            <a:pPr marL="342900" indent="-342900" defTabSz="914400"/>
            <a:r>
              <a:rPr lang="ja-JP" altLang="en-US" sz="2400">
                <a:solidFill>
                  <a:schemeClr val="accent2"/>
                </a:solidFill>
                <a:latin typeface="Times New Roman" pitchFamily="18" charset="0"/>
              </a:rPr>
              <a:t>システム工学コース</a:t>
            </a:r>
            <a:endParaRPr lang="en-US" altLang="ja-JP" sz="2400">
              <a:solidFill>
                <a:schemeClr val="accent2"/>
              </a:solidFill>
              <a:latin typeface="Times New Roman" pitchFamily="18" charset="0"/>
            </a:endParaRPr>
          </a:p>
          <a:p>
            <a:pPr marL="342900" indent="-342900" defTabSz="914400">
              <a:buFont typeface="Wingdings" pitchFamily="-108" charset="2"/>
              <a:buChar char="n"/>
            </a:pPr>
            <a:r>
              <a:rPr lang="ja-JP" altLang="en-US">
                <a:solidFill>
                  <a:schemeClr val="tx2"/>
                </a:solidFill>
                <a:latin typeface="Times New Roman" pitchFamily="18" charset="0"/>
              </a:rPr>
              <a:t>システムを運用・管理する</a:t>
            </a:r>
            <a:br>
              <a:rPr lang="ja-JP" altLang="en-US">
                <a:solidFill>
                  <a:schemeClr val="tx2"/>
                </a:solidFill>
                <a:latin typeface="Times New Roman" pitchFamily="18" charset="0"/>
              </a:rPr>
            </a:br>
            <a:r>
              <a:rPr lang="ja-JP" altLang="en-US">
                <a:solidFill>
                  <a:schemeClr val="tx2"/>
                </a:solidFill>
                <a:latin typeface="Times New Roman" pitchFamily="18" charset="0"/>
              </a:rPr>
              <a:t>基礎的能力の育成</a:t>
            </a:r>
          </a:p>
          <a:p>
            <a:pPr marL="342900" indent="-342900" defTabSz="914400">
              <a:buFont typeface="Wingdings" pitchFamily="-108" charset="2"/>
              <a:buChar char="n"/>
            </a:pPr>
            <a:r>
              <a:rPr lang="ja-JP" altLang="en-US">
                <a:solidFill>
                  <a:schemeClr val="tx2"/>
                </a:solidFill>
                <a:latin typeface="Times New Roman" pitchFamily="18" charset="0"/>
              </a:rPr>
              <a:t>設計・制御の基礎的能力の育成</a:t>
            </a:r>
          </a:p>
          <a:p>
            <a:pPr marL="342900" indent="-342900" defTabSz="914400">
              <a:buFont typeface="Wingdings" pitchFamily="-108" charset="2"/>
              <a:buChar char="n"/>
            </a:pPr>
            <a:r>
              <a:rPr lang="ja-JP" altLang="en-US">
                <a:solidFill>
                  <a:schemeClr val="tx2"/>
                </a:solidFill>
                <a:latin typeface="Times New Roman" pitchFamily="18" charset="0"/>
              </a:rPr>
              <a:t>人と機械の調和について考える</a:t>
            </a:r>
          </a:p>
        </p:txBody>
      </p:sp>
      <p:sp>
        <p:nvSpPr>
          <p:cNvPr id="9223" name="テキスト ボックス 21"/>
          <p:cNvSpPr txBox="1">
            <a:spLocks noChangeArrowheads="1"/>
          </p:cNvSpPr>
          <p:nvPr/>
        </p:nvSpPr>
        <p:spPr bwMode="auto">
          <a:xfrm>
            <a:off x="271463" y="5762625"/>
            <a:ext cx="3816350" cy="830263"/>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defTabSz="914400">
              <a:defRPr/>
            </a:pPr>
            <a:r>
              <a:rPr lang="ja-JP" altLang="en-US" sz="1600" dirty="0">
                <a:solidFill>
                  <a:schemeClr val="bg1"/>
                </a:solidFill>
                <a:latin typeface="Times New Roman" pitchFamily="18" charset="0"/>
              </a:rPr>
              <a:t>身近な“モノ”のしくみをもっと深く知りたい</a:t>
            </a:r>
            <a:endParaRPr lang="en-US" altLang="ja-JP" dirty="0">
              <a:solidFill>
                <a:schemeClr val="bg1"/>
              </a:solidFill>
              <a:latin typeface="Times New Roman" pitchFamily="18" charset="0"/>
            </a:endParaRPr>
          </a:p>
          <a:p>
            <a:pPr algn="r" defTabSz="914400">
              <a:defRPr/>
            </a:pPr>
            <a:r>
              <a:rPr lang="en-US" altLang="ja-JP" sz="1600" dirty="0">
                <a:solidFill>
                  <a:schemeClr val="bg1"/>
                </a:solidFill>
                <a:latin typeface="Times New Roman" pitchFamily="18" charset="0"/>
              </a:rPr>
              <a:t>4</a:t>
            </a:r>
            <a:r>
              <a:rPr lang="ja-JP" altLang="en-US" sz="1600" dirty="0">
                <a:solidFill>
                  <a:schemeClr val="bg1"/>
                </a:solidFill>
                <a:latin typeface="Times New Roman" pitchFamily="18" charset="0"/>
              </a:rPr>
              <a:t>年生　二川　卓也</a:t>
            </a:r>
            <a:endParaRPr lang="en-US" altLang="ja-JP" sz="1600" dirty="0">
              <a:solidFill>
                <a:schemeClr val="bg1"/>
              </a:solidFill>
              <a:latin typeface="Times New Roman" pitchFamily="18" charset="0"/>
            </a:endParaRPr>
          </a:p>
          <a:p>
            <a:pPr algn="r" defTabSz="914400">
              <a:defRPr/>
            </a:pPr>
            <a:r>
              <a:rPr lang="ja-JP" altLang="en-US" sz="1600" dirty="0">
                <a:solidFill>
                  <a:schemeClr val="bg1"/>
                </a:solidFill>
                <a:latin typeface="Times New Roman" pitchFamily="18" charset="0"/>
              </a:rPr>
              <a:t>（高松桜井高校）</a:t>
            </a:r>
            <a:endParaRPr lang="ja-JP" altLang="en-US" sz="1600" dirty="0">
              <a:latin typeface="Times New Roman" pitchFamily="18" charset="0"/>
            </a:endParaRPr>
          </a:p>
        </p:txBody>
      </p:sp>
      <p:sp>
        <p:nvSpPr>
          <p:cNvPr id="9224" name="テキスト ボックス 22"/>
          <p:cNvSpPr txBox="1">
            <a:spLocks noChangeArrowheads="1"/>
          </p:cNvSpPr>
          <p:nvPr/>
        </p:nvSpPr>
        <p:spPr bwMode="auto">
          <a:xfrm>
            <a:off x="4940300" y="5764213"/>
            <a:ext cx="3551238" cy="83185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defTabSz="914400">
              <a:defRPr/>
            </a:pPr>
            <a:r>
              <a:rPr lang="ja-JP" altLang="en-US" sz="1600" dirty="0">
                <a:solidFill>
                  <a:schemeClr val="bg1"/>
                </a:solidFill>
                <a:latin typeface="Times New Roman" pitchFamily="18" charset="0"/>
              </a:rPr>
              <a:t>ロボットを動かす技術を学びたい</a:t>
            </a:r>
            <a:endParaRPr lang="en-US" altLang="ja-JP" sz="1600" dirty="0">
              <a:solidFill>
                <a:schemeClr val="bg1"/>
              </a:solidFill>
              <a:latin typeface="Times New Roman" pitchFamily="18" charset="0"/>
            </a:endParaRPr>
          </a:p>
          <a:p>
            <a:pPr algn="r" defTabSz="914400">
              <a:defRPr/>
            </a:pPr>
            <a:r>
              <a:rPr lang="en-US" altLang="ja-JP" sz="1600" dirty="0">
                <a:solidFill>
                  <a:schemeClr val="bg1"/>
                </a:solidFill>
                <a:latin typeface="Times New Roman" pitchFamily="18" charset="0"/>
              </a:rPr>
              <a:t>3</a:t>
            </a:r>
            <a:r>
              <a:rPr lang="ja-JP" altLang="en-US" sz="1600" dirty="0">
                <a:solidFill>
                  <a:schemeClr val="bg1"/>
                </a:solidFill>
                <a:latin typeface="Times New Roman" pitchFamily="18" charset="0"/>
              </a:rPr>
              <a:t>年生　日笠　成基</a:t>
            </a:r>
            <a:endParaRPr lang="en-US" altLang="ja-JP" sz="1600" dirty="0">
              <a:solidFill>
                <a:schemeClr val="bg1"/>
              </a:solidFill>
              <a:latin typeface="Times New Roman" pitchFamily="18" charset="0"/>
            </a:endParaRPr>
          </a:p>
          <a:p>
            <a:pPr algn="r" defTabSz="914400">
              <a:defRPr/>
            </a:pPr>
            <a:r>
              <a:rPr lang="ja-JP" altLang="en-US" sz="1600" dirty="0">
                <a:solidFill>
                  <a:schemeClr val="bg1"/>
                </a:solidFill>
                <a:latin typeface="Times New Roman" pitchFamily="18" charset="0"/>
              </a:rPr>
              <a:t>（倉敷南高校）</a:t>
            </a:r>
            <a:endParaRPr lang="ja-JP" altLang="en-US" dirty="0">
              <a:latin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角丸四角形 16"/>
          <p:cNvSpPr>
            <a:spLocks noChangeArrowheads="1"/>
          </p:cNvSpPr>
          <p:nvPr/>
        </p:nvSpPr>
        <p:spPr bwMode="auto">
          <a:xfrm>
            <a:off x="1784350" y="1697038"/>
            <a:ext cx="5372100" cy="3954462"/>
          </a:xfrm>
          <a:prstGeom prst="roundRect">
            <a:avLst>
              <a:gd name="adj" fmla="val 16667"/>
            </a:avLst>
          </a:prstGeom>
          <a:solidFill>
            <a:schemeClr val="accent1"/>
          </a:solidFill>
          <a:ln w="44450" algn="ctr">
            <a:noFill/>
            <a:round/>
            <a:headEnd/>
            <a:tailEnd/>
          </a:ln>
        </p:spPr>
        <p:txBody>
          <a:bodyPr/>
          <a:lstStyle/>
          <a:p>
            <a:pPr marL="342900" indent="-342900" defTabSz="914400"/>
            <a:endParaRPr lang="ja-JP" altLang="en-US">
              <a:latin typeface="Times New Roman" pitchFamily="18" charset="0"/>
            </a:endParaRPr>
          </a:p>
        </p:txBody>
      </p:sp>
      <p:sp>
        <p:nvSpPr>
          <p:cNvPr id="10243" name="テキスト ボックス 3"/>
          <p:cNvSpPr txBox="1">
            <a:spLocks noChangeArrowheads="1"/>
          </p:cNvSpPr>
          <p:nvPr/>
        </p:nvSpPr>
        <p:spPr bwMode="auto">
          <a:xfrm>
            <a:off x="2516188" y="1922463"/>
            <a:ext cx="1555750" cy="1465262"/>
          </a:xfrm>
          <a:prstGeom prst="rect">
            <a:avLst/>
          </a:prstGeom>
          <a:noFill/>
          <a:ln w="9525">
            <a:noFill/>
            <a:miter lim="800000"/>
            <a:headEnd/>
            <a:tailEnd/>
          </a:ln>
        </p:spPr>
        <p:txBody>
          <a:bodyPr wrap="none">
            <a:spAutoFit/>
          </a:bodyPr>
          <a:lstStyle/>
          <a:p>
            <a:pPr defTabSz="914400"/>
            <a:r>
              <a:rPr lang="ja-JP" altLang="en-US">
                <a:solidFill>
                  <a:schemeClr val="bg1"/>
                </a:solidFill>
                <a:latin typeface="Times New Roman" pitchFamily="18" charset="0"/>
              </a:rPr>
              <a:t>材料物性学</a:t>
            </a:r>
          </a:p>
          <a:p>
            <a:pPr defTabSz="914400"/>
            <a:r>
              <a:rPr lang="ja-JP" altLang="en-US">
                <a:solidFill>
                  <a:schemeClr val="bg1"/>
                </a:solidFill>
                <a:latin typeface="Times New Roman" pitchFamily="18" charset="0"/>
              </a:rPr>
              <a:t>材料強度学</a:t>
            </a:r>
          </a:p>
          <a:p>
            <a:pPr defTabSz="914400"/>
            <a:r>
              <a:rPr lang="ja-JP" altLang="en-US">
                <a:solidFill>
                  <a:schemeClr val="bg1"/>
                </a:solidFill>
                <a:latin typeface="Times New Roman" pitchFamily="18" charset="0"/>
              </a:rPr>
              <a:t>応用固体力学</a:t>
            </a:r>
          </a:p>
          <a:p>
            <a:pPr defTabSz="914400"/>
            <a:r>
              <a:rPr lang="ja-JP" altLang="en-US">
                <a:solidFill>
                  <a:schemeClr val="bg1"/>
                </a:solidFill>
                <a:latin typeface="Times New Roman" pitchFamily="18" charset="0"/>
              </a:rPr>
              <a:t>機械設計学</a:t>
            </a:r>
          </a:p>
          <a:p>
            <a:pPr defTabSz="914400"/>
            <a:r>
              <a:rPr lang="ja-JP" altLang="en-US">
                <a:solidFill>
                  <a:schemeClr val="bg1"/>
                </a:solidFill>
                <a:latin typeface="Times New Roman" pitchFamily="18" charset="0"/>
              </a:rPr>
              <a:t>特殊加工学</a:t>
            </a:r>
          </a:p>
        </p:txBody>
      </p:sp>
      <p:sp>
        <p:nvSpPr>
          <p:cNvPr id="10244" name="テキスト ボックス 5"/>
          <p:cNvSpPr txBox="1">
            <a:spLocks noChangeArrowheads="1"/>
          </p:cNvSpPr>
          <p:nvPr/>
        </p:nvSpPr>
        <p:spPr bwMode="auto">
          <a:xfrm>
            <a:off x="2516188" y="3708400"/>
            <a:ext cx="1555750" cy="1465263"/>
          </a:xfrm>
          <a:prstGeom prst="rect">
            <a:avLst/>
          </a:prstGeom>
          <a:noFill/>
          <a:ln w="9525">
            <a:noFill/>
            <a:miter lim="800000"/>
            <a:headEnd/>
            <a:tailEnd/>
          </a:ln>
        </p:spPr>
        <p:txBody>
          <a:bodyPr wrap="none">
            <a:spAutoFit/>
          </a:bodyPr>
          <a:lstStyle/>
          <a:p>
            <a:pPr defTabSz="914400"/>
            <a:r>
              <a:rPr lang="ja-JP" altLang="en-US">
                <a:solidFill>
                  <a:schemeClr val="bg1"/>
                </a:solidFill>
                <a:latin typeface="Times New Roman" pitchFamily="18" charset="0"/>
              </a:rPr>
              <a:t>機械加工学</a:t>
            </a:r>
          </a:p>
          <a:p>
            <a:pPr defTabSz="914400"/>
            <a:r>
              <a:rPr lang="ja-JP" altLang="en-US">
                <a:solidFill>
                  <a:schemeClr val="bg1"/>
                </a:solidFill>
                <a:latin typeface="Times New Roman" pitchFamily="18" charset="0"/>
              </a:rPr>
              <a:t>流体力学</a:t>
            </a:r>
          </a:p>
          <a:p>
            <a:pPr defTabSz="914400"/>
            <a:r>
              <a:rPr lang="ja-JP" altLang="en-US">
                <a:solidFill>
                  <a:schemeClr val="bg1"/>
                </a:solidFill>
                <a:latin typeface="Times New Roman" pitchFamily="18" charset="0"/>
              </a:rPr>
              <a:t>伝熱工学</a:t>
            </a:r>
          </a:p>
          <a:p>
            <a:pPr defTabSz="914400"/>
            <a:r>
              <a:rPr lang="ja-JP" altLang="en-US">
                <a:solidFill>
                  <a:schemeClr val="bg1"/>
                </a:solidFill>
                <a:latin typeface="Times New Roman" pitchFamily="18" charset="0"/>
              </a:rPr>
              <a:t>動力熱工学</a:t>
            </a:r>
          </a:p>
          <a:p>
            <a:pPr defTabSz="914400"/>
            <a:r>
              <a:rPr lang="ja-JP" altLang="en-US">
                <a:solidFill>
                  <a:schemeClr val="bg1"/>
                </a:solidFill>
                <a:latin typeface="Times New Roman" pitchFamily="18" charset="0"/>
              </a:rPr>
              <a:t>生体計測工学</a:t>
            </a:r>
          </a:p>
        </p:txBody>
      </p:sp>
      <p:sp>
        <p:nvSpPr>
          <p:cNvPr id="10245" name="テキスト ボックス 6"/>
          <p:cNvSpPr txBox="1">
            <a:spLocks noChangeArrowheads="1"/>
          </p:cNvSpPr>
          <p:nvPr/>
        </p:nvSpPr>
        <p:spPr bwMode="auto">
          <a:xfrm>
            <a:off x="4171950" y="3813175"/>
            <a:ext cx="2547938" cy="1190625"/>
          </a:xfrm>
          <a:prstGeom prst="rect">
            <a:avLst/>
          </a:prstGeom>
          <a:noFill/>
          <a:ln w="9525">
            <a:noFill/>
            <a:miter lim="800000"/>
            <a:headEnd/>
            <a:tailEnd/>
          </a:ln>
        </p:spPr>
        <p:txBody>
          <a:bodyPr wrap="none">
            <a:spAutoFit/>
          </a:bodyPr>
          <a:lstStyle/>
          <a:p>
            <a:pPr defTabSz="914400"/>
            <a:r>
              <a:rPr lang="ja-JP" altLang="en-US">
                <a:solidFill>
                  <a:schemeClr val="bg1"/>
                </a:solidFill>
                <a:latin typeface="Times New Roman" pitchFamily="18" charset="0"/>
              </a:rPr>
              <a:t>知能機械制御学</a:t>
            </a:r>
          </a:p>
          <a:p>
            <a:pPr defTabSz="914400"/>
            <a:r>
              <a:rPr lang="ja-JP" altLang="en-US">
                <a:solidFill>
                  <a:schemeClr val="bg1"/>
                </a:solidFill>
                <a:latin typeface="Times New Roman" pitchFamily="18" charset="0"/>
              </a:rPr>
              <a:t>システム構成学</a:t>
            </a:r>
          </a:p>
          <a:p>
            <a:pPr defTabSz="914400"/>
            <a:r>
              <a:rPr lang="ja-JP" altLang="en-US">
                <a:solidFill>
                  <a:schemeClr val="bg1"/>
                </a:solidFill>
                <a:latin typeface="Times New Roman" pitchFamily="18" charset="0"/>
              </a:rPr>
              <a:t>機械インターフェース学</a:t>
            </a:r>
          </a:p>
          <a:p>
            <a:pPr defTabSz="914400"/>
            <a:r>
              <a:rPr lang="ja-JP" altLang="en-US">
                <a:solidFill>
                  <a:schemeClr val="bg1"/>
                </a:solidFill>
                <a:latin typeface="Times New Roman" pitchFamily="18" charset="0"/>
              </a:rPr>
              <a:t>メカトロニクスシステム学</a:t>
            </a:r>
          </a:p>
        </p:txBody>
      </p:sp>
      <p:sp>
        <p:nvSpPr>
          <p:cNvPr id="10246" name="テキスト ボックス 3"/>
          <p:cNvSpPr txBox="1">
            <a:spLocks noChangeArrowheads="1"/>
          </p:cNvSpPr>
          <p:nvPr/>
        </p:nvSpPr>
        <p:spPr bwMode="auto">
          <a:xfrm>
            <a:off x="4191000" y="2027238"/>
            <a:ext cx="2622550" cy="1190625"/>
          </a:xfrm>
          <a:prstGeom prst="rect">
            <a:avLst/>
          </a:prstGeom>
          <a:noFill/>
          <a:ln w="9525">
            <a:noFill/>
            <a:miter lim="800000"/>
            <a:headEnd/>
            <a:tailEnd/>
          </a:ln>
        </p:spPr>
        <p:txBody>
          <a:bodyPr wrap="none">
            <a:spAutoFit/>
          </a:bodyPr>
          <a:lstStyle/>
          <a:p>
            <a:pPr defTabSz="914400"/>
            <a:r>
              <a:rPr lang="ja-JP" altLang="en-US">
                <a:solidFill>
                  <a:schemeClr val="bg1"/>
                </a:solidFill>
                <a:latin typeface="Times New Roman" pitchFamily="18" charset="0"/>
              </a:rPr>
              <a:t>高度システム安全学</a:t>
            </a:r>
          </a:p>
          <a:p>
            <a:pPr defTabSz="914400"/>
            <a:r>
              <a:rPr lang="ja-JP" altLang="en-US">
                <a:solidFill>
                  <a:schemeClr val="bg1"/>
                </a:solidFill>
                <a:latin typeface="Times New Roman" pitchFamily="18" charset="0"/>
              </a:rPr>
              <a:t>適応学習システム制御学</a:t>
            </a:r>
          </a:p>
          <a:p>
            <a:pPr defTabSz="914400"/>
            <a:r>
              <a:rPr lang="ja-JP" altLang="en-US">
                <a:solidFill>
                  <a:schemeClr val="bg1"/>
                </a:solidFill>
                <a:latin typeface="Times New Roman" pitchFamily="18" charset="0"/>
              </a:rPr>
              <a:t>知能システム組織学</a:t>
            </a:r>
          </a:p>
          <a:p>
            <a:pPr defTabSz="914400"/>
            <a:r>
              <a:rPr lang="ja-JP" altLang="en-US">
                <a:solidFill>
                  <a:schemeClr val="bg1"/>
                </a:solidFill>
                <a:latin typeface="Times New Roman" pitchFamily="18" charset="0"/>
              </a:rPr>
              <a:t>生産知能学</a:t>
            </a:r>
          </a:p>
        </p:txBody>
      </p:sp>
      <p:sp>
        <p:nvSpPr>
          <p:cNvPr id="10247" name="Text Box 47"/>
          <p:cNvSpPr txBox="1">
            <a:spLocks noChangeArrowheads="1"/>
          </p:cNvSpPr>
          <p:nvPr/>
        </p:nvSpPr>
        <p:spPr bwMode="auto">
          <a:xfrm>
            <a:off x="4000500" y="3376613"/>
            <a:ext cx="1098550" cy="366712"/>
          </a:xfrm>
          <a:prstGeom prst="rect">
            <a:avLst/>
          </a:prstGeom>
          <a:solidFill>
            <a:srgbClr val="FFFF00"/>
          </a:solidFill>
          <a:ln w="9525">
            <a:noFill/>
            <a:miter lim="800000"/>
            <a:headEnd/>
            <a:tailEnd/>
          </a:ln>
        </p:spPr>
        <p:txBody>
          <a:bodyPr wrap="none">
            <a:spAutoFit/>
          </a:bodyPr>
          <a:lstStyle/>
          <a:p>
            <a:pPr defTabSz="914400"/>
            <a:r>
              <a:rPr lang="ja-JP" altLang="en-US">
                <a:latin typeface="Times New Roman" pitchFamily="18" charset="0"/>
              </a:rPr>
              <a:t>卒業研究</a:t>
            </a:r>
          </a:p>
        </p:txBody>
      </p:sp>
      <p:pic>
        <p:nvPicPr>
          <p:cNvPr id="10248" name="Picture 27"/>
          <p:cNvPicPr>
            <a:picLocks noChangeAspect="1" noChangeArrowheads="1"/>
          </p:cNvPicPr>
          <p:nvPr/>
        </p:nvPicPr>
        <p:blipFill>
          <a:blip r:embed="rId3"/>
          <a:srcRect/>
          <a:stretch>
            <a:fillRect/>
          </a:stretch>
        </p:blipFill>
        <p:spPr bwMode="auto">
          <a:xfrm>
            <a:off x="2995613" y="527050"/>
            <a:ext cx="1387475" cy="990600"/>
          </a:xfrm>
          <a:prstGeom prst="rect">
            <a:avLst/>
          </a:prstGeom>
          <a:noFill/>
          <a:ln w="9525">
            <a:noFill/>
            <a:miter lim="800000"/>
            <a:headEnd/>
            <a:tailEnd/>
          </a:ln>
        </p:spPr>
      </p:pic>
      <p:pic>
        <p:nvPicPr>
          <p:cNvPr id="10249" name="Picture 28"/>
          <p:cNvPicPr>
            <a:picLocks noChangeAspect="1" noChangeArrowheads="1"/>
          </p:cNvPicPr>
          <p:nvPr/>
        </p:nvPicPr>
        <p:blipFill>
          <a:blip r:embed="rId4"/>
          <a:srcRect/>
          <a:stretch>
            <a:fillRect/>
          </a:stretch>
        </p:blipFill>
        <p:spPr bwMode="auto">
          <a:xfrm>
            <a:off x="1614488" y="527050"/>
            <a:ext cx="1389062" cy="1000125"/>
          </a:xfrm>
          <a:prstGeom prst="rect">
            <a:avLst/>
          </a:prstGeom>
          <a:noFill/>
          <a:ln w="9525">
            <a:noFill/>
            <a:miter lim="800000"/>
            <a:headEnd/>
            <a:tailEnd/>
          </a:ln>
        </p:spPr>
      </p:pic>
      <p:pic>
        <p:nvPicPr>
          <p:cNvPr id="10250" name="Picture 29"/>
          <p:cNvPicPr>
            <a:picLocks noChangeAspect="1" noChangeArrowheads="1"/>
          </p:cNvPicPr>
          <p:nvPr/>
        </p:nvPicPr>
        <p:blipFill>
          <a:blip r:embed="rId5"/>
          <a:srcRect/>
          <a:stretch>
            <a:fillRect/>
          </a:stretch>
        </p:blipFill>
        <p:spPr bwMode="auto">
          <a:xfrm>
            <a:off x="247650" y="519113"/>
            <a:ext cx="1403350" cy="1000125"/>
          </a:xfrm>
          <a:prstGeom prst="rect">
            <a:avLst/>
          </a:prstGeom>
          <a:noFill/>
          <a:ln w="9525">
            <a:noFill/>
            <a:miter lim="800000"/>
            <a:headEnd/>
            <a:tailEnd/>
          </a:ln>
        </p:spPr>
      </p:pic>
      <p:pic>
        <p:nvPicPr>
          <p:cNvPr id="10251" name="Picture 30"/>
          <p:cNvPicPr>
            <a:picLocks noChangeAspect="1" noChangeArrowheads="1"/>
          </p:cNvPicPr>
          <p:nvPr/>
        </p:nvPicPr>
        <p:blipFill>
          <a:blip r:embed="rId6"/>
          <a:srcRect/>
          <a:stretch>
            <a:fillRect/>
          </a:stretch>
        </p:blipFill>
        <p:spPr bwMode="auto">
          <a:xfrm>
            <a:off x="261938" y="1519238"/>
            <a:ext cx="1412875" cy="1011237"/>
          </a:xfrm>
          <a:prstGeom prst="rect">
            <a:avLst/>
          </a:prstGeom>
          <a:noFill/>
          <a:ln w="9525">
            <a:noFill/>
            <a:miter lim="800000"/>
            <a:headEnd/>
            <a:tailEnd/>
          </a:ln>
        </p:spPr>
      </p:pic>
      <p:pic>
        <p:nvPicPr>
          <p:cNvPr id="10252" name="Picture 31"/>
          <p:cNvPicPr>
            <a:picLocks noChangeAspect="1" noChangeArrowheads="1"/>
          </p:cNvPicPr>
          <p:nvPr/>
        </p:nvPicPr>
        <p:blipFill>
          <a:blip r:embed="rId7"/>
          <a:srcRect/>
          <a:stretch>
            <a:fillRect/>
          </a:stretch>
        </p:blipFill>
        <p:spPr bwMode="auto">
          <a:xfrm>
            <a:off x="257175" y="2554288"/>
            <a:ext cx="1436688" cy="1038225"/>
          </a:xfrm>
          <a:prstGeom prst="rect">
            <a:avLst/>
          </a:prstGeom>
          <a:noFill/>
          <a:ln w="9525">
            <a:noFill/>
            <a:miter lim="800000"/>
            <a:headEnd/>
            <a:tailEnd/>
          </a:ln>
        </p:spPr>
      </p:pic>
      <p:pic>
        <p:nvPicPr>
          <p:cNvPr id="10253" name="Picture 32"/>
          <p:cNvPicPr>
            <a:picLocks noChangeAspect="1" noChangeArrowheads="1"/>
          </p:cNvPicPr>
          <p:nvPr/>
        </p:nvPicPr>
        <p:blipFill>
          <a:blip r:embed="rId8"/>
          <a:srcRect/>
          <a:stretch>
            <a:fillRect/>
          </a:stretch>
        </p:blipFill>
        <p:spPr bwMode="auto">
          <a:xfrm>
            <a:off x="265113" y="3609975"/>
            <a:ext cx="1409700" cy="1163638"/>
          </a:xfrm>
          <a:prstGeom prst="rect">
            <a:avLst/>
          </a:prstGeom>
          <a:noFill/>
          <a:ln w="9525">
            <a:noFill/>
            <a:miter lim="800000"/>
            <a:headEnd/>
            <a:tailEnd/>
          </a:ln>
        </p:spPr>
      </p:pic>
      <p:pic>
        <p:nvPicPr>
          <p:cNvPr id="10254" name="Picture 33"/>
          <p:cNvPicPr>
            <a:picLocks noChangeAspect="1" noChangeArrowheads="1"/>
          </p:cNvPicPr>
          <p:nvPr/>
        </p:nvPicPr>
        <p:blipFill>
          <a:blip r:embed="rId9"/>
          <a:srcRect/>
          <a:stretch>
            <a:fillRect/>
          </a:stretch>
        </p:blipFill>
        <p:spPr bwMode="auto">
          <a:xfrm>
            <a:off x="260350" y="4759325"/>
            <a:ext cx="1416050" cy="1019175"/>
          </a:xfrm>
          <a:prstGeom prst="rect">
            <a:avLst/>
          </a:prstGeom>
          <a:noFill/>
          <a:ln w="9525">
            <a:noFill/>
            <a:miter lim="800000"/>
            <a:headEnd/>
            <a:tailEnd/>
          </a:ln>
        </p:spPr>
      </p:pic>
      <p:pic>
        <p:nvPicPr>
          <p:cNvPr id="10255" name="Picture 34"/>
          <p:cNvPicPr>
            <a:picLocks noChangeAspect="1" noChangeArrowheads="1"/>
          </p:cNvPicPr>
          <p:nvPr/>
        </p:nvPicPr>
        <p:blipFill>
          <a:blip r:embed="rId10"/>
          <a:srcRect/>
          <a:stretch>
            <a:fillRect/>
          </a:stretch>
        </p:blipFill>
        <p:spPr bwMode="auto">
          <a:xfrm>
            <a:off x="1287463" y="5789613"/>
            <a:ext cx="1492250" cy="1068387"/>
          </a:xfrm>
          <a:prstGeom prst="rect">
            <a:avLst/>
          </a:prstGeom>
          <a:noFill/>
          <a:ln w="9525">
            <a:noFill/>
            <a:miter lim="800000"/>
            <a:headEnd/>
            <a:tailEnd/>
          </a:ln>
        </p:spPr>
      </p:pic>
      <p:pic>
        <p:nvPicPr>
          <p:cNvPr id="10256" name="Picture 35"/>
          <p:cNvPicPr>
            <a:picLocks noChangeAspect="1" noChangeArrowheads="1"/>
          </p:cNvPicPr>
          <p:nvPr/>
        </p:nvPicPr>
        <p:blipFill>
          <a:blip r:embed="rId11"/>
          <a:srcRect/>
          <a:stretch>
            <a:fillRect/>
          </a:stretch>
        </p:blipFill>
        <p:spPr bwMode="auto">
          <a:xfrm>
            <a:off x="2774950" y="5791200"/>
            <a:ext cx="1487488" cy="1066800"/>
          </a:xfrm>
          <a:prstGeom prst="rect">
            <a:avLst/>
          </a:prstGeom>
          <a:noFill/>
          <a:ln w="9525">
            <a:noFill/>
            <a:miter lim="800000"/>
            <a:headEnd/>
            <a:tailEnd/>
          </a:ln>
        </p:spPr>
      </p:pic>
      <p:pic>
        <p:nvPicPr>
          <p:cNvPr id="10257" name="Picture 36"/>
          <p:cNvPicPr>
            <a:picLocks noChangeAspect="1" noChangeArrowheads="1"/>
          </p:cNvPicPr>
          <p:nvPr/>
        </p:nvPicPr>
        <p:blipFill>
          <a:blip r:embed="rId12"/>
          <a:srcRect/>
          <a:stretch>
            <a:fillRect/>
          </a:stretch>
        </p:blipFill>
        <p:spPr bwMode="auto">
          <a:xfrm>
            <a:off x="4271963" y="5802313"/>
            <a:ext cx="1481137" cy="1055687"/>
          </a:xfrm>
          <a:prstGeom prst="rect">
            <a:avLst/>
          </a:prstGeom>
          <a:noFill/>
          <a:ln w="9525">
            <a:noFill/>
            <a:miter lim="800000"/>
            <a:headEnd/>
            <a:tailEnd/>
          </a:ln>
        </p:spPr>
      </p:pic>
      <p:pic>
        <p:nvPicPr>
          <p:cNvPr id="10258" name="Picture 37"/>
          <p:cNvPicPr>
            <a:picLocks noChangeAspect="1" noChangeArrowheads="1"/>
          </p:cNvPicPr>
          <p:nvPr/>
        </p:nvPicPr>
        <p:blipFill>
          <a:blip r:embed="rId13"/>
          <a:srcRect/>
          <a:stretch>
            <a:fillRect/>
          </a:stretch>
        </p:blipFill>
        <p:spPr bwMode="auto">
          <a:xfrm>
            <a:off x="4368800" y="527050"/>
            <a:ext cx="1398588" cy="996950"/>
          </a:xfrm>
          <a:prstGeom prst="rect">
            <a:avLst/>
          </a:prstGeom>
          <a:noFill/>
          <a:ln w="9525">
            <a:noFill/>
            <a:miter lim="800000"/>
            <a:headEnd/>
            <a:tailEnd/>
          </a:ln>
        </p:spPr>
      </p:pic>
      <p:pic>
        <p:nvPicPr>
          <p:cNvPr id="10259" name="Picture 38"/>
          <p:cNvPicPr>
            <a:picLocks noChangeAspect="1" noChangeArrowheads="1"/>
          </p:cNvPicPr>
          <p:nvPr/>
        </p:nvPicPr>
        <p:blipFill>
          <a:blip r:embed="rId14"/>
          <a:srcRect/>
          <a:stretch>
            <a:fillRect/>
          </a:stretch>
        </p:blipFill>
        <p:spPr bwMode="auto">
          <a:xfrm>
            <a:off x="5767388" y="522288"/>
            <a:ext cx="1387475" cy="995362"/>
          </a:xfrm>
          <a:prstGeom prst="rect">
            <a:avLst/>
          </a:prstGeom>
          <a:noFill/>
          <a:ln w="9525">
            <a:noFill/>
            <a:miter lim="800000"/>
            <a:headEnd/>
            <a:tailEnd/>
          </a:ln>
        </p:spPr>
      </p:pic>
      <p:pic>
        <p:nvPicPr>
          <p:cNvPr id="10260" name="Picture 39"/>
          <p:cNvPicPr>
            <a:picLocks noChangeAspect="1" noChangeArrowheads="1"/>
          </p:cNvPicPr>
          <p:nvPr/>
        </p:nvPicPr>
        <p:blipFill>
          <a:blip r:embed="rId15"/>
          <a:srcRect/>
          <a:stretch>
            <a:fillRect/>
          </a:stretch>
        </p:blipFill>
        <p:spPr bwMode="auto">
          <a:xfrm>
            <a:off x="7285038" y="1400175"/>
            <a:ext cx="1431925" cy="1027113"/>
          </a:xfrm>
          <a:prstGeom prst="rect">
            <a:avLst/>
          </a:prstGeom>
          <a:noFill/>
          <a:ln w="9525">
            <a:noFill/>
            <a:miter lim="800000"/>
            <a:headEnd/>
            <a:tailEnd/>
          </a:ln>
        </p:spPr>
      </p:pic>
      <p:pic>
        <p:nvPicPr>
          <p:cNvPr id="10261" name="Picture 40"/>
          <p:cNvPicPr>
            <a:picLocks noChangeAspect="1" noChangeArrowheads="1"/>
          </p:cNvPicPr>
          <p:nvPr/>
        </p:nvPicPr>
        <p:blipFill>
          <a:blip r:embed="rId16"/>
          <a:srcRect/>
          <a:stretch>
            <a:fillRect/>
          </a:stretch>
        </p:blipFill>
        <p:spPr bwMode="auto">
          <a:xfrm>
            <a:off x="7285038" y="2414588"/>
            <a:ext cx="1420812" cy="1017587"/>
          </a:xfrm>
          <a:prstGeom prst="rect">
            <a:avLst/>
          </a:prstGeom>
          <a:noFill/>
          <a:ln w="9525">
            <a:noFill/>
            <a:miter lim="800000"/>
            <a:headEnd/>
            <a:tailEnd/>
          </a:ln>
        </p:spPr>
      </p:pic>
      <p:pic>
        <p:nvPicPr>
          <p:cNvPr id="10262" name="Picture 41"/>
          <p:cNvPicPr>
            <a:picLocks noChangeAspect="1" noChangeArrowheads="1"/>
          </p:cNvPicPr>
          <p:nvPr/>
        </p:nvPicPr>
        <p:blipFill>
          <a:blip r:embed="rId17"/>
          <a:srcRect/>
          <a:stretch>
            <a:fillRect/>
          </a:stretch>
        </p:blipFill>
        <p:spPr bwMode="auto">
          <a:xfrm>
            <a:off x="7286625" y="3425825"/>
            <a:ext cx="1425575" cy="1330325"/>
          </a:xfrm>
          <a:prstGeom prst="rect">
            <a:avLst/>
          </a:prstGeom>
          <a:noFill/>
          <a:ln w="9525">
            <a:noFill/>
            <a:miter lim="800000"/>
            <a:headEnd/>
            <a:tailEnd/>
          </a:ln>
        </p:spPr>
      </p:pic>
      <p:pic>
        <p:nvPicPr>
          <p:cNvPr id="10263" name="Picture 43"/>
          <p:cNvPicPr>
            <a:picLocks noChangeAspect="1" noChangeArrowheads="1"/>
          </p:cNvPicPr>
          <p:nvPr/>
        </p:nvPicPr>
        <p:blipFill>
          <a:blip r:embed="rId18"/>
          <a:srcRect/>
          <a:stretch>
            <a:fillRect/>
          </a:stretch>
        </p:blipFill>
        <p:spPr bwMode="auto">
          <a:xfrm>
            <a:off x="7289800" y="5770563"/>
            <a:ext cx="1428750" cy="1049337"/>
          </a:xfrm>
          <a:prstGeom prst="rect">
            <a:avLst/>
          </a:prstGeom>
          <a:noFill/>
          <a:ln w="9525">
            <a:noFill/>
            <a:miter lim="800000"/>
            <a:headEnd/>
            <a:tailEnd/>
          </a:ln>
        </p:spPr>
      </p:pic>
      <p:pic>
        <p:nvPicPr>
          <p:cNvPr id="10264" name="図 25" descr="DSC_5291.jpg"/>
          <p:cNvPicPr>
            <a:picLocks noChangeAspect="1"/>
          </p:cNvPicPr>
          <p:nvPr/>
        </p:nvPicPr>
        <p:blipFill>
          <a:blip r:embed="rId19"/>
          <a:srcRect/>
          <a:stretch>
            <a:fillRect/>
          </a:stretch>
        </p:blipFill>
        <p:spPr bwMode="auto">
          <a:xfrm>
            <a:off x="7277100" y="4772025"/>
            <a:ext cx="1474788" cy="979488"/>
          </a:xfrm>
          <a:prstGeom prst="rect">
            <a:avLst/>
          </a:prstGeom>
          <a:noFill/>
          <a:ln w="9525">
            <a:noFill/>
            <a:miter lim="800000"/>
            <a:headEnd/>
            <a:tailEnd/>
          </a:ln>
        </p:spPr>
      </p:pic>
      <p:pic>
        <p:nvPicPr>
          <p:cNvPr id="10265" name="図 27" descr="Engineering_2012_ページ_23.png"/>
          <p:cNvPicPr>
            <a:picLocks noChangeAspect="1"/>
          </p:cNvPicPr>
          <p:nvPr/>
        </p:nvPicPr>
        <p:blipFill>
          <a:blip r:embed="rId20"/>
          <a:srcRect/>
          <a:stretch>
            <a:fillRect/>
          </a:stretch>
        </p:blipFill>
        <p:spPr bwMode="auto">
          <a:xfrm>
            <a:off x="5778500" y="5835650"/>
            <a:ext cx="1384300" cy="1022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219</TotalTime>
  <Words>706</Words>
  <Application>Microsoft Office PowerPoint</Application>
  <PresentationFormat>画面に合わせる (4:3)</PresentationFormat>
  <Paragraphs>192</Paragraphs>
  <Slides>11</Slides>
  <Notes>11</Notes>
  <HiddenSlides>0</HiddenSlides>
  <MMClips>4</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11</vt:i4>
      </vt:variant>
    </vt:vector>
  </HeadingPairs>
  <TitlesOfParts>
    <vt:vector size="13" baseType="lpstr">
      <vt:lpstr>Office テーマ</vt:lpstr>
      <vt:lpstr>ビットマップ イメージ</vt:lpstr>
      <vt:lpstr>スライド 1</vt:lpstr>
      <vt:lpstr>機械システム系学科とは？</vt:lpstr>
      <vt:lpstr>機械システム系学科とは？</vt:lpstr>
      <vt:lpstr>カリキュラムの流れ</vt:lpstr>
      <vt:lpstr>時間割</vt:lpstr>
      <vt:lpstr>１日の流れ</vt:lpstr>
      <vt:lpstr>講義紹介</vt:lpstr>
      <vt:lpstr>各コース紹介</vt:lpstr>
      <vt:lpstr>スライド 9</vt:lpstr>
      <vt:lpstr>卒業したらどんな仕事をする？</vt:lpstr>
      <vt:lpstr>卒業生</vt:lpstr>
    </vt:vector>
  </TitlesOfParts>
  <Company>アイディーエイ</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株式会社 アイディーエイ</dc:creator>
  <cp:lastModifiedBy>Masanori SEKI</cp:lastModifiedBy>
  <cp:revision>56</cp:revision>
  <cp:lastPrinted>2011-07-06T03:36:36Z</cp:lastPrinted>
  <dcterms:created xsi:type="dcterms:W3CDTF">2010-05-24T05:28:08Z</dcterms:created>
  <dcterms:modified xsi:type="dcterms:W3CDTF">2011-08-02T05:10:04Z</dcterms:modified>
</cp:coreProperties>
</file>