
<file path=[Content_Types].xml><?xml version="1.0" encoding="utf-8"?>
<Types xmlns="http://schemas.openxmlformats.org/package/2006/content-types">
  <Override PartName="/ppt/embeddings/oleObject5.bin" ContentType="application/vnd.openxmlformats-officedocument.oleObject"/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embeddings/oleObject3.bin" ContentType="application/vnd.openxmlformats-officedocument.oleObject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embeddings/oleObject1.bin" ContentType="application/vnd.openxmlformats-officedocument.oleObject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embeddings/oleObject8.bin" ContentType="application/vnd.openxmlformats-officedocument.oleObject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3.xml" ContentType="application/vnd.openxmlformats-officedocument.presentationml.slide+xml"/>
  <Override PartName="/ppt/slides/slide14.xml" ContentType="application/vnd.openxmlformats-officedocument.presentationml.slide+xml"/>
  <Override PartName="/ppt/embeddings/oleObject6.bin" ContentType="application/vnd.openxmlformats-officedocument.oleObject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embeddings/oleObject4.bin" ContentType="application/vnd.openxmlformats-officedocument.oleObject"/>
  <Default Extension="bin" ContentType="application/vnd.openxmlformats-officedocument.presentationml.printerSettings"/>
  <Override PartName="/ppt/embeddings/oleObject10.bin" ContentType="application/vnd.openxmlformats-officedocument.oleObject"/>
  <Override PartName="/ppt/slides/slide10.xml" ContentType="application/vnd.openxmlformats-officedocument.presentationml.slide+xml"/>
  <Override PartName="/ppt/embeddings/oleObject2.bin" ContentType="application/vnd.openxmlformats-officedocument.oleObject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Default Extension="vml" ContentType="application/vnd.openxmlformats-officedocument.vmlDrawing"/>
  <Override PartName="/ppt/slides/slide6.xml" ContentType="application/vnd.openxmlformats-officedocument.presentationml.slide+xml"/>
  <Override PartName="/ppt/embeddings/oleObject9.bin" ContentType="application/vnd.openxmlformats-officedocument.oleObject"/>
  <Override PartName="/ppt/slides/slide4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embeddings/oleObject7.bin" ContentType="application/vnd.openxmlformats-officedocument.oleObject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70" r:id="rId2"/>
    <p:sldId id="259" r:id="rId3"/>
    <p:sldId id="260" r:id="rId4"/>
    <p:sldId id="261" r:id="rId5"/>
    <p:sldId id="274" r:id="rId6"/>
    <p:sldId id="262" r:id="rId7"/>
    <p:sldId id="264" r:id="rId8"/>
    <p:sldId id="271" r:id="rId9"/>
    <p:sldId id="266" r:id="rId10"/>
    <p:sldId id="267" r:id="rId11"/>
    <p:sldId id="268" r:id="rId12"/>
    <p:sldId id="269" r:id="rId13"/>
    <p:sldId id="275" r:id="rId14"/>
    <p:sldId id="272" r:id="rId15"/>
  </p:sldIdLst>
  <p:sldSz cx="9144000" cy="6858000" type="screen4x3"/>
  <p:notesSz cx="7099300" cy="10234613"/>
  <p:defaultTextStyle>
    <a:defPPr>
      <a:defRPr lang="ja-JP"/>
    </a:defPPr>
    <a:lvl1pPr algn="l" defTabSz="457200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1pPr>
    <a:lvl2pPr marL="457200" algn="l" defTabSz="457200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2pPr>
    <a:lvl3pPr marL="914400" algn="l" defTabSz="457200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3pPr>
    <a:lvl4pPr marL="1371600" algn="l" defTabSz="457200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4pPr>
    <a:lvl5pPr marL="1828800" algn="l" defTabSz="457200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5pPr>
    <a:lvl6pPr marL="2286000" algn="l" defTabSz="457200" rtl="0" eaLnBrk="1" latinLnBrk="0" hangingPunct="1">
      <a:defRPr kumimoji="1"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6pPr>
    <a:lvl7pPr marL="2743200" algn="l" defTabSz="457200" rtl="0" eaLnBrk="1" latinLnBrk="0" hangingPunct="1">
      <a:defRPr kumimoji="1"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7pPr>
    <a:lvl8pPr marL="3200400" algn="l" defTabSz="457200" rtl="0" eaLnBrk="1" latinLnBrk="0" hangingPunct="1">
      <a:defRPr kumimoji="1"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8pPr>
    <a:lvl9pPr marL="3657600" algn="l" defTabSz="457200" rtl="0" eaLnBrk="1" latinLnBrk="0" hangingPunct="1">
      <a:defRPr kumimoji="1"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2" autoAdjust="0"/>
    <p:restoredTop sz="94719" autoAdjust="0"/>
  </p:normalViewPr>
  <p:slideViewPr>
    <p:cSldViewPr snapToGrid="0">
      <p:cViewPr>
        <p:scale>
          <a:sx n="150" d="100"/>
          <a:sy n="150" d="100"/>
        </p:scale>
        <p:origin x="-1072" y="-560"/>
      </p:cViewPr>
      <p:guideLst>
        <p:guide orient="horz" pos="4319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Relationship Id="rId1" Type="http://schemas.openxmlformats.org/officeDocument/2006/relationships/image" Target="../media/image39.png"/><Relationship Id="rId2" Type="http://schemas.openxmlformats.org/officeDocument/2006/relationships/image" Target="../media/image4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プレースホルダ 4"/>
          <p:cNvSpPr>
            <a:spLocks noGrp="1"/>
          </p:cNvSpPr>
          <p:nvPr>
            <p:ph type="title"/>
          </p:nvPr>
        </p:nvSpPr>
        <p:spPr>
          <a:xfrm>
            <a:off x="409575" y="152400"/>
            <a:ext cx="5591176" cy="47625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9" name="コンテンツ プレースホルダ 8"/>
          <p:cNvSpPr>
            <a:spLocks noGrp="1"/>
          </p:cNvSpPr>
          <p:nvPr>
            <p:ph sz="quarter" idx="10"/>
          </p:nvPr>
        </p:nvSpPr>
        <p:spPr>
          <a:xfrm>
            <a:off x="581025" y="1314450"/>
            <a:ext cx="7943850" cy="5153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C:\Users\QUA DESIGN style\Desktop\ロゴ.jp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326313" y="85725"/>
            <a:ext cx="1597025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6" descr="C:\Users\QUA DESIGN style\Desktop\線2.jp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739775"/>
            <a:ext cx="9144000" cy="9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kumimoji="1" sz="2800" b="1" kern="1200">
          <a:solidFill>
            <a:schemeClr val="tx1"/>
          </a:solidFill>
          <a:latin typeface="+mj-lt"/>
          <a:ea typeface="+mj-ea"/>
          <a:cs typeface="ＭＳ Ｐゴシック" pitchFamily="-105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72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pitchFamily="-10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72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72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72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72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1.bin"/><Relationship Id="rId4" Type="http://schemas.openxmlformats.org/officeDocument/2006/relationships/hyperlink" Target="http://www.daihatsu.co.jp/index.htm" TargetMode="External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oleObject" Target="../embeddings/oleObject2.bin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image" Target="../media/image55.png"/><Relationship Id="rId13" Type="http://schemas.openxmlformats.org/officeDocument/2006/relationships/image" Target="../media/image56.png"/><Relationship Id="rId14" Type="http://schemas.openxmlformats.org/officeDocument/2006/relationships/image" Target="../media/image57.jpeg"/><Relationship Id="rId15" Type="http://schemas.openxmlformats.org/officeDocument/2006/relationships/hyperlink" Target="http://www.subaru.jp/" TargetMode="External"/><Relationship Id="rId16" Type="http://schemas.openxmlformats.org/officeDocument/2006/relationships/image" Target="../media/image58.jpeg"/><Relationship Id="rId17" Type="http://schemas.openxmlformats.org/officeDocument/2006/relationships/hyperlink" Target="http://www.google.co.jp/imgres?imgurl=http://www.jfe-steel.co.jp/works/east/chiba/img/top_logo.gif&amp;imgrefurl=http://www.jfe-steel.co.jp/works/east/chiba/taiki.html&amp;usg=__VvHZkM9mIw7DngDwQ0kgoCYEKig=&amp;h=77&amp;w=57&amp;sz=3&amp;hl=ja&amp;start=10&amp;um=1&amp;itbs=1&amp;tbnid=lsyKwGZecKIL8M:&amp;tbnh=72&amp;tbnw=53&amp;prev=/images?q=%EF%BC%AA%EF%BC%A6%EF%BC%A5%E3%82%B9%E3%83%81%E3%83%BC%E3%83%AB%E3%80%80logo&amp;um=1&amp;hl=ja&amp;lr=lang_ja&amp;rlz=1I7SUNC_ja&amp;tbs=isch:1,lr:lang_1ja" TargetMode="External"/><Relationship Id="rId18" Type="http://schemas.openxmlformats.org/officeDocument/2006/relationships/image" Target="../media/image59.jpeg"/><Relationship Id="rId19" Type="http://schemas.openxmlformats.org/officeDocument/2006/relationships/hyperlink" Target="http://www.google.co.jp/imgres?imgurl=https://www.ntt.com/vpn/ip-vpn/case/kobeseiko/images/samp5-2-c4.gif&amp;imgrefurl=https://www.ntt.com/vpn/ip-vpn/case/kobeseiko/kobeseiko_all.html&amp;usg=__cCLAbp142PUsh6gaAvkW_gxkbvs=&amp;h=81&amp;w=198&amp;sz=4&amp;hl=ja&amp;start=8&amp;um=1&amp;itbs=1&amp;tbnid=ZEcZBXUAeudzpM:&amp;tbnh=43&amp;tbnw=104&amp;prev=/images?q=%E7%A5%9E%E6%88%B8%E8%A3%BD%E9%8B%BC%E6%89%80%E3%80%80logo&amp;um=1&amp;hl=ja&amp;lr=lang_ja&amp;rlz=1I7SUNC_ja&amp;tbs=isch:1,lr:lang_1ja" TargetMode="External"/><Relationship Id="rId30" Type="http://schemas.openxmlformats.org/officeDocument/2006/relationships/image" Target="../media/image66.png"/><Relationship Id="rId31" Type="http://schemas.openxmlformats.org/officeDocument/2006/relationships/image" Target="../media/image67.jpeg"/><Relationship Id="rId32" Type="http://schemas.openxmlformats.org/officeDocument/2006/relationships/hyperlink" Target="http://www.google.co.jp/imgres?imgurl=http://www.nec.co.jp/library/jirei/mitsuka/mitsuka_img/logo.gif&amp;imgrefurl=http://www.nec.co.jp/library/jirei/mitsuka/&amp;usg=__abTlpgNUXXhwR8tvHBoVjzVkIFQ=&amp;h=135&amp;w=150&amp;sz=5&amp;hl=ja&amp;start=6&amp;um=1&amp;itbs=1&amp;tbnid=8hGMubP5pFZoBM:&amp;tbnh=86&amp;tbnw=96&amp;prev=/images?q=%E4%B8%89%E4%BA%95%E5%8C%96%E5%AD%A6%E3%80%80logo&amp;um=1&amp;hl=ja&amp;lr=lang_ja&amp;sa=N&amp;rlz=1I7SUNC_ja&amp;tbs=isch:1,lr:lang_1ja" TargetMode="External"/><Relationship Id="rId33" Type="http://schemas.openxmlformats.org/officeDocument/2006/relationships/image" Target="../media/image68.jpeg"/><Relationship Id="rId34" Type="http://schemas.openxmlformats.org/officeDocument/2006/relationships/image" Target="../media/image69.png"/><Relationship Id="rId35" Type="http://schemas.openxmlformats.org/officeDocument/2006/relationships/hyperlink" Target="http://fujifilm.jp/index.html" TargetMode="External"/><Relationship Id="rId36" Type="http://schemas.openxmlformats.org/officeDocument/2006/relationships/image" Target="../media/image70.png"/><Relationship Id="rId37" Type="http://schemas.openxmlformats.org/officeDocument/2006/relationships/image" Target="../media/image71.png"/><Relationship Id="rId38" Type="http://schemas.openxmlformats.org/officeDocument/2006/relationships/image" Target="../media/image72.png"/><Relationship Id="rId39" Type="http://schemas.openxmlformats.org/officeDocument/2006/relationships/image" Target="../media/image73.png"/><Relationship Id="rId50" Type="http://schemas.openxmlformats.org/officeDocument/2006/relationships/image" Target="../media/image82.png"/><Relationship Id="rId51" Type="http://schemas.openxmlformats.org/officeDocument/2006/relationships/image" Target="../media/image83.png"/><Relationship Id="rId52" Type="http://schemas.openxmlformats.org/officeDocument/2006/relationships/hyperlink" Target="http://www.google.co.jp/imgres?imgurl=http://www.microsoft.com/japan/products/ntwork/CaseStudy/Jr/image/JR_logo.GIF&amp;imgrefurl=http://www.microsoft.com/japan/products/ntwork/CaseStudy/Jr/&amp;usg=__9h7GMZTtKEsb5eSYpBEXgIxdhvU=&amp;h=74&amp;w=100&amp;sz=3&amp;hl=ja&amp;start=20&amp;um=1&amp;itbs=1&amp;tbnid=gvWhPv-taY-06M:&amp;tbnh=61&amp;tbnw=82&amp;prev=/images?q=JR%E6%9D%B1%E6%97%A5%E6%9C%AC%E3%80%80logo&amp;um=1&amp;hl=ja&amp;lr=lang_ja&amp;sa=N&amp;rlz=1I7SUNC_ja&amp;tbs=isch:1,lr:lang_1ja" TargetMode="External"/><Relationship Id="rId53" Type="http://schemas.openxmlformats.org/officeDocument/2006/relationships/image" Target="../media/image84.jpeg"/><Relationship Id="rId54" Type="http://schemas.openxmlformats.org/officeDocument/2006/relationships/image" Target="../media/image85.png"/><Relationship Id="rId55" Type="http://schemas.openxmlformats.org/officeDocument/2006/relationships/oleObject" Target="../embeddings/oleObject3.bin"/><Relationship Id="rId56" Type="http://schemas.openxmlformats.org/officeDocument/2006/relationships/oleObject" Target="../embeddings/oleObject4.bin"/><Relationship Id="rId57" Type="http://schemas.openxmlformats.org/officeDocument/2006/relationships/image" Target="../media/image86.png"/><Relationship Id="rId58" Type="http://schemas.openxmlformats.org/officeDocument/2006/relationships/hyperlink" Target="http://www.khi.co.jp/index.html" TargetMode="External"/><Relationship Id="rId59" Type="http://schemas.openxmlformats.org/officeDocument/2006/relationships/image" Target="../media/image87.png"/><Relationship Id="rId70" Type="http://schemas.openxmlformats.org/officeDocument/2006/relationships/image" Target="../media/image94.png"/><Relationship Id="rId71" Type="http://schemas.openxmlformats.org/officeDocument/2006/relationships/oleObject" Target="../embeddings/oleObject6.bin"/><Relationship Id="rId72" Type="http://schemas.openxmlformats.org/officeDocument/2006/relationships/image" Target="../media/image95.png"/><Relationship Id="rId73" Type="http://schemas.openxmlformats.org/officeDocument/2006/relationships/hyperlink" Target="http://www.secom.co.jp/" TargetMode="External"/><Relationship Id="rId74" Type="http://schemas.openxmlformats.org/officeDocument/2006/relationships/image" Target="../media/image96.png"/><Relationship Id="rId75" Type="http://schemas.openxmlformats.org/officeDocument/2006/relationships/hyperlink" Target="http://jp.yamatake.com/index.html" TargetMode="External"/><Relationship Id="rId76" Type="http://schemas.openxmlformats.org/officeDocument/2006/relationships/image" Target="../media/image97.png"/><Relationship Id="rId77" Type="http://schemas.openxmlformats.org/officeDocument/2006/relationships/oleObject" Target="../embeddings/oleObject7.bin"/><Relationship Id="rId78" Type="http://schemas.openxmlformats.org/officeDocument/2006/relationships/hyperlink" Target="http://www.eneos.co.jp/index.html" TargetMode="External"/><Relationship Id="rId79" Type="http://schemas.openxmlformats.org/officeDocument/2006/relationships/image" Target="../media/image98.png"/><Relationship Id="rId20" Type="http://schemas.openxmlformats.org/officeDocument/2006/relationships/image" Target="../media/image60.jpeg"/><Relationship Id="rId21" Type="http://schemas.openxmlformats.org/officeDocument/2006/relationships/image" Target="../media/image61.png"/><Relationship Id="rId22" Type="http://schemas.openxmlformats.org/officeDocument/2006/relationships/hyperlink" Target="http://www.google.co.jp/imgres?imgurl=https://ssl.inax.co.jp/maintenance/repair/toilet/images/inax_logo.gif&amp;imgrefurl=https://ssl.inax.co.jp/maintenance/repair/toilet/&amp;usg=__pzjNWOslWbQRP3_OVB-_TxeEG2M=&amp;h=42&amp;w=85&amp;sz=2&amp;hl=ja&amp;start=17&amp;um=1&amp;itbs=1&amp;tbnid=0s0tOJcJsJzZYM:&amp;tbnh=38&amp;tbnw=76&amp;prev=/images?q=inax+logo&amp;um=1&amp;hl=ja&amp;lr=lang_ja&amp;sa=N&amp;rlz=1I7SUNC_ja&amp;tbs=isch:1,lr:lang_1ja" TargetMode="External"/><Relationship Id="rId23" Type="http://schemas.openxmlformats.org/officeDocument/2006/relationships/image" Target="../media/image62.jpeg"/><Relationship Id="rId24" Type="http://schemas.openxmlformats.org/officeDocument/2006/relationships/hyperlink" Target="http://www.benesse.co.jp/" TargetMode="External"/><Relationship Id="rId25" Type="http://schemas.openxmlformats.org/officeDocument/2006/relationships/image" Target="../media/image63.jpeg"/><Relationship Id="rId26" Type="http://schemas.openxmlformats.org/officeDocument/2006/relationships/hyperlink" Target="http://www.energia.co.jp/index.html" TargetMode="External"/><Relationship Id="rId27" Type="http://schemas.openxmlformats.org/officeDocument/2006/relationships/image" Target="../media/image64.png"/><Relationship Id="rId28" Type="http://schemas.openxmlformats.org/officeDocument/2006/relationships/hyperlink" Target="http://www.city.okayama.jp/index.html" TargetMode="External"/><Relationship Id="rId29" Type="http://schemas.openxmlformats.org/officeDocument/2006/relationships/image" Target="../media/image65.png"/><Relationship Id="rId40" Type="http://schemas.openxmlformats.org/officeDocument/2006/relationships/hyperlink" Target="http://www.google.co.jp/imgres?imgurl=http://www.aisin.com.sg/images/logo.gif&amp;imgrefurl=http://www.aisin.com.sg/compliance.html&amp;usg=__molgQc2iFDhDXvazP2RHQAc5OQU=&amp;h=40&amp;w=134&amp;sz=2&amp;hl=ja&amp;start=15&amp;um=1&amp;itbs=1&amp;tbnid=SHuM31LEQgXVZM:&amp;tbnh=27&amp;tbnw=92&amp;prev=/images?q=aisin+logo&amp;um=1&amp;hl=ja&amp;lr=lang_ja&amp;rlz=1I7SUNC_ja&amp;tbs=isch:1,lr:lang_1ja" TargetMode="External"/><Relationship Id="rId41" Type="http://schemas.openxmlformats.org/officeDocument/2006/relationships/image" Target="../media/image74.jpeg"/><Relationship Id="rId42" Type="http://schemas.openxmlformats.org/officeDocument/2006/relationships/hyperlink" Target="http://www.google.co.jp/imgres?imgurl=http://www.nsk.solidcomponents.com/NSK-Logo.gif&amp;imgrefurl=http://www.nsk.solidcomponents.com/&amp;usg=__KOoACY_0oBkHr0CsOyPSY04wkEY=&amp;h=155&amp;w=470&amp;sz=17&amp;hl=ja&amp;start=22&amp;um=1&amp;itbs=1&amp;tbnid=sb8Z-5uyp5iVbM:&amp;tbnh=43&amp;tbnw=129&amp;prev=/images?q=nsk+logo&amp;start=20&amp;um=1&amp;hl=ja&amp;lr=lang_ja&amp;sa=N&amp;rlz=1I7SUNC_ja&amp;ndsp=20&amp;tbs=isch:1,lr:lang_1ja" TargetMode="External"/><Relationship Id="rId43" Type="http://schemas.openxmlformats.org/officeDocument/2006/relationships/image" Target="../media/image75.jpeg"/><Relationship Id="rId44" Type="http://schemas.openxmlformats.org/officeDocument/2006/relationships/image" Target="../media/image76.jpeg"/><Relationship Id="rId45" Type="http://schemas.openxmlformats.org/officeDocument/2006/relationships/image" Target="../media/image77.png"/><Relationship Id="rId46" Type="http://schemas.openxmlformats.org/officeDocument/2006/relationships/image" Target="../media/image78.png"/><Relationship Id="rId47" Type="http://schemas.openxmlformats.org/officeDocument/2006/relationships/image" Target="../media/image79.png"/><Relationship Id="rId48" Type="http://schemas.openxmlformats.org/officeDocument/2006/relationships/image" Target="../media/image80.png"/><Relationship Id="rId49" Type="http://schemas.openxmlformats.org/officeDocument/2006/relationships/image" Target="../media/image81.png"/><Relationship Id="rId60" Type="http://schemas.openxmlformats.org/officeDocument/2006/relationships/hyperlink" Target="http://www.ihi.co.jp/index.html" TargetMode="External"/><Relationship Id="rId61" Type="http://schemas.openxmlformats.org/officeDocument/2006/relationships/image" Target="../media/image88.png"/><Relationship Id="rId62" Type="http://schemas.openxmlformats.org/officeDocument/2006/relationships/image" Target="../media/image89.png"/><Relationship Id="rId63" Type="http://schemas.openxmlformats.org/officeDocument/2006/relationships/image" Target="../media/image90.png"/><Relationship Id="rId64" Type="http://schemas.openxmlformats.org/officeDocument/2006/relationships/image" Target="../media/image91.png"/><Relationship Id="rId65" Type="http://schemas.openxmlformats.org/officeDocument/2006/relationships/hyperlink" Target="http://www.kubota.co.jp/index.html" TargetMode="External"/><Relationship Id="rId66" Type="http://schemas.openxmlformats.org/officeDocument/2006/relationships/image" Target="../media/image92.png"/><Relationship Id="rId67" Type="http://schemas.openxmlformats.org/officeDocument/2006/relationships/oleObject" Target="../embeddings/oleObject5.bin"/><Relationship Id="rId68" Type="http://schemas.openxmlformats.org/officeDocument/2006/relationships/image" Target="../media/image93.png"/><Relationship Id="rId69" Type="http://schemas.openxmlformats.org/officeDocument/2006/relationships/hyperlink" Target="http://www.miuraz.co.jp/index.html" TargetMode="External"/><Relationship Id="rId80" Type="http://schemas.openxmlformats.org/officeDocument/2006/relationships/oleObject" Target="../embeddings/oleObject8.bin"/><Relationship Id="rId81" Type="http://schemas.openxmlformats.org/officeDocument/2006/relationships/hyperlink" Target="http://www.brother.co.jp/index.htm" TargetMode="External"/><Relationship Id="rId82" Type="http://schemas.openxmlformats.org/officeDocument/2006/relationships/image" Target="../media/image99.png"/><Relationship Id="rId83" Type="http://schemas.openxmlformats.org/officeDocument/2006/relationships/oleObject" Target="../embeddings/oleObject9.bin"/><Relationship Id="rId84" Type="http://schemas.openxmlformats.org/officeDocument/2006/relationships/hyperlink" Target="http://www.mitsui-kinzoku.co.jp/" TargetMode="External"/><Relationship Id="rId85" Type="http://schemas.openxmlformats.org/officeDocument/2006/relationships/image" Target="../media/image100.png"/><Relationship Id="rId86" Type="http://schemas.openxmlformats.org/officeDocument/2006/relationships/oleObject" Target="../embeddings/oleObject10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2.png"/><Relationship Id="rId3" Type="http://schemas.openxmlformats.org/officeDocument/2006/relationships/image" Target="../media/image10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5" Type="http://schemas.openxmlformats.org/officeDocument/2006/relationships/image" Target="../media/image29.jpeg"/><Relationship Id="rId16" Type="http://schemas.openxmlformats.org/officeDocument/2006/relationships/image" Target="../media/image30.jpeg"/><Relationship Id="rId17" Type="http://schemas.openxmlformats.org/officeDocument/2006/relationships/image" Target="../media/image31.png"/><Relationship Id="rId18" Type="http://schemas.openxmlformats.org/officeDocument/2006/relationships/image" Target="../media/image32.png"/><Relationship Id="rId19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タイトル 3"/>
          <p:cNvSpPr>
            <a:spLocks noGrp="1"/>
          </p:cNvSpPr>
          <p:nvPr>
            <p:ph type="title"/>
          </p:nvPr>
        </p:nvSpPr>
        <p:spPr bwMode="auto">
          <a:xfrm>
            <a:off x="428625" y="180975"/>
            <a:ext cx="6362700" cy="3905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ja-JP" altLang="en-US" b="0">
                <a:latin typeface="AR P丸ゴシック体E" charset="0"/>
                <a:ea typeface="ヒラギノ角ゴ ProN W3" pitchFamily="-72" charset="-128"/>
                <a:cs typeface="ヒラギノ角ゴ ProN W3" pitchFamily="-72" charset="-128"/>
              </a:rPr>
              <a:t>機械システム系学科</a:t>
            </a:r>
            <a:endParaRPr lang="ja-JP" altLang="en-US" b="0">
              <a:latin typeface="AR P丸ゴシック体E" charset="0"/>
              <a:ea typeface="AR P丸ゴシック体E" charset="0"/>
              <a:cs typeface="AR P丸ゴシック体E" charset="0"/>
            </a:endParaRPr>
          </a:p>
        </p:txBody>
      </p:sp>
      <p:pic>
        <p:nvPicPr>
          <p:cNvPr id="4098" name="図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852488"/>
            <a:ext cx="4314825" cy="59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40350" y="1025525"/>
            <a:ext cx="26955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タイトル 1"/>
          <p:cNvSpPr>
            <a:spLocks noGrp="1"/>
          </p:cNvSpPr>
          <p:nvPr>
            <p:ph type="title"/>
          </p:nvPr>
        </p:nvSpPr>
        <p:spPr bwMode="auto">
          <a:xfrm>
            <a:off x="409575" y="152400"/>
            <a:ext cx="5591175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>
                <a:cs typeface="ＭＳ Ｐゴシック" pitchFamily="-72" charset="-128"/>
              </a:rPr>
              <a:t>卒業生</a:t>
            </a:r>
          </a:p>
        </p:txBody>
      </p:sp>
      <p:pic>
        <p:nvPicPr>
          <p:cNvPr id="15363" name="図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957263"/>
            <a:ext cx="2803525" cy="378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図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900" y="4760913"/>
            <a:ext cx="3692525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48250" y="4700588"/>
            <a:ext cx="3709988" cy="214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タイトル 1"/>
          <p:cNvSpPr>
            <a:spLocks noGrp="1"/>
          </p:cNvSpPr>
          <p:nvPr>
            <p:ph type="title"/>
          </p:nvPr>
        </p:nvSpPr>
        <p:spPr bwMode="auto">
          <a:xfrm>
            <a:off x="409575" y="152400"/>
            <a:ext cx="757555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>
                <a:cs typeface="ＭＳ Ｐゴシック" pitchFamily="-72" charset="-128"/>
              </a:rPr>
              <a:t>卒業したらどんな仕事をする？</a:t>
            </a:r>
            <a:r>
              <a:rPr lang="ja-JP" altLang="en-US" sz="1000">
                <a:cs typeface="ＭＳ Ｐゴシック" pitchFamily="-72" charset="-128"/>
              </a:rPr>
              <a:t>（旧機械工学科・旧システム工学科）</a:t>
            </a:r>
          </a:p>
        </p:txBody>
      </p:sp>
      <p:pic>
        <p:nvPicPr>
          <p:cNvPr id="14363" name="Picture 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25" y="857250"/>
            <a:ext cx="8969375" cy="596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1" name="タイトル 1"/>
          <p:cNvSpPr>
            <a:spLocks noGrp="1"/>
          </p:cNvSpPr>
          <p:nvPr>
            <p:ph type="title"/>
          </p:nvPr>
        </p:nvSpPr>
        <p:spPr bwMode="auto">
          <a:xfrm>
            <a:off x="409575" y="152400"/>
            <a:ext cx="696595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>
                <a:solidFill>
                  <a:srgbClr val="000000"/>
                </a:solidFill>
                <a:cs typeface="ＭＳ Ｐゴシック" pitchFamily="-72" charset="-128"/>
              </a:rPr>
              <a:t>卒業生の就職先</a:t>
            </a:r>
            <a:endParaRPr lang="ja-JP" altLang="en-US">
              <a:cs typeface="ＭＳ Ｐゴシック" pitchFamily="-72" charset="-128"/>
            </a:endParaRPr>
          </a:p>
        </p:txBody>
      </p:sp>
      <p:graphicFrame>
        <p:nvGraphicFramePr>
          <p:cNvPr id="13315" name="Object 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811463" y="1801813"/>
          <a:ext cx="993775" cy="209550"/>
        </p:xfrm>
        <a:graphic>
          <a:graphicData uri="http://schemas.openxmlformats.org/presentationml/2006/ole">
            <p:oleObj spid="_x0000_s13315" name="ビットマップ イメージ" r:id="rId3" imgW="1971950" imgH="419048" progId="">
              <p:embed/>
            </p:oleObj>
          </a:graphicData>
        </a:graphic>
      </p:graphicFrame>
      <p:pic>
        <p:nvPicPr>
          <p:cNvPr id="13432" name="Picture 4" descr="DAIHATSU">
            <a:hlinkClick r:id="rId4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931988" y="2278063"/>
            <a:ext cx="1144587" cy="206375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13433" name="Picture 5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/>
          <a:srcRect r="26923"/>
          <a:stretch>
            <a:fillRect/>
          </a:stretch>
        </p:blipFill>
        <p:spPr bwMode="auto">
          <a:xfrm>
            <a:off x="3359150" y="2316163"/>
            <a:ext cx="955675" cy="13335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graphicFrame>
        <p:nvGraphicFramePr>
          <p:cNvPr id="13318" name="Object 47"/>
          <p:cNvGraphicFramePr>
            <a:graphicFrameLocks noChangeAspect="1"/>
          </p:cNvGraphicFramePr>
          <p:nvPr/>
        </p:nvGraphicFramePr>
        <p:xfrm>
          <a:off x="606425" y="1693863"/>
          <a:ext cx="957263" cy="374650"/>
        </p:xfrm>
        <a:graphic>
          <a:graphicData uri="http://schemas.openxmlformats.org/presentationml/2006/ole">
            <p:oleObj spid="_x0000_s13318" name="ビットマップ イメージ" r:id="rId7" imgW="1695687" imgH="666667" progId="">
              <p:embed/>
            </p:oleObj>
          </a:graphicData>
        </a:graphic>
      </p:graphicFrame>
      <p:pic>
        <p:nvPicPr>
          <p:cNvPr id="13434" name="Picture 1189" descr="Sharp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65963" y="1341438"/>
            <a:ext cx="823912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35" name="Picture 1193" descr="HITACHI"/>
          <p:cNvPicPr>
            <a:picLocks noChangeAspect="1" noChangeArrowheads="1"/>
          </p:cNvPicPr>
          <p:nvPr/>
        </p:nvPicPr>
        <p:blipFill>
          <a:blip r:embed="rId9"/>
          <a:srcRect l="12340" t="35059" r="13522" b="33278"/>
          <a:stretch>
            <a:fillRect/>
          </a:stretch>
        </p:blipFill>
        <p:spPr bwMode="auto">
          <a:xfrm>
            <a:off x="4964113" y="1293813"/>
            <a:ext cx="7461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36" name="Picture 1196" descr="panasonic"/>
          <p:cNvPicPr>
            <a:picLocks noChangeAspect="1" noChangeArrowheads="1"/>
          </p:cNvPicPr>
          <p:nvPr/>
        </p:nvPicPr>
        <p:blipFill>
          <a:blip r:embed="rId10"/>
          <a:srcRect l="8893" r="20009"/>
          <a:stretch>
            <a:fillRect/>
          </a:stretch>
        </p:blipFill>
        <p:spPr bwMode="auto">
          <a:xfrm>
            <a:off x="5972175" y="1274763"/>
            <a:ext cx="8128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37" name="Picture 1234" descr="canon-logo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11863" y="1868488"/>
            <a:ext cx="7127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38" name="テキスト ボックス 37"/>
          <p:cNvSpPr txBox="1">
            <a:spLocks noChangeArrowheads="1"/>
          </p:cNvSpPr>
          <p:nvPr/>
        </p:nvSpPr>
        <p:spPr bwMode="auto">
          <a:xfrm>
            <a:off x="5942013" y="5535613"/>
            <a:ext cx="866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株式会社ベネッセ</a:t>
            </a:r>
            <a:br>
              <a:rPr lang="ja-JP" altLang="en-US" sz="700">
                <a:latin typeface="Times New Roman" pitchFamily="-72" charset="0"/>
              </a:rPr>
            </a:br>
            <a:r>
              <a:rPr lang="ja-JP" altLang="en-US" sz="700">
                <a:latin typeface="Times New Roman" pitchFamily="-72" charset="0"/>
              </a:rPr>
              <a:t>コーポレーション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439" name="テキスト ボックス 38"/>
          <p:cNvSpPr txBox="1">
            <a:spLocks noChangeArrowheads="1"/>
          </p:cNvSpPr>
          <p:nvPr/>
        </p:nvSpPr>
        <p:spPr bwMode="auto">
          <a:xfrm>
            <a:off x="5942013" y="2166938"/>
            <a:ext cx="91916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キヤノン株式会社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440" name="テキスト ボックス 39"/>
          <p:cNvSpPr txBox="1">
            <a:spLocks noChangeArrowheads="1"/>
          </p:cNvSpPr>
          <p:nvPr/>
        </p:nvSpPr>
        <p:spPr bwMode="auto">
          <a:xfrm>
            <a:off x="7026275" y="1544638"/>
            <a:ext cx="922338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シャープ株式会社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441" name="テキスト ボックス 40"/>
          <p:cNvSpPr txBox="1">
            <a:spLocks noChangeArrowheads="1"/>
          </p:cNvSpPr>
          <p:nvPr/>
        </p:nvSpPr>
        <p:spPr bwMode="auto">
          <a:xfrm>
            <a:off x="4857750" y="2173288"/>
            <a:ext cx="9636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三菱電機株式会社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442" name="テキスト ボックス 41"/>
          <p:cNvSpPr txBox="1">
            <a:spLocks noChangeArrowheads="1"/>
          </p:cNvSpPr>
          <p:nvPr/>
        </p:nvSpPr>
        <p:spPr bwMode="auto">
          <a:xfrm>
            <a:off x="596900" y="1522413"/>
            <a:ext cx="106362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トヨタ自動車株式会社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pic>
        <p:nvPicPr>
          <p:cNvPr id="13443" name="Picture 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85800" y="1322388"/>
            <a:ext cx="827088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44" name="テキスト ボックス 42"/>
          <p:cNvSpPr txBox="1">
            <a:spLocks noChangeArrowheads="1"/>
          </p:cNvSpPr>
          <p:nvPr/>
        </p:nvSpPr>
        <p:spPr bwMode="auto">
          <a:xfrm>
            <a:off x="1754188" y="1531938"/>
            <a:ext cx="114141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本田技研工業株式会社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pic>
        <p:nvPicPr>
          <p:cNvPr id="13445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814513" y="1319213"/>
            <a:ext cx="9667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46" name="テキスト ボックス 42"/>
          <p:cNvSpPr txBox="1">
            <a:spLocks noChangeArrowheads="1"/>
          </p:cNvSpPr>
          <p:nvPr/>
        </p:nvSpPr>
        <p:spPr bwMode="auto">
          <a:xfrm>
            <a:off x="2987675" y="1522413"/>
            <a:ext cx="12303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三菱自動車工業株式会社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pic>
        <p:nvPicPr>
          <p:cNvPr id="13447" name="Picture 37" descr="mitsubishi logo 5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89263" y="1287463"/>
            <a:ext cx="11080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48" name="テキスト ボックス 42"/>
          <p:cNvSpPr txBox="1">
            <a:spLocks noChangeArrowheads="1"/>
          </p:cNvSpPr>
          <p:nvPr/>
        </p:nvSpPr>
        <p:spPr bwMode="auto">
          <a:xfrm>
            <a:off x="668338" y="1973263"/>
            <a:ext cx="846137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マツダ株式会社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pic>
        <p:nvPicPr>
          <p:cNvPr id="13449" name="Picture 40" descr="SUBARU">
            <a:hlinkClick r:id="rId15"/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720850" y="1814513"/>
            <a:ext cx="8969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50" name="テキスト ボックス 42"/>
          <p:cNvSpPr txBox="1">
            <a:spLocks noChangeArrowheads="1"/>
          </p:cNvSpPr>
          <p:nvPr/>
        </p:nvSpPr>
        <p:spPr bwMode="auto">
          <a:xfrm>
            <a:off x="1741488" y="1982788"/>
            <a:ext cx="105251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富士重工業株式会社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451" name="テキスト ボックス 40"/>
          <p:cNvSpPr txBox="1">
            <a:spLocks noChangeArrowheads="1"/>
          </p:cNvSpPr>
          <p:nvPr/>
        </p:nvSpPr>
        <p:spPr bwMode="auto">
          <a:xfrm>
            <a:off x="5897563" y="1541463"/>
            <a:ext cx="1068387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パナソニック株式会社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452" name="テキスト ボックス 40"/>
          <p:cNvSpPr txBox="1">
            <a:spLocks noChangeArrowheads="1"/>
          </p:cNvSpPr>
          <p:nvPr/>
        </p:nvSpPr>
        <p:spPr bwMode="auto">
          <a:xfrm>
            <a:off x="4851400" y="1573213"/>
            <a:ext cx="10525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株式会社日立製作所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pic>
        <p:nvPicPr>
          <p:cNvPr id="13453" name="Picture 49" descr="top_logo">
            <a:hlinkClick r:id="rId17"/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939925" y="4662488"/>
            <a:ext cx="3651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54" name="Picture 51" descr="samp5-2-c4">
            <a:hlinkClick r:id="rId19"/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681288" y="4840288"/>
            <a:ext cx="7413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55" name="Picture 53" descr="住友金属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3605213" y="4830763"/>
            <a:ext cx="9017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56" name="テキスト ボックス 38"/>
          <p:cNvSpPr txBox="1">
            <a:spLocks noChangeArrowheads="1"/>
          </p:cNvSpPr>
          <p:nvPr/>
        </p:nvSpPr>
        <p:spPr bwMode="auto">
          <a:xfrm>
            <a:off x="3516313" y="4999038"/>
            <a:ext cx="114141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住友金属工業株式会社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457" name="テキスト ボックス 38"/>
          <p:cNvSpPr txBox="1">
            <a:spLocks noChangeArrowheads="1"/>
          </p:cNvSpPr>
          <p:nvPr/>
        </p:nvSpPr>
        <p:spPr bwMode="auto">
          <a:xfrm>
            <a:off x="2559050" y="5087938"/>
            <a:ext cx="10525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株式会社神戸製鋼所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458" name="テキスト ボックス 38"/>
          <p:cNvSpPr txBox="1">
            <a:spLocks noChangeArrowheads="1"/>
          </p:cNvSpPr>
          <p:nvPr/>
        </p:nvSpPr>
        <p:spPr bwMode="auto">
          <a:xfrm>
            <a:off x="1582738" y="5135563"/>
            <a:ext cx="111601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ＪＦＥスチール株式会社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459" name="テキスト ボックス 38"/>
          <p:cNvSpPr txBox="1">
            <a:spLocks noChangeArrowheads="1"/>
          </p:cNvSpPr>
          <p:nvPr/>
        </p:nvSpPr>
        <p:spPr bwMode="auto">
          <a:xfrm>
            <a:off x="630238" y="5002213"/>
            <a:ext cx="105251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新日本製鐵株式会社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pic>
        <p:nvPicPr>
          <p:cNvPr id="13460" name="Picture 87" descr="inax_logo">
            <a:hlinkClick r:id="rId22"/>
          </p:cNvPr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795338" y="5380038"/>
            <a:ext cx="59848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61" name="テキスト ボックス 38"/>
          <p:cNvSpPr txBox="1">
            <a:spLocks noChangeArrowheads="1"/>
          </p:cNvSpPr>
          <p:nvPr/>
        </p:nvSpPr>
        <p:spPr bwMode="auto">
          <a:xfrm>
            <a:off x="571500" y="5561013"/>
            <a:ext cx="121126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株式会社住生活グループ</a:t>
            </a:r>
            <a:r>
              <a:rPr lang="en-US" altLang="ja-JP" sz="700">
                <a:latin typeface="Times New Roman" pitchFamily="-72" charset="0"/>
              </a:rPr>
              <a:t>®</a:t>
            </a:r>
          </a:p>
        </p:txBody>
      </p:sp>
      <p:sp>
        <p:nvSpPr>
          <p:cNvPr id="13462" name="テキスト ボックス 38"/>
          <p:cNvSpPr txBox="1">
            <a:spLocks noChangeArrowheads="1"/>
          </p:cNvSpPr>
          <p:nvPr/>
        </p:nvSpPr>
        <p:spPr bwMode="auto">
          <a:xfrm>
            <a:off x="7786688" y="3416300"/>
            <a:ext cx="1247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/>
            <a:r>
              <a:rPr lang="ja-JP" altLang="en-US" sz="700">
                <a:latin typeface="Times New Roman" pitchFamily="-72" charset="0"/>
              </a:rPr>
              <a:t>富士フイルム</a:t>
            </a:r>
          </a:p>
          <a:p>
            <a:pPr algn="ctr" defTabSz="914400"/>
            <a:r>
              <a:rPr lang="ja-JP" altLang="en-US" sz="700">
                <a:latin typeface="Times New Roman" pitchFamily="-72" charset="0"/>
              </a:rPr>
              <a:t>ホールディングス株式会社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</a:p>
        </p:txBody>
      </p:sp>
      <p:sp>
        <p:nvSpPr>
          <p:cNvPr id="13463" name="テキスト ボックス 35"/>
          <p:cNvSpPr txBox="1">
            <a:spLocks noChangeArrowheads="1"/>
          </p:cNvSpPr>
          <p:nvPr/>
        </p:nvSpPr>
        <p:spPr bwMode="auto">
          <a:xfrm>
            <a:off x="4799013" y="5618163"/>
            <a:ext cx="105251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大日本印刷株式会社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pic>
        <p:nvPicPr>
          <p:cNvPr id="13464" name="Picture 95" descr="Benesse">
            <a:hlinkClick r:id="rId24"/>
          </p:cNvPr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5913438" y="5338763"/>
            <a:ext cx="823912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65" name="テキスト ボックス 37"/>
          <p:cNvSpPr txBox="1">
            <a:spLocks noChangeArrowheads="1"/>
          </p:cNvSpPr>
          <p:nvPr/>
        </p:nvSpPr>
        <p:spPr bwMode="auto">
          <a:xfrm>
            <a:off x="4897438" y="6288088"/>
            <a:ext cx="96361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中国電力株式会社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pic>
        <p:nvPicPr>
          <p:cNvPr id="13466" name="Picture 105" descr="中国電力株式会社">
            <a:hlinkClick r:id="rId26"/>
          </p:cNvPr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995863" y="6053138"/>
            <a:ext cx="773112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67" name="テキスト ボックス 37"/>
          <p:cNvSpPr txBox="1">
            <a:spLocks noChangeArrowheads="1"/>
          </p:cNvSpPr>
          <p:nvPr/>
        </p:nvSpPr>
        <p:spPr bwMode="auto">
          <a:xfrm>
            <a:off x="7810500" y="5084763"/>
            <a:ext cx="12303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西日本旅客鉄道株式会社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pic>
        <p:nvPicPr>
          <p:cNvPr id="13468" name="Picture 109" descr="岡山市">
            <a:hlinkClick r:id="rId28"/>
          </p:cNvPr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1039813" y="5942013"/>
            <a:ext cx="998537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69" name="テキスト ボックス 34"/>
          <p:cNvSpPr txBox="1">
            <a:spLocks noChangeArrowheads="1"/>
          </p:cNvSpPr>
          <p:nvPr/>
        </p:nvSpPr>
        <p:spPr bwMode="auto">
          <a:xfrm>
            <a:off x="288925" y="979488"/>
            <a:ext cx="1073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1400" b="1" i="1" u="sng">
                <a:solidFill>
                  <a:srgbClr val="C00000"/>
                </a:solidFill>
                <a:latin typeface="Times New Roman" pitchFamily="-72" charset="0"/>
              </a:rPr>
              <a:t>自動車関連</a:t>
            </a:r>
          </a:p>
        </p:txBody>
      </p:sp>
      <p:sp>
        <p:nvSpPr>
          <p:cNvPr id="13470" name="テキスト ボックス 34"/>
          <p:cNvSpPr txBox="1">
            <a:spLocks noChangeArrowheads="1"/>
          </p:cNvSpPr>
          <p:nvPr/>
        </p:nvSpPr>
        <p:spPr bwMode="auto">
          <a:xfrm>
            <a:off x="4437063" y="963613"/>
            <a:ext cx="1250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1400" b="1" i="1" u="sng">
                <a:solidFill>
                  <a:srgbClr val="C00000"/>
                </a:solidFill>
                <a:latin typeface="Times New Roman" pitchFamily="-72" charset="0"/>
              </a:rPr>
              <a:t>電機産業関連</a:t>
            </a:r>
          </a:p>
        </p:txBody>
      </p:sp>
      <p:sp>
        <p:nvSpPr>
          <p:cNvPr id="13471" name="テキスト ボックス 34"/>
          <p:cNvSpPr txBox="1">
            <a:spLocks noChangeArrowheads="1"/>
          </p:cNvSpPr>
          <p:nvPr/>
        </p:nvSpPr>
        <p:spPr bwMode="auto">
          <a:xfrm>
            <a:off x="266700" y="4494213"/>
            <a:ext cx="1250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1400" b="1" i="1" u="sng">
                <a:solidFill>
                  <a:srgbClr val="C00000"/>
                </a:solidFill>
                <a:latin typeface="Times New Roman" pitchFamily="-72" charset="0"/>
              </a:rPr>
              <a:t>素材製造関連</a:t>
            </a:r>
          </a:p>
        </p:txBody>
      </p:sp>
      <p:sp>
        <p:nvSpPr>
          <p:cNvPr id="13472" name="テキスト ボックス 34"/>
          <p:cNvSpPr txBox="1">
            <a:spLocks noChangeArrowheads="1"/>
          </p:cNvSpPr>
          <p:nvPr/>
        </p:nvSpPr>
        <p:spPr bwMode="auto">
          <a:xfrm>
            <a:off x="4427538" y="4438650"/>
            <a:ext cx="165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1400" b="1" i="1" u="sng">
                <a:solidFill>
                  <a:srgbClr val="C00000"/>
                </a:solidFill>
                <a:latin typeface="Times New Roman" pitchFamily="-72" charset="0"/>
              </a:rPr>
              <a:t>その他　　非製造業</a:t>
            </a:r>
          </a:p>
        </p:txBody>
      </p:sp>
      <p:pic>
        <p:nvPicPr>
          <p:cNvPr id="13473" name="Picture 47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733425" y="4856163"/>
            <a:ext cx="842963" cy="1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74" name="Picture 55" descr="旭硝子株式会社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5013325" y="3863975"/>
            <a:ext cx="6985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75" name="テキスト ボックス 38"/>
          <p:cNvSpPr txBox="1">
            <a:spLocks noChangeArrowheads="1"/>
          </p:cNvSpPr>
          <p:nvPr/>
        </p:nvSpPr>
        <p:spPr bwMode="auto">
          <a:xfrm>
            <a:off x="4894263" y="4191000"/>
            <a:ext cx="874712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旭硝子株式会社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pic>
        <p:nvPicPr>
          <p:cNvPr id="13476" name="Picture 77" descr="logo">
            <a:hlinkClick r:id="rId32"/>
          </p:cNvPr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5062538" y="3127375"/>
            <a:ext cx="5064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77" name="テキスト ボックス 35"/>
          <p:cNvSpPr txBox="1">
            <a:spLocks noChangeArrowheads="1"/>
          </p:cNvSpPr>
          <p:nvPr/>
        </p:nvSpPr>
        <p:spPr bwMode="auto">
          <a:xfrm>
            <a:off x="4838700" y="3654425"/>
            <a:ext cx="96361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三井化学株式会社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pic>
        <p:nvPicPr>
          <p:cNvPr id="13478" name="Picture 80" descr="三菱化学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5927725" y="3143250"/>
            <a:ext cx="652463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79" name="テキスト ボックス 38"/>
          <p:cNvSpPr txBox="1">
            <a:spLocks noChangeArrowheads="1"/>
          </p:cNvSpPr>
          <p:nvPr/>
        </p:nvSpPr>
        <p:spPr bwMode="auto">
          <a:xfrm>
            <a:off x="6837363" y="3422650"/>
            <a:ext cx="827087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株式会社クラレ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480" name="テキスト ボックス 35"/>
          <p:cNvSpPr txBox="1">
            <a:spLocks noChangeArrowheads="1"/>
          </p:cNvSpPr>
          <p:nvPr/>
        </p:nvSpPr>
        <p:spPr bwMode="auto">
          <a:xfrm>
            <a:off x="5799138" y="3495675"/>
            <a:ext cx="963612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三菱化学株式会社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pic>
        <p:nvPicPr>
          <p:cNvPr id="13481" name="Picture 90" descr="FUJIFILM">
            <a:hlinkClick r:id="rId35"/>
          </p:cNvPr>
          <p:cNvPicPr>
            <a:picLocks noChangeAspect="1" noChangeArrowheads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8016875" y="3206750"/>
            <a:ext cx="7842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82" name="テキスト ボックス 34"/>
          <p:cNvSpPr txBox="1">
            <a:spLocks noChangeArrowheads="1"/>
          </p:cNvSpPr>
          <p:nvPr/>
        </p:nvSpPr>
        <p:spPr bwMode="auto">
          <a:xfrm>
            <a:off x="4452938" y="2795588"/>
            <a:ext cx="1250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1400" b="1" i="1" u="sng">
                <a:solidFill>
                  <a:srgbClr val="C00000"/>
                </a:solidFill>
                <a:latin typeface="Times New Roman" pitchFamily="-72" charset="0"/>
              </a:rPr>
              <a:t>化学産業関連</a:t>
            </a:r>
          </a:p>
        </p:txBody>
      </p:sp>
      <p:pic>
        <p:nvPicPr>
          <p:cNvPr id="13483" name="Picture 57"/>
          <p:cNvPicPr>
            <a:picLocks noChangeAspect="1" noChangeArrowheads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6850063" y="3159125"/>
            <a:ext cx="7810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84" name="Picture 58"/>
          <p:cNvPicPr>
            <a:picLocks noChangeAspect="1" noChangeArrowheads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>
            <a:off x="5057775" y="5386388"/>
            <a:ext cx="55721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85" name="Picture 59"/>
          <p:cNvPicPr>
            <a:picLocks noChangeAspect="1" noChangeArrowheads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8232775" y="4814888"/>
            <a:ext cx="36512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86" name="Picture 60" descr="logo">
            <a:hlinkClick r:id="rId40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1"/>
          <a:srcRect/>
          <a:stretch>
            <a:fillRect/>
          </a:stretch>
        </p:blipFill>
        <p:spPr bwMode="auto">
          <a:xfrm>
            <a:off x="728663" y="2303463"/>
            <a:ext cx="78105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13487" name="Picture 61" descr="NSK-Logo">
            <a:hlinkClick r:id="rId42"/>
          </p:cNvPr>
          <p:cNvPicPr>
            <a:picLocks noChangeAspect="1" noChangeArrowheads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3963988" y="1792288"/>
            <a:ext cx="814387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88" name="Picture 1235" descr="epson"/>
          <p:cNvPicPr>
            <a:picLocks noChangeAspect="1" noChangeArrowheads="1"/>
          </p:cNvPicPr>
          <p:nvPr/>
        </p:nvPicPr>
        <p:blipFill>
          <a:blip r:embed="rId44"/>
          <a:srcRect/>
          <a:stretch>
            <a:fillRect/>
          </a:stretch>
        </p:blipFill>
        <p:spPr bwMode="auto">
          <a:xfrm>
            <a:off x="7075488" y="1817688"/>
            <a:ext cx="7858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89" name="図 71" descr="スクリーンショット（2010-06-04 10.47.02）.png"/>
          <p:cNvPicPr>
            <a:picLocks noChangeAspect="1"/>
          </p:cNvPicPr>
          <p:nvPr/>
        </p:nvPicPr>
        <p:blipFill>
          <a:blip r:embed="rId45"/>
          <a:srcRect/>
          <a:stretch>
            <a:fillRect/>
          </a:stretch>
        </p:blipFill>
        <p:spPr bwMode="auto">
          <a:xfrm>
            <a:off x="6996113" y="2459038"/>
            <a:ext cx="91916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90" name="図 70"/>
          <p:cNvPicPr>
            <a:picLocks noChangeAspect="1"/>
          </p:cNvPicPr>
          <p:nvPr/>
        </p:nvPicPr>
        <p:blipFill>
          <a:blip r:embed="rId46"/>
          <a:srcRect/>
          <a:stretch>
            <a:fillRect/>
          </a:stretch>
        </p:blipFill>
        <p:spPr bwMode="auto">
          <a:xfrm>
            <a:off x="6038850" y="2522538"/>
            <a:ext cx="690563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91" name="図 51" descr="nttdata.png"/>
          <p:cNvPicPr>
            <a:picLocks noChangeAspect="1"/>
          </p:cNvPicPr>
          <p:nvPr/>
        </p:nvPicPr>
        <p:blipFill>
          <a:blip r:embed="rId47"/>
          <a:srcRect/>
          <a:stretch>
            <a:fillRect/>
          </a:stretch>
        </p:blipFill>
        <p:spPr bwMode="auto">
          <a:xfrm>
            <a:off x="7043738" y="6040438"/>
            <a:ext cx="611187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92" name="Picture 56"/>
          <p:cNvPicPr>
            <a:picLocks noChangeAspect="1" noChangeArrowheads="1"/>
          </p:cNvPicPr>
          <p:nvPr/>
        </p:nvPicPr>
        <p:blipFill>
          <a:blip r:embed="rId48"/>
          <a:srcRect/>
          <a:stretch>
            <a:fillRect/>
          </a:stretch>
        </p:blipFill>
        <p:spPr bwMode="auto">
          <a:xfrm>
            <a:off x="8075613" y="5922963"/>
            <a:ext cx="76676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93" name="Picture 59" descr="F:\Documents and Settings\沖原\デスクトップ\村田製作所.gif"/>
          <p:cNvPicPr>
            <a:picLocks noChangeAspect="1" noChangeArrowheads="1"/>
          </p:cNvPicPr>
          <p:nvPr/>
        </p:nvPicPr>
        <p:blipFill>
          <a:blip r:embed="rId49"/>
          <a:srcRect r="51312" b="-24895"/>
          <a:stretch>
            <a:fillRect/>
          </a:stretch>
        </p:blipFill>
        <p:spPr bwMode="auto">
          <a:xfrm>
            <a:off x="5027613" y="2490788"/>
            <a:ext cx="63500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94" name="Picture 66" descr="F:\Documents and Settings\沖原\デスクトップ\両備システムズ.gif"/>
          <p:cNvPicPr>
            <a:picLocks noChangeAspect="1" noChangeArrowheads="1"/>
          </p:cNvPicPr>
          <p:nvPr/>
        </p:nvPicPr>
        <p:blipFill>
          <a:blip r:embed="rId50"/>
          <a:srcRect/>
          <a:stretch>
            <a:fillRect/>
          </a:stretch>
        </p:blipFill>
        <p:spPr bwMode="auto">
          <a:xfrm>
            <a:off x="6961188" y="5389563"/>
            <a:ext cx="8382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495" name="グループ化 28"/>
          <p:cNvGrpSpPr>
            <a:grpSpLocks noChangeAspect="1"/>
          </p:cNvGrpSpPr>
          <p:nvPr/>
        </p:nvGrpSpPr>
        <p:grpSpPr bwMode="auto">
          <a:xfrm>
            <a:off x="5969000" y="6034088"/>
            <a:ext cx="701675" cy="215900"/>
            <a:chOff x="7000892" y="3410902"/>
            <a:chExt cx="835802" cy="260319"/>
          </a:xfrm>
        </p:grpSpPr>
        <p:pic>
          <p:nvPicPr>
            <p:cNvPr id="13553" name="Picture 106"/>
            <p:cNvPicPr>
              <a:picLocks noChangeAspect="1" noChangeArrowheads="1"/>
            </p:cNvPicPr>
            <p:nvPr/>
          </p:nvPicPr>
          <p:blipFill>
            <a:blip r:embed="rId51"/>
            <a:srcRect/>
            <a:stretch>
              <a:fillRect/>
            </a:stretch>
          </p:blipFill>
          <p:spPr bwMode="auto">
            <a:xfrm>
              <a:off x="7000892" y="3410902"/>
              <a:ext cx="832468" cy="260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" name="正方形/長方形 70"/>
            <p:cNvSpPr/>
            <p:nvPr/>
          </p:nvSpPr>
          <p:spPr bwMode="auto">
            <a:xfrm>
              <a:off x="7286427" y="3569773"/>
              <a:ext cx="550267" cy="82307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ja-JP" altLang="en-US" sz="18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13496" name="Picture 72" descr="JR_logo">
            <a:hlinkClick r:id="rId52"/>
          </p:cNvPr>
          <p:cNvPicPr>
            <a:picLocks noChangeAspect="1" noChangeArrowheads="1"/>
          </p:cNvPicPr>
          <p:nvPr/>
        </p:nvPicPr>
        <p:blipFill>
          <a:blip r:embed="rId53"/>
          <a:srcRect/>
          <a:stretch>
            <a:fillRect/>
          </a:stretch>
        </p:blipFill>
        <p:spPr bwMode="auto">
          <a:xfrm>
            <a:off x="8231188" y="5399088"/>
            <a:ext cx="377825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97" name="Picture 73" descr="日本原子力研究開発機構ロゴ"/>
          <p:cNvPicPr>
            <a:picLocks noChangeAspect="1" noChangeArrowheads="1"/>
          </p:cNvPicPr>
          <p:nvPr/>
        </p:nvPicPr>
        <p:blipFill>
          <a:blip r:embed="rId54"/>
          <a:srcRect/>
          <a:stretch>
            <a:fillRect/>
          </a:stretch>
        </p:blipFill>
        <p:spPr bwMode="auto">
          <a:xfrm>
            <a:off x="2224088" y="5767388"/>
            <a:ext cx="8953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383" name="Object 74"/>
          <p:cNvGraphicFramePr>
            <a:graphicFrameLocks noChangeAspect="1"/>
          </p:cNvGraphicFramePr>
          <p:nvPr/>
        </p:nvGraphicFramePr>
        <p:xfrm>
          <a:off x="8129588" y="1300163"/>
          <a:ext cx="714375" cy="273050"/>
        </p:xfrm>
        <a:graphic>
          <a:graphicData uri="http://schemas.openxmlformats.org/presentationml/2006/ole">
            <p:oleObj spid="_x0000_s13383" name="ビットマップ イメージ" r:id="rId55" imgW="895238" imgH="343039" progId="">
              <p:embed/>
            </p:oleObj>
          </a:graphicData>
        </a:graphic>
      </p:graphicFrame>
      <p:graphicFrame>
        <p:nvGraphicFramePr>
          <p:cNvPr id="13384" name="Object 75"/>
          <p:cNvGraphicFramePr>
            <a:graphicFrameLocks noChangeAspect="1"/>
          </p:cNvGraphicFramePr>
          <p:nvPr/>
        </p:nvGraphicFramePr>
        <p:xfrm>
          <a:off x="3578225" y="3532188"/>
          <a:ext cx="960438" cy="165100"/>
        </p:xfrm>
        <a:graphic>
          <a:graphicData uri="http://schemas.openxmlformats.org/presentationml/2006/ole">
            <p:oleObj spid="_x0000_s13384" name="ビットマップ イメージ" r:id="rId56" imgW="1666667" imgH="285866" progId="">
              <p:embed/>
            </p:oleObj>
          </a:graphicData>
        </a:graphic>
      </p:graphicFrame>
      <p:pic>
        <p:nvPicPr>
          <p:cNvPr id="13498" name="Picture 76" descr="住友電工"/>
          <p:cNvPicPr>
            <a:picLocks noChangeAspect="1" noChangeArrowheads="1"/>
          </p:cNvPicPr>
          <p:nvPr/>
        </p:nvPicPr>
        <p:blipFill>
          <a:blip r:embed="rId57"/>
          <a:srcRect/>
          <a:stretch>
            <a:fillRect/>
          </a:stretch>
        </p:blipFill>
        <p:spPr bwMode="auto">
          <a:xfrm>
            <a:off x="1925638" y="5380038"/>
            <a:ext cx="71755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99" name="テキスト ボックス 38"/>
          <p:cNvSpPr txBox="1">
            <a:spLocks noChangeArrowheads="1"/>
          </p:cNvSpPr>
          <p:nvPr/>
        </p:nvSpPr>
        <p:spPr bwMode="auto">
          <a:xfrm>
            <a:off x="581025" y="3167063"/>
            <a:ext cx="10525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三菱重工業株式会社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pic>
        <p:nvPicPr>
          <p:cNvPr id="13500" name="Picture 64" descr="川崎重工業">
            <a:hlinkClick r:id="rId58"/>
          </p:cNvPr>
          <p:cNvPicPr>
            <a:picLocks noChangeAspect="1" noChangeArrowheads="1"/>
          </p:cNvPicPr>
          <p:nvPr/>
        </p:nvPicPr>
        <p:blipFill>
          <a:blip r:embed="rId59"/>
          <a:srcRect/>
          <a:stretch>
            <a:fillRect/>
          </a:stretch>
        </p:blipFill>
        <p:spPr bwMode="auto">
          <a:xfrm>
            <a:off x="1743075" y="3008313"/>
            <a:ext cx="852488" cy="9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01" name="テキスト ボックス 38"/>
          <p:cNvSpPr txBox="1">
            <a:spLocks noChangeArrowheads="1"/>
          </p:cNvSpPr>
          <p:nvPr/>
        </p:nvSpPr>
        <p:spPr bwMode="auto">
          <a:xfrm>
            <a:off x="1655763" y="3170238"/>
            <a:ext cx="105251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川崎重工業株式会社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pic>
        <p:nvPicPr>
          <p:cNvPr id="13502" name="Picture 67" descr="IHI">
            <a:hlinkClick r:id="rId60"/>
          </p:cNvPr>
          <p:cNvPicPr>
            <a:picLocks noChangeAspect="1" noChangeArrowheads="1"/>
          </p:cNvPicPr>
          <p:nvPr/>
        </p:nvPicPr>
        <p:blipFill>
          <a:blip r:embed="rId61"/>
          <a:srcRect/>
          <a:stretch>
            <a:fillRect/>
          </a:stretch>
        </p:blipFill>
        <p:spPr bwMode="auto">
          <a:xfrm>
            <a:off x="2913063" y="2970213"/>
            <a:ext cx="4381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03" name="テキスト ボックス 38"/>
          <p:cNvSpPr txBox="1">
            <a:spLocks noChangeArrowheads="1"/>
          </p:cNvSpPr>
          <p:nvPr/>
        </p:nvSpPr>
        <p:spPr bwMode="auto">
          <a:xfrm>
            <a:off x="2792413" y="3173413"/>
            <a:ext cx="72390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株式会社ＩＨＩ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04" name="テキスト ボックス 38"/>
          <p:cNvSpPr txBox="1">
            <a:spLocks noChangeArrowheads="1"/>
          </p:cNvSpPr>
          <p:nvPr/>
        </p:nvSpPr>
        <p:spPr bwMode="auto">
          <a:xfrm>
            <a:off x="657225" y="3713163"/>
            <a:ext cx="9636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日立造船株式会社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05" name="テキスト ボックス 38"/>
          <p:cNvSpPr txBox="1">
            <a:spLocks noChangeArrowheads="1"/>
          </p:cNvSpPr>
          <p:nvPr/>
        </p:nvSpPr>
        <p:spPr bwMode="auto">
          <a:xfrm>
            <a:off x="1585913" y="3719513"/>
            <a:ext cx="96361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三井造船株式会社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06" name="テキスト ボックス 34"/>
          <p:cNvSpPr txBox="1">
            <a:spLocks noChangeArrowheads="1"/>
          </p:cNvSpPr>
          <p:nvPr/>
        </p:nvSpPr>
        <p:spPr bwMode="auto">
          <a:xfrm>
            <a:off x="284163" y="2633663"/>
            <a:ext cx="1250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1400" b="1" i="1" u="sng">
                <a:solidFill>
                  <a:srgbClr val="C00000"/>
                </a:solidFill>
                <a:latin typeface="Times New Roman" pitchFamily="-72" charset="0"/>
              </a:rPr>
              <a:t>機械製造関連</a:t>
            </a:r>
          </a:p>
        </p:txBody>
      </p:sp>
      <p:pic>
        <p:nvPicPr>
          <p:cNvPr id="13507" name="Picture 85"/>
          <p:cNvPicPr>
            <a:picLocks noChangeAspect="1" noChangeArrowheads="1"/>
          </p:cNvPicPr>
          <p:nvPr/>
        </p:nvPicPr>
        <p:blipFill>
          <a:blip r:embed="rId62"/>
          <a:srcRect/>
          <a:stretch>
            <a:fillRect/>
          </a:stretch>
        </p:blipFill>
        <p:spPr bwMode="auto">
          <a:xfrm>
            <a:off x="679450" y="2941638"/>
            <a:ext cx="847725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08" name="Picture 86"/>
          <p:cNvPicPr>
            <a:picLocks noChangeAspect="1" noChangeArrowheads="1"/>
          </p:cNvPicPr>
          <p:nvPr/>
        </p:nvPicPr>
        <p:blipFill>
          <a:blip r:embed="rId63"/>
          <a:srcRect/>
          <a:stretch>
            <a:fillRect/>
          </a:stretch>
        </p:blipFill>
        <p:spPr bwMode="auto">
          <a:xfrm>
            <a:off x="820738" y="3459163"/>
            <a:ext cx="5826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09" name="Picture 87"/>
          <p:cNvPicPr>
            <a:picLocks noChangeAspect="1" noChangeArrowheads="1"/>
          </p:cNvPicPr>
          <p:nvPr/>
        </p:nvPicPr>
        <p:blipFill>
          <a:blip r:embed="rId64"/>
          <a:srcRect/>
          <a:stretch>
            <a:fillRect/>
          </a:stretch>
        </p:blipFill>
        <p:spPr bwMode="auto">
          <a:xfrm>
            <a:off x="1670050" y="3487738"/>
            <a:ext cx="704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0" name="Picture 88" descr="Kubota For Earth, For Life">
            <a:hlinkClick r:id="rId65"/>
          </p:cNvPr>
          <p:cNvPicPr>
            <a:picLocks noChangeAspect="1" noChangeArrowheads="1"/>
          </p:cNvPicPr>
          <p:nvPr/>
        </p:nvPicPr>
        <p:blipFill>
          <a:blip r:embed="rId66"/>
          <a:srcRect/>
          <a:stretch>
            <a:fillRect/>
          </a:stretch>
        </p:blipFill>
        <p:spPr bwMode="auto">
          <a:xfrm>
            <a:off x="3760788" y="2963863"/>
            <a:ext cx="6588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398" name="Object 89"/>
          <p:cNvGraphicFramePr>
            <a:graphicFrameLocks noChangeAspect="1"/>
          </p:cNvGraphicFramePr>
          <p:nvPr/>
        </p:nvGraphicFramePr>
        <p:xfrm>
          <a:off x="2576513" y="3506788"/>
          <a:ext cx="811212" cy="228600"/>
        </p:xfrm>
        <a:graphic>
          <a:graphicData uri="http://schemas.openxmlformats.org/presentationml/2006/ole">
            <p:oleObj spid="_x0000_s13398" name="ビットマップ イメージ" r:id="rId67" imgW="1295238" imgH="361809" progId="">
              <p:embed/>
            </p:oleObj>
          </a:graphicData>
        </a:graphic>
      </p:graphicFrame>
      <p:pic>
        <p:nvPicPr>
          <p:cNvPr id="13511" name="Picture 90" descr="ナカシマプロペラ"/>
          <p:cNvPicPr>
            <a:picLocks noChangeAspect="1" noChangeArrowheads="1"/>
          </p:cNvPicPr>
          <p:nvPr/>
        </p:nvPicPr>
        <p:blipFill>
          <a:blip r:embed="rId68"/>
          <a:srcRect/>
          <a:stretch>
            <a:fillRect/>
          </a:stretch>
        </p:blipFill>
        <p:spPr bwMode="auto">
          <a:xfrm>
            <a:off x="3100388" y="4160838"/>
            <a:ext cx="86995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2" name="Picture 91" descr="ボイラから水処理製品まで - 三浦工業">
            <a:hlinkClick r:id="rId69"/>
          </p:cNvPr>
          <p:cNvPicPr>
            <a:picLocks noChangeAspect="1" noChangeArrowheads="1"/>
          </p:cNvPicPr>
          <p:nvPr/>
        </p:nvPicPr>
        <p:blipFill>
          <a:blip r:embed="rId70"/>
          <a:srcRect/>
          <a:stretch>
            <a:fillRect/>
          </a:stretch>
        </p:blipFill>
        <p:spPr bwMode="auto">
          <a:xfrm>
            <a:off x="725488" y="4040188"/>
            <a:ext cx="879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3" name="テキスト ボックス 34"/>
          <p:cNvSpPr txBox="1">
            <a:spLocks noChangeArrowheads="1"/>
          </p:cNvSpPr>
          <p:nvPr/>
        </p:nvSpPr>
        <p:spPr bwMode="auto">
          <a:xfrm>
            <a:off x="261938" y="5808663"/>
            <a:ext cx="717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1400" b="1" i="1" u="sng">
                <a:solidFill>
                  <a:srgbClr val="C00000"/>
                </a:solidFill>
                <a:latin typeface="Times New Roman" pitchFamily="-72" charset="0"/>
              </a:rPr>
              <a:t>公務員</a:t>
            </a:r>
          </a:p>
        </p:txBody>
      </p:sp>
      <p:graphicFrame>
        <p:nvGraphicFramePr>
          <p:cNvPr id="13402" name="Object 93"/>
          <p:cNvGraphicFramePr>
            <a:graphicFrameLocks noChangeAspect="1"/>
          </p:cNvGraphicFramePr>
          <p:nvPr/>
        </p:nvGraphicFramePr>
        <p:xfrm>
          <a:off x="3206750" y="5907088"/>
          <a:ext cx="1181100" cy="327025"/>
        </p:xfrm>
        <a:graphic>
          <a:graphicData uri="http://schemas.openxmlformats.org/presentationml/2006/ole">
            <p:oleObj spid="_x0000_s13402" name="ビットマップ イメージ" r:id="rId71" imgW="1790476" imgH="495369" progId="">
              <p:embed/>
            </p:oleObj>
          </a:graphicData>
        </a:graphic>
      </p:graphicFrame>
      <p:pic>
        <p:nvPicPr>
          <p:cNvPr id="13514" name="Picture 94" descr="FURUNO フルノ"/>
          <p:cNvPicPr>
            <a:picLocks noChangeAspect="1" noChangeArrowheads="1"/>
          </p:cNvPicPr>
          <p:nvPr/>
        </p:nvPicPr>
        <p:blipFill>
          <a:blip r:embed="rId72"/>
          <a:srcRect/>
          <a:stretch>
            <a:fillRect/>
          </a:stretch>
        </p:blipFill>
        <p:spPr bwMode="auto">
          <a:xfrm>
            <a:off x="8093075" y="2503488"/>
            <a:ext cx="757238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5" name="Picture 95" descr="セキュリティサービス（防犯対策・警備会社）のセコム">
            <a:hlinkClick r:id="rId73"/>
          </p:cNvPr>
          <p:cNvPicPr>
            <a:picLocks noChangeAspect="1" noChangeArrowheads="1"/>
          </p:cNvPicPr>
          <p:nvPr/>
        </p:nvPicPr>
        <p:blipFill>
          <a:blip r:embed="rId74"/>
          <a:srcRect/>
          <a:stretch>
            <a:fillRect/>
          </a:stretch>
        </p:blipFill>
        <p:spPr bwMode="auto">
          <a:xfrm>
            <a:off x="7073900" y="4827588"/>
            <a:ext cx="57150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6" name="Picture 96" descr="azbil">
            <a:hlinkClick r:id="rId75"/>
          </p:cNvPr>
          <p:cNvPicPr>
            <a:picLocks noChangeAspect="1" noChangeArrowheads="1"/>
          </p:cNvPicPr>
          <p:nvPr/>
        </p:nvPicPr>
        <p:blipFill>
          <a:blip r:embed="rId76"/>
          <a:srcRect/>
          <a:stretch>
            <a:fillRect/>
          </a:stretch>
        </p:blipFill>
        <p:spPr bwMode="auto">
          <a:xfrm>
            <a:off x="6165850" y="4827588"/>
            <a:ext cx="43815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406" name="Object 97"/>
          <p:cNvGraphicFramePr>
            <a:graphicFrameLocks noChangeAspect="1"/>
          </p:cNvGraphicFramePr>
          <p:nvPr/>
        </p:nvGraphicFramePr>
        <p:xfrm>
          <a:off x="5038725" y="4814888"/>
          <a:ext cx="638175" cy="209550"/>
        </p:xfrm>
        <a:graphic>
          <a:graphicData uri="http://schemas.openxmlformats.org/presentationml/2006/ole">
            <p:oleObj spid="_x0000_s13406" name="ビットマップ イメージ" r:id="rId77" imgW="1066667" imgH="352474" progId="">
              <p:embed/>
            </p:oleObj>
          </a:graphicData>
        </a:graphic>
      </p:graphicFrame>
      <p:pic>
        <p:nvPicPr>
          <p:cNvPr id="13517" name="Picture 98" descr="ENEOS　新日本石油　Your Choice of Energy">
            <a:hlinkClick r:id="rId78"/>
          </p:cNvPr>
          <p:cNvPicPr>
            <a:picLocks noChangeAspect="1" noChangeArrowheads="1"/>
          </p:cNvPicPr>
          <p:nvPr/>
        </p:nvPicPr>
        <p:blipFill>
          <a:blip r:embed="rId79"/>
          <a:srcRect/>
          <a:stretch>
            <a:fillRect/>
          </a:stretch>
        </p:blipFill>
        <p:spPr bwMode="auto">
          <a:xfrm>
            <a:off x="6159500" y="3937000"/>
            <a:ext cx="925513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408" name="Object 99"/>
          <p:cNvGraphicFramePr>
            <a:graphicFrameLocks noChangeAspect="1"/>
          </p:cNvGraphicFramePr>
          <p:nvPr/>
        </p:nvGraphicFramePr>
        <p:xfrm>
          <a:off x="7539038" y="3933825"/>
          <a:ext cx="1190625" cy="215900"/>
        </p:xfrm>
        <a:graphic>
          <a:graphicData uri="http://schemas.openxmlformats.org/presentationml/2006/ole">
            <p:oleObj spid="_x0000_s13408" name="ビットマップ イメージ" r:id="rId80" imgW="2343477" imgH="428798" progId="">
              <p:embed/>
            </p:oleObj>
          </a:graphicData>
        </a:graphic>
      </p:graphicFrame>
      <p:pic>
        <p:nvPicPr>
          <p:cNvPr id="13518" name="Picture 100" descr="brother at your side">
            <a:hlinkClick r:id="rId81"/>
          </p:cNvPr>
          <p:cNvPicPr>
            <a:picLocks noChangeAspect="1" noChangeArrowheads="1"/>
          </p:cNvPicPr>
          <p:nvPr/>
        </p:nvPicPr>
        <p:blipFill>
          <a:blip r:embed="rId82"/>
          <a:srcRect/>
          <a:stretch>
            <a:fillRect/>
          </a:stretch>
        </p:blipFill>
        <p:spPr bwMode="auto">
          <a:xfrm>
            <a:off x="8132763" y="1843088"/>
            <a:ext cx="7270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410" name="Object 101"/>
          <p:cNvGraphicFramePr>
            <a:graphicFrameLocks noChangeAspect="1"/>
          </p:cNvGraphicFramePr>
          <p:nvPr/>
        </p:nvGraphicFramePr>
        <p:xfrm>
          <a:off x="1828800" y="4075113"/>
          <a:ext cx="911225" cy="250825"/>
        </p:xfrm>
        <a:graphic>
          <a:graphicData uri="http://schemas.openxmlformats.org/presentationml/2006/ole">
            <p:oleObj spid="_x0000_s13410" name="ビットマップ イメージ" r:id="rId83" imgW="1314286" imgH="361809" progId="">
              <p:embed/>
            </p:oleObj>
          </a:graphicData>
        </a:graphic>
      </p:graphicFrame>
      <p:pic>
        <p:nvPicPr>
          <p:cNvPr id="13519" name="Picture 102" descr="三井金属グループ">
            <a:hlinkClick r:id="rId84"/>
          </p:cNvPr>
          <p:cNvPicPr>
            <a:picLocks noChangeAspect="1" noChangeArrowheads="1"/>
          </p:cNvPicPr>
          <p:nvPr/>
        </p:nvPicPr>
        <p:blipFill>
          <a:blip r:embed="rId85"/>
          <a:srcRect/>
          <a:stretch>
            <a:fillRect/>
          </a:stretch>
        </p:blipFill>
        <p:spPr bwMode="auto">
          <a:xfrm>
            <a:off x="3116263" y="5380038"/>
            <a:ext cx="75565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20" name="テキスト ボックス 42"/>
          <p:cNvSpPr txBox="1">
            <a:spLocks noChangeArrowheads="1"/>
          </p:cNvSpPr>
          <p:nvPr/>
        </p:nvSpPr>
        <p:spPr bwMode="auto">
          <a:xfrm>
            <a:off x="2978150" y="1973263"/>
            <a:ext cx="858838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スズキ株式会社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21" name="テキスト ボックス 42"/>
          <p:cNvSpPr txBox="1">
            <a:spLocks noChangeArrowheads="1"/>
          </p:cNvSpPr>
          <p:nvPr/>
        </p:nvSpPr>
        <p:spPr bwMode="auto">
          <a:xfrm>
            <a:off x="3897313" y="1973263"/>
            <a:ext cx="96361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日本精工株式会社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22" name="テキスト ボックス 42"/>
          <p:cNvSpPr txBox="1">
            <a:spLocks noChangeArrowheads="1"/>
          </p:cNvSpPr>
          <p:nvPr/>
        </p:nvSpPr>
        <p:spPr bwMode="auto">
          <a:xfrm>
            <a:off x="598488" y="2500313"/>
            <a:ext cx="10953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アイシン精機株式会社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23" name="テキスト ボックス 42"/>
          <p:cNvSpPr txBox="1">
            <a:spLocks noChangeArrowheads="1"/>
          </p:cNvSpPr>
          <p:nvPr/>
        </p:nvSpPr>
        <p:spPr bwMode="auto">
          <a:xfrm>
            <a:off x="1925638" y="2500313"/>
            <a:ext cx="1106487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ダイハツ工業株式会社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24" name="テキスト ボックス 42"/>
          <p:cNvSpPr txBox="1">
            <a:spLocks noChangeArrowheads="1"/>
          </p:cNvSpPr>
          <p:nvPr/>
        </p:nvSpPr>
        <p:spPr bwMode="auto">
          <a:xfrm>
            <a:off x="3328988" y="2500313"/>
            <a:ext cx="92710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株式会社デンソー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25" name="テキスト ボックス 38"/>
          <p:cNvSpPr txBox="1">
            <a:spLocks noChangeArrowheads="1"/>
          </p:cNvSpPr>
          <p:nvPr/>
        </p:nvSpPr>
        <p:spPr bwMode="auto">
          <a:xfrm>
            <a:off x="3687763" y="3173413"/>
            <a:ext cx="83185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株式会社クボタ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26" name="テキスト ボックス 38"/>
          <p:cNvSpPr txBox="1">
            <a:spLocks noChangeArrowheads="1"/>
          </p:cNvSpPr>
          <p:nvPr/>
        </p:nvSpPr>
        <p:spPr bwMode="auto">
          <a:xfrm>
            <a:off x="2468563" y="3719513"/>
            <a:ext cx="105251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/>
              <a:t>株式会社小松製作所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27" name="テキスト ボックス 38"/>
          <p:cNvSpPr txBox="1">
            <a:spLocks noChangeArrowheads="1"/>
          </p:cNvSpPr>
          <p:nvPr/>
        </p:nvSpPr>
        <p:spPr bwMode="auto">
          <a:xfrm>
            <a:off x="3554413" y="3719513"/>
            <a:ext cx="105251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株式会社島津製作所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28" name="テキスト ボックス 38"/>
          <p:cNvSpPr txBox="1">
            <a:spLocks noChangeArrowheads="1"/>
          </p:cNvSpPr>
          <p:nvPr/>
        </p:nvSpPr>
        <p:spPr bwMode="auto">
          <a:xfrm>
            <a:off x="650875" y="4316413"/>
            <a:ext cx="9636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三浦工業株式会社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29" name="テキスト ボックス 38"/>
          <p:cNvSpPr txBox="1">
            <a:spLocks noChangeArrowheads="1"/>
          </p:cNvSpPr>
          <p:nvPr/>
        </p:nvSpPr>
        <p:spPr bwMode="auto">
          <a:xfrm>
            <a:off x="1800225" y="4316413"/>
            <a:ext cx="9636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井関農機株式会社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30" name="テキスト ボックス 38"/>
          <p:cNvSpPr txBox="1">
            <a:spLocks noChangeArrowheads="1"/>
          </p:cNvSpPr>
          <p:nvPr/>
        </p:nvSpPr>
        <p:spPr bwMode="auto">
          <a:xfrm>
            <a:off x="2924175" y="4310063"/>
            <a:ext cx="12350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ナカシマプロペラ株式会社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31" name="テキスト ボックス 38"/>
          <p:cNvSpPr txBox="1">
            <a:spLocks noChangeArrowheads="1"/>
          </p:cNvSpPr>
          <p:nvPr/>
        </p:nvSpPr>
        <p:spPr bwMode="auto">
          <a:xfrm>
            <a:off x="2965450" y="5551488"/>
            <a:ext cx="11414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三井金属鉱業株式会社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32" name="テキスト ボックス 38"/>
          <p:cNvSpPr txBox="1">
            <a:spLocks noChangeArrowheads="1"/>
          </p:cNvSpPr>
          <p:nvPr/>
        </p:nvSpPr>
        <p:spPr bwMode="auto">
          <a:xfrm>
            <a:off x="1768475" y="5554663"/>
            <a:ext cx="11414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住友電気工業株式会社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</a:p>
        </p:txBody>
      </p:sp>
      <p:sp>
        <p:nvSpPr>
          <p:cNvPr id="13533" name="テキスト ボックス 38"/>
          <p:cNvSpPr txBox="1">
            <a:spLocks noChangeArrowheads="1"/>
          </p:cNvSpPr>
          <p:nvPr/>
        </p:nvSpPr>
        <p:spPr bwMode="auto">
          <a:xfrm>
            <a:off x="1371600" y="6284913"/>
            <a:ext cx="45085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岡山市</a:t>
            </a:r>
            <a:endParaRPr lang="en-US" altLang="ja-JP" sz="700">
              <a:latin typeface="Times New Roman" pitchFamily="-72" charset="0"/>
            </a:endParaRPr>
          </a:p>
        </p:txBody>
      </p:sp>
      <p:sp>
        <p:nvSpPr>
          <p:cNvPr id="13534" name="テキスト ボックス 38"/>
          <p:cNvSpPr txBox="1">
            <a:spLocks noChangeArrowheads="1"/>
          </p:cNvSpPr>
          <p:nvPr/>
        </p:nvSpPr>
        <p:spPr bwMode="auto">
          <a:xfrm>
            <a:off x="2076450" y="6284913"/>
            <a:ext cx="116205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zh-TW" altLang="en-US" sz="700"/>
              <a:t>日本原子力研究開発機構</a:t>
            </a:r>
            <a:endParaRPr lang="en-US" altLang="ja-JP" sz="700"/>
          </a:p>
        </p:txBody>
      </p:sp>
      <p:sp>
        <p:nvSpPr>
          <p:cNvPr id="13535" name="テキスト ボックス 38"/>
          <p:cNvSpPr txBox="1">
            <a:spLocks noChangeArrowheads="1"/>
          </p:cNvSpPr>
          <p:nvPr/>
        </p:nvSpPr>
        <p:spPr bwMode="auto">
          <a:xfrm>
            <a:off x="3384550" y="6284913"/>
            <a:ext cx="80645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/>
              <a:t>中国経済産業局</a:t>
            </a:r>
            <a:endParaRPr lang="en-US" altLang="ja-JP" sz="700"/>
          </a:p>
        </p:txBody>
      </p:sp>
      <p:sp>
        <p:nvSpPr>
          <p:cNvPr id="13536" name="テキスト ボックス 39"/>
          <p:cNvSpPr txBox="1">
            <a:spLocks noChangeArrowheads="1"/>
          </p:cNvSpPr>
          <p:nvPr/>
        </p:nvSpPr>
        <p:spPr bwMode="auto">
          <a:xfrm>
            <a:off x="7978775" y="1550988"/>
            <a:ext cx="10318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ウシオ電機株式会社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graphicFrame>
        <p:nvGraphicFramePr>
          <p:cNvPr id="13429" name="Object 120"/>
          <p:cNvGraphicFramePr>
            <a:graphicFrameLocks noChangeAspect="1"/>
          </p:cNvGraphicFramePr>
          <p:nvPr/>
        </p:nvGraphicFramePr>
        <p:xfrm>
          <a:off x="4962525" y="1836738"/>
          <a:ext cx="742950" cy="266700"/>
        </p:xfrm>
        <a:graphic>
          <a:graphicData uri="http://schemas.openxmlformats.org/presentationml/2006/ole">
            <p:oleObj spid="_x0000_s13429" name="ビットマップ イメージ" r:id="rId86" imgW="819048" imgH="295238" progId="">
              <p:embed/>
            </p:oleObj>
          </a:graphicData>
        </a:graphic>
      </p:graphicFrame>
      <p:sp>
        <p:nvSpPr>
          <p:cNvPr id="13537" name="テキスト ボックス 38"/>
          <p:cNvSpPr txBox="1">
            <a:spLocks noChangeArrowheads="1"/>
          </p:cNvSpPr>
          <p:nvPr/>
        </p:nvSpPr>
        <p:spPr bwMode="auto">
          <a:xfrm>
            <a:off x="6881813" y="2166938"/>
            <a:ext cx="122396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セイコーエプソン株式会社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38" name="テキスト ボックス 38"/>
          <p:cNvSpPr txBox="1">
            <a:spLocks noChangeArrowheads="1"/>
          </p:cNvSpPr>
          <p:nvPr/>
        </p:nvSpPr>
        <p:spPr bwMode="auto">
          <a:xfrm>
            <a:off x="7954963" y="2166938"/>
            <a:ext cx="110966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ブラザー工業株式会社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39" name="テキスト ボックス 40"/>
          <p:cNvSpPr txBox="1">
            <a:spLocks noChangeArrowheads="1"/>
          </p:cNvSpPr>
          <p:nvPr/>
        </p:nvSpPr>
        <p:spPr bwMode="auto">
          <a:xfrm>
            <a:off x="4813300" y="2655888"/>
            <a:ext cx="10525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株式会社村田製作所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40" name="テキスト ボックス 40"/>
          <p:cNvSpPr txBox="1">
            <a:spLocks noChangeArrowheads="1"/>
          </p:cNvSpPr>
          <p:nvPr/>
        </p:nvSpPr>
        <p:spPr bwMode="auto">
          <a:xfrm>
            <a:off x="5924550" y="2655888"/>
            <a:ext cx="9302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オムロン株式会社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41" name="テキスト ボックス 40"/>
          <p:cNvSpPr txBox="1">
            <a:spLocks noChangeArrowheads="1"/>
          </p:cNvSpPr>
          <p:nvPr/>
        </p:nvSpPr>
        <p:spPr bwMode="auto">
          <a:xfrm>
            <a:off x="7035800" y="2655888"/>
            <a:ext cx="8493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京セラ株式会社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42" name="テキスト ボックス 40"/>
          <p:cNvSpPr txBox="1">
            <a:spLocks noChangeArrowheads="1"/>
          </p:cNvSpPr>
          <p:nvPr/>
        </p:nvSpPr>
        <p:spPr bwMode="auto">
          <a:xfrm>
            <a:off x="8001000" y="2655888"/>
            <a:ext cx="9636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古野電気株式会社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43" name="テキスト ボックス 38"/>
          <p:cNvSpPr txBox="1">
            <a:spLocks noChangeArrowheads="1"/>
          </p:cNvSpPr>
          <p:nvPr/>
        </p:nvSpPr>
        <p:spPr bwMode="auto">
          <a:xfrm>
            <a:off x="6138863" y="4191000"/>
            <a:ext cx="1052512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新日本石油株式会社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44" name="テキスト ボックス 38"/>
          <p:cNvSpPr txBox="1">
            <a:spLocks noChangeArrowheads="1"/>
          </p:cNvSpPr>
          <p:nvPr/>
        </p:nvSpPr>
        <p:spPr bwMode="auto">
          <a:xfrm>
            <a:off x="7612063" y="4191000"/>
            <a:ext cx="1154112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太平洋セメント株式会社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45" name="テキスト ボックス 35"/>
          <p:cNvSpPr txBox="1">
            <a:spLocks noChangeArrowheads="1"/>
          </p:cNvSpPr>
          <p:nvPr/>
        </p:nvSpPr>
        <p:spPr bwMode="auto">
          <a:xfrm>
            <a:off x="4872038" y="5043488"/>
            <a:ext cx="96361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清水建設株式会社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46" name="テキスト ボックス 35"/>
          <p:cNvSpPr txBox="1">
            <a:spLocks noChangeArrowheads="1"/>
          </p:cNvSpPr>
          <p:nvPr/>
        </p:nvSpPr>
        <p:spPr bwMode="auto">
          <a:xfrm>
            <a:off x="5992813" y="5021263"/>
            <a:ext cx="78581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株式会社山武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47" name="テキスト ボックス 35"/>
          <p:cNvSpPr txBox="1">
            <a:spLocks noChangeArrowheads="1"/>
          </p:cNvSpPr>
          <p:nvPr/>
        </p:nvSpPr>
        <p:spPr bwMode="auto">
          <a:xfrm>
            <a:off x="6961188" y="5018088"/>
            <a:ext cx="846137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セコム株式会社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48" name="テキスト ボックス 37"/>
          <p:cNvSpPr txBox="1">
            <a:spLocks noChangeArrowheads="1"/>
          </p:cNvSpPr>
          <p:nvPr/>
        </p:nvSpPr>
        <p:spPr bwMode="auto">
          <a:xfrm>
            <a:off x="7797800" y="5719763"/>
            <a:ext cx="12303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東日本旅客鉄道株式会社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49" name="テキスト ボックス 37"/>
          <p:cNvSpPr txBox="1">
            <a:spLocks noChangeArrowheads="1"/>
          </p:cNvSpPr>
          <p:nvPr/>
        </p:nvSpPr>
        <p:spPr bwMode="auto">
          <a:xfrm>
            <a:off x="6623050" y="6411913"/>
            <a:ext cx="140652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株式会社エヌ・ティ・ティ・データ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50" name="テキスト ボックス 37"/>
          <p:cNvSpPr txBox="1">
            <a:spLocks noChangeArrowheads="1"/>
          </p:cNvSpPr>
          <p:nvPr/>
        </p:nvSpPr>
        <p:spPr bwMode="auto">
          <a:xfrm>
            <a:off x="7743825" y="6227763"/>
            <a:ext cx="138112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株式会社エヌ・ティ・ティ・ドコモ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51" name="テキスト ボックス 37"/>
          <p:cNvSpPr txBox="1">
            <a:spLocks noChangeArrowheads="1"/>
          </p:cNvSpPr>
          <p:nvPr/>
        </p:nvSpPr>
        <p:spPr bwMode="auto">
          <a:xfrm>
            <a:off x="5865813" y="6284913"/>
            <a:ext cx="96361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四国電力株式会社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52" name="テキスト ボックス 37"/>
          <p:cNvSpPr txBox="1">
            <a:spLocks noChangeArrowheads="1"/>
          </p:cNvSpPr>
          <p:nvPr/>
        </p:nvSpPr>
        <p:spPr bwMode="auto">
          <a:xfrm>
            <a:off x="6986588" y="5532438"/>
            <a:ext cx="841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株式会社</a:t>
            </a:r>
            <a:br>
              <a:rPr lang="ja-JP" altLang="en-US" sz="700">
                <a:latin typeface="Times New Roman" pitchFamily="-72" charset="0"/>
              </a:rPr>
            </a:br>
            <a:r>
              <a:rPr lang="ja-JP" altLang="en-US" sz="700">
                <a:latin typeface="Times New Roman" pitchFamily="-72" charset="0"/>
              </a:rPr>
              <a:t>両備システムズ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37"/>
          <p:cNvSpPr>
            <a:spLocks noChangeArrowheads="1"/>
          </p:cNvSpPr>
          <p:nvPr/>
        </p:nvSpPr>
        <p:spPr bwMode="auto">
          <a:xfrm>
            <a:off x="7188200" y="0"/>
            <a:ext cx="19558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16386" name="Picture 1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7025"/>
            <a:ext cx="9144000" cy="615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タイトル 1"/>
          <p:cNvSpPr>
            <a:spLocks noGrp="1"/>
          </p:cNvSpPr>
          <p:nvPr>
            <p:ph type="title"/>
          </p:nvPr>
        </p:nvSpPr>
        <p:spPr bwMode="auto">
          <a:xfrm>
            <a:off x="409575" y="152400"/>
            <a:ext cx="5591175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>
                <a:cs typeface="ＭＳ Ｐゴシック" pitchFamily="-72" charset="-128"/>
              </a:rPr>
              <a:t>さらに詳しい情報は・・・</a:t>
            </a:r>
          </a:p>
        </p:txBody>
      </p:sp>
      <p:sp>
        <p:nvSpPr>
          <p:cNvPr id="17410" name="コンテンツ プレースホルダー 2"/>
          <p:cNvSpPr>
            <a:spLocks noGrp="1"/>
          </p:cNvSpPr>
          <p:nvPr>
            <p:ph sz="quarter" idx="10"/>
          </p:nvPr>
        </p:nvSpPr>
        <p:spPr bwMode="auto">
          <a:xfrm>
            <a:off x="115888" y="1314450"/>
            <a:ext cx="9028112" cy="7604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 sz="2800">
                <a:cs typeface="ＭＳ Ｐゴシック" pitchFamily="-72" charset="-128"/>
              </a:rPr>
              <a:t>岡山大学工学部　機械システム系学科ホームページ</a:t>
            </a:r>
            <a:endParaRPr lang="en-US" altLang="ja-JP" sz="2800">
              <a:cs typeface="ＭＳ Ｐゴシック" pitchFamily="-72" charset="-128"/>
            </a:endParaRPr>
          </a:p>
        </p:txBody>
      </p:sp>
      <p:pic>
        <p:nvPicPr>
          <p:cNvPr id="17411" name="Picture 4" descr="C:\Users\kanda\Desktop\top_title_j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888" y="2851150"/>
            <a:ext cx="3106737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C:\Users\kanda\Desktop\top_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6913" y="2836863"/>
            <a:ext cx="5786437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コンテンツ プレースホルダー 2"/>
          <p:cNvSpPr txBox="1">
            <a:spLocks/>
          </p:cNvSpPr>
          <p:nvPr/>
        </p:nvSpPr>
        <p:spPr bwMode="auto">
          <a:xfrm>
            <a:off x="387350" y="1828800"/>
            <a:ext cx="8404225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spcBef>
                <a:spcPct val="20000"/>
              </a:spcBef>
              <a:buFont typeface="Arial" pitchFamily="-72" charset="0"/>
              <a:buNone/>
            </a:pPr>
            <a:r>
              <a:rPr lang="en-US" altLang="ja-JP">
                <a:latin typeface="Arial Unicode MS" pitchFamily="-72" charset="0"/>
                <a:ea typeface="Arial Unicode MS" pitchFamily="-72" charset="0"/>
                <a:cs typeface="Arial Unicode MS" pitchFamily="-72" charset="0"/>
              </a:rPr>
              <a:t>http://www.eng.okayama-u.ac.jp/eng_mech/html/index.html</a:t>
            </a:r>
          </a:p>
        </p:txBody>
      </p:sp>
      <p:sp>
        <p:nvSpPr>
          <p:cNvPr id="17414" name="テキスト ボックス 1"/>
          <p:cNvSpPr txBox="1">
            <a:spLocks noChangeArrowheads="1"/>
          </p:cNvSpPr>
          <p:nvPr/>
        </p:nvSpPr>
        <p:spPr bwMode="auto">
          <a:xfrm>
            <a:off x="0" y="5372100"/>
            <a:ext cx="923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※</a:t>
            </a:r>
            <a:r>
              <a:rPr lang="ja-JP" altLang="en-US"/>
              <a:t>機械システム系学科で学ぶこと，研究紹介などが掲載されています。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2350" y="4040188"/>
            <a:ext cx="3940175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タイトル 1"/>
          <p:cNvSpPr>
            <a:spLocks noGrp="1"/>
          </p:cNvSpPr>
          <p:nvPr>
            <p:ph type="title"/>
          </p:nvPr>
        </p:nvSpPr>
        <p:spPr bwMode="auto">
          <a:xfrm>
            <a:off x="409575" y="152400"/>
            <a:ext cx="5591175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>
                <a:cs typeface="ＭＳ Ｐゴシック" pitchFamily="-72" charset="-128"/>
              </a:rPr>
              <a:t>機械システム系学科では？</a:t>
            </a:r>
          </a:p>
        </p:txBody>
      </p:sp>
      <p:sp>
        <p:nvSpPr>
          <p:cNvPr id="5123" name="コンテンツ プレースホルダ 2"/>
          <p:cNvSpPr>
            <a:spLocks/>
          </p:cNvSpPr>
          <p:nvPr/>
        </p:nvSpPr>
        <p:spPr bwMode="auto">
          <a:xfrm>
            <a:off x="304800" y="957263"/>
            <a:ext cx="854710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Wingdings" pitchFamily="-72" charset="2"/>
              <a:buChar char="n"/>
            </a:pPr>
            <a:r>
              <a:rPr lang="ja-JP" altLang="en-US" sz="2000" b="1">
                <a:solidFill>
                  <a:srgbClr val="00206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環境や人に優しく安全な機械を実現するための材料，加工，熱，流体，計測制御等に関する技術開発</a:t>
            </a:r>
            <a:endParaRPr lang="ja-JP" altLang="en-US" sz="2000" b="1">
              <a:solidFill>
                <a:srgbClr val="002060"/>
              </a:solidFill>
              <a:latin typeface="HG丸ｺﾞｼｯｸM-PRO" charset="0"/>
              <a:ea typeface="HG丸ｺﾞｼｯｸM-PRO" charset="0"/>
              <a:cs typeface="HG丸ｺﾞｼｯｸM-PRO" charset="0"/>
            </a:endParaRPr>
          </a:p>
          <a:p>
            <a:pPr marL="342900" indent="-342900">
              <a:spcBef>
                <a:spcPts val="1200"/>
              </a:spcBef>
              <a:buClr>
                <a:schemeClr val="accent1"/>
              </a:buClr>
              <a:buFont typeface="Wingdings" pitchFamily="-72" charset="2"/>
              <a:buChar char="n"/>
            </a:pPr>
            <a:r>
              <a:rPr lang="ja-JP" altLang="en-US" sz="2000" b="1">
                <a:solidFill>
                  <a:srgbClr val="00206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機械要素，機械装置，ロボット，システムやヒューマンインターフェースの設計，管理，運用</a:t>
            </a:r>
            <a:endParaRPr lang="ja-JP" altLang="en-US" sz="2000" b="1">
              <a:solidFill>
                <a:srgbClr val="002060"/>
              </a:solidFill>
              <a:latin typeface="HG丸ｺﾞｼｯｸM-PRO" charset="0"/>
              <a:ea typeface="HG丸ｺﾞｼｯｸM-PRO" charset="0"/>
              <a:cs typeface="HG丸ｺﾞｼｯｸM-PRO" charset="0"/>
            </a:endParaRPr>
          </a:p>
          <a:p>
            <a:pPr marL="342900" indent="-342900">
              <a:spcBef>
                <a:spcPts val="1200"/>
              </a:spcBef>
              <a:buClr>
                <a:schemeClr val="accent1"/>
              </a:buClr>
              <a:buFont typeface="Wingdings" pitchFamily="-72" charset="2"/>
              <a:buChar char="n"/>
            </a:pPr>
            <a:r>
              <a:rPr lang="ja-JP" altLang="en-US" sz="2000" b="1">
                <a:solidFill>
                  <a:srgbClr val="00206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機械やシステムを用いたサービスの創成と発展</a:t>
            </a:r>
            <a:endParaRPr lang="ja-JP" altLang="en-US" sz="2000" b="1">
              <a:solidFill>
                <a:srgbClr val="002060"/>
              </a:solidFill>
              <a:latin typeface="HG丸ｺﾞｼｯｸM-PRO" charset="0"/>
              <a:ea typeface="HG丸ｺﾞｼｯｸM-PRO" charset="0"/>
              <a:cs typeface="HG丸ｺﾞｼｯｸM-PRO" charset="0"/>
            </a:endParaRPr>
          </a:p>
          <a:p>
            <a:pPr marL="342900" indent="-342900">
              <a:lnSpc>
                <a:spcPts val="3000"/>
              </a:lnSpc>
              <a:spcBef>
                <a:spcPts val="1200"/>
              </a:spcBef>
              <a:buFont typeface="Arial" pitchFamily="-72" charset="0"/>
              <a:buNone/>
            </a:pPr>
            <a:r>
              <a:rPr lang="ja-JP" altLang="en-US" sz="2000" b="1"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　</a:t>
            </a:r>
            <a:r>
              <a:rPr lang="ja-JP" altLang="en-US" sz="2000" b="1">
                <a:latin typeface="HG丸ｺﾞｼｯｸM-PRO" charset="0"/>
                <a:ea typeface="HG丸ｺﾞｼｯｸM-PRO" charset="0"/>
                <a:cs typeface="HG丸ｺﾞｼｯｸM-PRO" charset="0"/>
              </a:rPr>
              <a:t> </a:t>
            </a:r>
            <a:r>
              <a:rPr lang="ja-JP" altLang="en-US" sz="2000" b="1"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ができる，</a:t>
            </a:r>
            <a:r>
              <a:rPr lang="ja-JP" altLang="en-US" sz="2000" b="1">
                <a:solidFill>
                  <a:srgbClr val="FF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課題探求能力</a:t>
            </a:r>
            <a:r>
              <a:rPr lang="ja-JP" altLang="en-US" sz="2000" b="1"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および</a:t>
            </a:r>
            <a:r>
              <a:rPr lang="ja-JP" altLang="en-US" sz="2000" b="1">
                <a:solidFill>
                  <a:srgbClr val="FF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デザイン能力</a:t>
            </a:r>
            <a:r>
              <a:rPr lang="ja-JP" altLang="en-US" sz="2000" b="1"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に優れ，高い倫理観を持って</a:t>
            </a:r>
            <a:r>
              <a:rPr lang="ja-JP" altLang="en-US" sz="2000" b="1">
                <a:solidFill>
                  <a:srgbClr val="FF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国際的に活躍</a:t>
            </a:r>
            <a:r>
              <a:rPr lang="ja-JP" altLang="en-US" sz="2000" b="1"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する技術者・研究者の育成を目指しています．</a:t>
            </a:r>
            <a:endParaRPr lang="ja-JP" altLang="en-US" sz="3200">
              <a:solidFill>
                <a:srgbClr val="000000"/>
              </a:solidFill>
              <a:latin typeface="Calibri" pitchFamily="-72" charset="0"/>
            </a:endParaRPr>
          </a:p>
        </p:txBody>
      </p:sp>
      <p:pic>
        <p:nvPicPr>
          <p:cNvPr id="2" name="Picture 6" descr="C:\Users\kanda\Desktop\DSC_66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72860" y="3964387"/>
            <a:ext cx="3905489" cy="2606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タイトル 1"/>
          <p:cNvSpPr>
            <a:spLocks noGrp="1"/>
          </p:cNvSpPr>
          <p:nvPr>
            <p:ph type="title"/>
          </p:nvPr>
        </p:nvSpPr>
        <p:spPr bwMode="auto">
          <a:xfrm>
            <a:off x="409575" y="152400"/>
            <a:ext cx="5591175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>
                <a:cs typeface="ＭＳ Ｐゴシック" pitchFamily="-72" charset="-128"/>
              </a:rPr>
              <a:t>機械システム系学科では？</a:t>
            </a:r>
          </a:p>
        </p:txBody>
      </p:sp>
      <p:sp>
        <p:nvSpPr>
          <p:cNvPr id="4" name="角丸四角形 3"/>
          <p:cNvSpPr>
            <a:spLocks noChangeArrowheads="1"/>
          </p:cNvSpPr>
          <p:nvPr/>
        </p:nvSpPr>
        <p:spPr bwMode="auto">
          <a:xfrm>
            <a:off x="4556125" y="4168775"/>
            <a:ext cx="4273550" cy="24669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9B5E8"/>
              </a:gs>
              <a:gs pos="35001">
                <a:srgbClr val="D9CBEE"/>
              </a:gs>
              <a:gs pos="100000">
                <a:srgbClr val="F0EAF9"/>
              </a:gs>
            </a:gsLst>
            <a:lin ang="16200000" scaled="1"/>
          </a:gradFill>
          <a:ln w="9525">
            <a:solidFill>
              <a:srgbClr val="7D60A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ja-JP" altLang="en-US" sz="1800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角丸四角形 4"/>
          <p:cNvSpPr>
            <a:spLocks noChangeArrowheads="1"/>
          </p:cNvSpPr>
          <p:nvPr/>
        </p:nvSpPr>
        <p:spPr bwMode="auto">
          <a:xfrm>
            <a:off x="304800" y="4221163"/>
            <a:ext cx="4089400" cy="24018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ja-JP" altLang="en-US" sz="1800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244475" y="1614488"/>
            <a:ext cx="8701088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908050" lvl="1" indent="-436563" defTabSz="914400">
              <a:spcBef>
                <a:spcPct val="20000"/>
              </a:spcBef>
              <a:buFont typeface="Arial" pitchFamily="-72" charset="0"/>
              <a:buChar char="–"/>
            </a:pPr>
            <a:endParaRPr lang="en-US" altLang="ja-JP" sz="2000">
              <a:latin typeface="Calibri" pitchFamily="-72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614488" y="3768725"/>
            <a:ext cx="1322387" cy="482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ja-JP" altLang="en-US" b="1">
                <a:solidFill>
                  <a:srgbClr val="00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教　育</a:t>
            </a:r>
            <a:endParaRPr lang="ja-JP" altLang="en-US" b="1">
              <a:solidFill>
                <a:srgbClr val="000000"/>
              </a:solidFill>
              <a:latin typeface="HG丸ｺﾞｼｯｸM-PRO" charset="0"/>
              <a:ea typeface="HG丸ｺﾞｼｯｸM-PRO" charset="0"/>
              <a:cs typeface="HG丸ｺﾞｼｯｸM-PRO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080125" y="3738563"/>
            <a:ext cx="1225550" cy="482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ja-JP" altLang="en-US" b="1">
                <a:solidFill>
                  <a:srgbClr val="00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研　究</a:t>
            </a:r>
            <a:endParaRPr lang="ja-JP" altLang="en-US" b="1">
              <a:solidFill>
                <a:srgbClr val="000000"/>
              </a:solidFill>
              <a:latin typeface="HG丸ｺﾞｼｯｸM-PRO" charset="0"/>
              <a:ea typeface="HG丸ｺﾞｼｯｸM-PRO" charset="0"/>
              <a:cs typeface="HG丸ｺﾞｼｯｸM-PRO" charset="0"/>
            </a:endParaRPr>
          </a:p>
        </p:txBody>
      </p:sp>
      <p:sp>
        <p:nvSpPr>
          <p:cNvPr id="6151" name="テキスト ボックス 9"/>
          <p:cNvSpPr txBox="1">
            <a:spLocks noChangeArrowheads="1"/>
          </p:cNvSpPr>
          <p:nvPr/>
        </p:nvSpPr>
        <p:spPr bwMode="auto">
          <a:xfrm>
            <a:off x="623888" y="4302125"/>
            <a:ext cx="3770312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</a:t>
            </a: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デザイン型科目</a:t>
            </a:r>
            <a:endParaRPr lang="en-US" altLang="ja-JP" sz="2000"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</a:t>
            </a: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日本語・英語・第二外国語</a:t>
            </a:r>
            <a:endParaRPr lang="en-US" altLang="ja-JP" sz="2000"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</a:t>
            </a: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卒業研究</a:t>
            </a:r>
            <a:endParaRPr lang="en-US" altLang="ja-JP" sz="2000"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</a:t>
            </a: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工学部</a:t>
            </a:r>
            <a:r>
              <a:rPr lang="ja-JP" altLang="en-US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 → </a:t>
            </a: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大学院</a:t>
            </a:r>
            <a:endParaRPr lang="en-US" altLang="ja-JP" sz="2000"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　　　</a:t>
            </a:r>
            <a:r>
              <a:rPr lang="ja-JP" altLang="en-US" sz="2000">
                <a:solidFill>
                  <a:srgbClr val="C00000"/>
                </a:solidFill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一貫教育カリキュラム</a:t>
            </a:r>
            <a:endParaRPr lang="en-US" altLang="ja-JP" sz="2000">
              <a:solidFill>
                <a:srgbClr val="C00000"/>
              </a:solidFill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</a:t>
            </a:r>
            <a:r>
              <a:rPr lang="ja-JP" altLang="en-US" sz="2000">
                <a:solidFill>
                  <a:srgbClr val="C00000"/>
                </a:solidFill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インターンシップ</a:t>
            </a:r>
            <a:endParaRPr lang="en-US" altLang="ja-JP" sz="2000">
              <a:solidFill>
                <a:srgbClr val="C00000"/>
              </a:solidFill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</a:t>
            </a:r>
            <a:r>
              <a:rPr lang="ja-JP" altLang="en-US" sz="2000">
                <a:solidFill>
                  <a:srgbClr val="C00000"/>
                </a:solidFill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キャリア支援</a:t>
            </a:r>
            <a:endParaRPr lang="ja-JP" altLang="en-US" sz="2000">
              <a:latin typeface="HG丸ｺﾞｼｯｸM-PRO" charset="0"/>
              <a:ea typeface="HG丸ｺﾞｼｯｸM-PRO" charset="0"/>
              <a:cs typeface="HG丸ｺﾞｼｯｸM-PRO" charset="0"/>
            </a:endParaRPr>
          </a:p>
          <a:p>
            <a:pPr>
              <a:lnSpc>
                <a:spcPts val="2400"/>
              </a:lnSpc>
            </a:pPr>
            <a:endParaRPr lang="en-US" altLang="ja-JP" sz="2000"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</p:txBody>
      </p:sp>
      <p:sp>
        <p:nvSpPr>
          <p:cNvPr id="6152" name="テキスト ボックス 13"/>
          <p:cNvSpPr txBox="1">
            <a:spLocks noChangeArrowheads="1"/>
          </p:cNvSpPr>
          <p:nvPr/>
        </p:nvSpPr>
        <p:spPr bwMode="auto">
          <a:xfrm>
            <a:off x="4691063" y="4314825"/>
            <a:ext cx="4078287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</a:t>
            </a:r>
            <a:r>
              <a:rPr lang="ja-JP" altLang="en-US" sz="2000">
                <a:solidFill>
                  <a:srgbClr val="C00000"/>
                </a:solidFill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世界最先端の研究</a:t>
            </a:r>
            <a:endParaRPr lang="en-US" altLang="ja-JP" sz="2000">
              <a:solidFill>
                <a:srgbClr val="C00000"/>
              </a:solidFill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　</a:t>
            </a:r>
            <a:r>
              <a:rPr lang="en-US" altLang="ja-JP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-</a:t>
            </a: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新材料創成</a:t>
            </a:r>
            <a:endParaRPr lang="en-US" altLang="ja-JP" sz="2000"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　</a:t>
            </a:r>
            <a:r>
              <a:rPr lang="en-US" altLang="ja-JP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-</a:t>
            </a: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超精密次世代加工技術</a:t>
            </a:r>
            <a:endParaRPr lang="en-US" altLang="ja-JP" sz="2000"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　</a:t>
            </a:r>
            <a:r>
              <a:rPr lang="en-US" altLang="ja-JP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-</a:t>
            </a: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高度エネルギー変換技術</a:t>
            </a:r>
            <a:endParaRPr lang="en-US" altLang="ja-JP" sz="2000"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　</a:t>
            </a:r>
            <a:r>
              <a:rPr lang="en-US" altLang="ja-JP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-</a:t>
            </a: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知的制御</a:t>
            </a:r>
            <a:endParaRPr lang="en-US" altLang="ja-JP" sz="2000"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　</a:t>
            </a:r>
            <a:r>
              <a:rPr lang="en-US" altLang="ja-JP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-</a:t>
            </a: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人間と機械のインターフェース</a:t>
            </a:r>
            <a:endParaRPr lang="en-US" altLang="ja-JP" sz="2000"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</a:t>
            </a: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豊富な</a:t>
            </a:r>
            <a:r>
              <a:rPr lang="ja-JP" altLang="en-US" sz="2000">
                <a:solidFill>
                  <a:srgbClr val="C00000"/>
                </a:solidFill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研究設備</a:t>
            </a:r>
            <a:endParaRPr lang="ja-JP" altLang="en-US" sz="2000">
              <a:latin typeface="HG丸ｺﾞｼｯｸM-PRO" charset="0"/>
              <a:ea typeface="HG丸ｺﾞｼｯｸM-PRO" charset="0"/>
              <a:cs typeface="HG丸ｺﾞｼｯｸM-PRO" charset="0"/>
            </a:endParaRPr>
          </a:p>
        </p:txBody>
      </p:sp>
      <p:sp>
        <p:nvSpPr>
          <p:cNvPr id="6153" name="コンテンツ プレースホルダ 2"/>
          <p:cNvSpPr>
            <a:spLocks/>
          </p:cNvSpPr>
          <p:nvPr/>
        </p:nvSpPr>
        <p:spPr bwMode="auto">
          <a:xfrm>
            <a:off x="417513" y="850900"/>
            <a:ext cx="854710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Wingdings" pitchFamily="-72" charset="2"/>
              <a:buChar char="n"/>
            </a:pPr>
            <a:r>
              <a:rPr lang="ja-JP" altLang="en-US" sz="2000" b="1">
                <a:solidFill>
                  <a:srgbClr val="FF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課題探求能力</a:t>
            </a:r>
            <a:endParaRPr lang="en-US" altLang="ja-JP" sz="2000" b="1">
              <a:solidFill>
                <a:srgbClr val="FF0000"/>
              </a:solidFill>
              <a:latin typeface="HG丸ｺﾞｼｯｸM-PRO" charset="0"/>
              <a:ea typeface="HG丸ｺﾞｼｯｸM-PRO" charset="0"/>
              <a:cs typeface="HG丸ｺﾞｼｯｸM-PRO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</a:pPr>
            <a:r>
              <a:rPr lang="ja-JP" altLang="en-US" sz="2000" b="1">
                <a:solidFill>
                  <a:srgbClr val="FF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　　</a:t>
            </a:r>
            <a:r>
              <a:rPr lang="ja-JP" altLang="en-US" sz="2000" b="1"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自ら課題を見つけ出し，その課題の答えを幅広い視点から柔軟かつ</a:t>
            </a:r>
            <a:endParaRPr lang="en-US" altLang="ja-JP" sz="2000" b="1">
              <a:latin typeface="HG丸ｺﾞｼｯｸM-PRO" charset="0"/>
              <a:ea typeface="HG丸ｺﾞｼｯｸM-PRO" charset="0"/>
              <a:cs typeface="HG丸ｺﾞｼｯｸM-PRO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</a:pPr>
            <a:r>
              <a:rPr lang="ja-JP" altLang="en-US" sz="2000" b="1"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　　総合的に探し求めることができる能力．</a:t>
            </a:r>
            <a:endParaRPr lang="en-US" altLang="ja-JP" sz="2000" b="1">
              <a:latin typeface="HG丸ｺﾞｼｯｸM-PRO" charset="0"/>
              <a:ea typeface="HG丸ｺﾞｼｯｸM-PRO" charset="0"/>
              <a:cs typeface="HG丸ｺﾞｼｯｸM-PRO" charset="0"/>
            </a:endParaRPr>
          </a:p>
          <a:p>
            <a:pPr marL="342900" indent="-342900">
              <a:spcBef>
                <a:spcPts val="1200"/>
              </a:spcBef>
              <a:buClr>
                <a:schemeClr val="accent1"/>
              </a:buClr>
              <a:buFont typeface="Wingdings" pitchFamily="-72" charset="2"/>
              <a:buChar char="n"/>
            </a:pPr>
            <a:r>
              <a:rPr lang="ja-JP" altLang="en-US" sz="2000" b="1">
                <a:solidFill>
                  <a:srgbClr val="FF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デザイン能力</a:t>
            </a:r>
            <a:endParaRPr lang="en-US" altLang="ja-JP" sz="2000" b="1">
              <a:solidFill>
                <a:srgbClr val="FF0000"/>
              </a:solidFill>
              <a:latin typeface="HG丸ｺﾞｼｯｸM-PRO" charset="0"/>
              <a:ea typeface="HG丸ｺﾞｼｯｸM-PRO" charset="0"/>
              <a:cs typeface="HG丸ｺﾞｼｯｸM-PRO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</a:pPr>
            <a:r>
              <a:rPr lang="ja-JP" altLang="en-US" sz="2000" b="1">
                <a:solidFill>
                  <a:srgbClr val="FF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　　</a:t>
            </a:r>
            <a:r>
              <a:rPr lang="ja-JP" altLang="en-US" sz="2000" b="1"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必ずしも答えが一つではない課題に対して，様々な学問や技術を統</a:t>
            </a:r>
            <a:endParaRPr lang="en-US" altLang="ja-JP" sz="2000" b="1">
              <a:latin typeface="HG丸ｺﾞｼｯｸM-PRO" charset="0"/>
              <a:ea typeface="HG丸ｺﾞｼｯｸM-PRO" charset="0"/>
              <a:cs typeface="HG丸ｺﾞｼｯｸM-PRO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</a:pPr>
            <a:r>
              <a:rPr lang="ja-JP" altLang="en-US" sz="2000" b="1"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　　合することによって，実現可能な答えを見つけ出す能力．</a:t>
            </a:r>
            <a:endParaRPr lang="en-US" altLang="ja-JP" sz="2000" b="1">
              <a:latin typeface="HG丸ｺﾞｼｯｸM-PRO" charset="0"/>
              <a:ea typeface="HG丸ｺﾞｼｯｸM-PRO" charset="0"/>
              <a:cs typeface="HG丸ｺﾞｼｯｸM-PRO" charset="0"/>
            </a:endParaRPr>
          </a:p>
          <a:p>
            <a:pPr marL="342900" indent="-342900">
              <a:spcBef>
                <a:spcPts val="1200"/>
              </a:spcBef>
              <a:buClr>
                <a:schemeClr val="accent1"/>
              </a:buClr>
              <a:buFont typeface="Wingdings" pitchFamily="-72" charset="2"/>
              <a:buChar char="n"/>
            </a:pPr>
            <a:r>
              <a:rPr lang="ja-JP" altLang="en-US" sz="2000" b="1">
                <a:solidFill>
                  <a:srgbClr val="FF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国際的に活躍する力</a:t>
            </a:r>
            <a:r>
              <a:rPr lang="ja-JP" altLang="en-US" sz="2000" b="1">
                <a:solidFill>
                  <a:srgbClr val="00206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　：コミュニケーション能力</a:t>
            </a:r>
            <a:endParaRPr lang="en-US" altLang="ja-JP" sz="2000" b="1">
              <a:solidFill>
                <a:srgbClr val="002060"/>
              </a:solidFill>
              <a:latin typeface="HG丸ｺﾞｼｯｸM-PRO" charset="0"/>
              <a:ea typeface="HG丸ｺﾞｼｯｸM-PRO" charset="0"/>
              <a:cs typeface="HG丸ｺﾞｼｯｸM-PRO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タイトル 1"/>
          <p:cNvSpPr>
            <a:spLocks noGrp="1"/>
          </p:cNvSpPr>
          <p:nvPr>
            <p:ph type="title"/>
          </p:nvPr>
        </p:nvSpPr>
        <p:spPr bwMode="auto">
          <a:xfrm>
            <a:off x="409575" y="152400"/>
            <a:ext cx="5591175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>
                <a:cs typeface="ＭＳ Ｐゴシック" pitchFamily="-72" charset="-128"/>
              </a:rPr>
              <a:t>カリキュラムの流れ</a:t>
            </a:r>
          </a:p>
        </p:txBody>
      </p:sp>
      <p:sp>
        <p:nvSpPr>
          <p:cNvPr id="4" name="AutoShape 10"/>
          <p:cNvSpPr>
            <a:spLocks noChangeArrowheads="1"/>
          </p:cNvSpPr>
          <p:nvPr/>
        </p:nvSpPr>
        <p:spPr bwMode="auto">
          <a:xfrm rot="5400000">
            <a:off x="-1874043" y="3480594"/>
            <a:ext cx="4824412" cy="6477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347 h 21600"/>
              <a:gd name="T14" fmla="*/ 20499 w 21600"/>
              <a:gd name="T15" fmla="*/ 1625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9420" y="0"/>
                </a:moveTo>
                <a:lnTo>
                  <a:pt x="19420" y="5347"/>
                </a:lnTo>
                <a:lnTo>
                  <a:pt x="3375" y="5347"/>
                </a:lnTo>
                <a:lnTo>
                  <a:pt x="3375" y="16253"/>
                </a:lnTo>
                <a:lnTo>
                  <a:pt x="19420" y="16253"/>
                </a:lnTo>
                <a:lnTo>
                  <a:pt x="19420" y="21600"/>
                </a:lnTo>
                <a:lnTo>
                  <a:pt x="21600" y="10800"/>
                </a:lnTo>
                <a:lnTo>
                  <a:pt x="19420" y="0"/>
                </a:lnTo>
                <a:close/>
              </a:path>
              <a:path w="21600" h="21600">
                <a:moveTo>
                  <a:pt x="1350" y="5347"/>
                </a:moveTo>
                <a:lnTo>
                  <a:pt x="1350" y="16253"/>
                </a:lnTo>
                <a:lnTo>
                  <a:pt x="2700" y="16253"/>
                </a:lnTo>
                <a:lnTo>
                  <a:pt x="2700" y="5347"/>
                </a:lnTo>
                <a:lnTo>
                  <a:pt x="1350" y="5347"/>
                </a:lnTo>
                <a:close/>
              </a:path>
              <a:path w="21600" h="21600">
                <a:moveTo>
                  <a:pt x="0" y="5347"/>
                </a:moveTo>
                <a:lnTo>
                  <a:pt x="0" y="16253"/>
                </a:lnTo>
                <a:lnTo>
                  <a:pt x="675" y="16253"/>
                </a:lnTo>
                <a:lnTo>
                  <a:pt x="675" y="5347"/>
                </a:lnTo>
                <a:lnTo>
                  <a:pt x="0" y="5347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 sz="1800"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862013" y="1309688"/>
            <a:ext cx="3159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2000" b="1">
                <a:solidFill>
                  <a:srgbClr val="FF0000"/>
                </a:solidFill>
              </a:rPr>
              <a:t>１年次</a:t>
            </a:r>
            <a:r>
              <a:rPr lang="ja-JP" altLang="en-US" sz="2000" b="1">
                <a:solidFill>
                  <a:schemeClr val="accent1"/>
                </a:solidFill>
              </a:rPr>
              <a:t>　　</a:t>
            </a:r>
            <a:r>
              <a:rPr lang="ja-JP" altLang="en-US" sz="2000" b="1">
                <a:solidFill>
                  <a:srgbClr val="002060"/>
                </a:solidFill>
              </a:rPr>
              <a:t>基礎学力を高める</a:t>
            </a:r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890588" y="2417763"/>
            <a:ext cx="6715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2000" b="1">
                <a:solidFill>
                  <a:srgbClr val="FF0000"/>
                </a:solidFill>
              </a:rPr>
              <a:t>２年次</a:t>
            </a:r>
            <a:r>
              <a:rPr lang="ja-JP" altLang="en-US" sz="2000" b="1">
                <a:solidFill>
                  <a:schemeClr val="accent1"/>
                </a:solidFill>
              </a:rPr>
              <a:t>　　</a:t>
            </a:r>
            <a:r>
              <a:rPr lang="ja-JP" altLang="en-US" sz="2000" b="1">
                <a:solidFill>
                  <a:srgbClr val="002060"/>
                </a:solidFill>
              </a:rPr>
              <a:t>基礎知識と入門的な専門知識を修得，コースを決定</a:t>
            </a:r>
          </a:p>
        </p:txBody>
      </p:sp>
      <p:sp>
        <p:nvSpPr>
          <p:cNvPr id="7173" name="Text Box 7"/>
          <p:cNvSpPr txBox="1">
            <a:spLocks noChangeArrowheads="1"/>
          </p:cNvSpPr>
          <p:nvPr/>
        </p:nvSpPr>
        <p:spPr bwMode="auto">
          <a:xfrm>
            <a:off x="900113" y="3719513"/>
            <a:ext cx="4127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2000" b="1">
                <a:solidFill>
                  <a:srgbClr val="FF0000"/>
                </a:solidFill>
              </a:rPr>
              <a:t>３年次</a:t>
            </a:r>
            <a:r>
              <a:rPr lang="ja-JP" altLang="en-US" sz="2000" b="1">
                <a:solidFill>
                  <a:schemeClr val="accent1"/>
                </a:solidFill>
              </a:rPr>
              <a:t>　　</a:t>
            </a:r>
            <a:r>
              <a:rPr lang="ja-JP" altLang="en-US" sz="2000" b="1">
                <a:solidFill>
                  <a:srgbClr val="002060"/>
                </a:solidFill>
              </a:rPr>
              <a:t>各コースの専門知識を修得</a:t>
            </a:r>
          </a:p>
        </p:txBody>
      </p:sp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876300" y="5157788"/>
            <a:ext cx="5578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2000" b="1">
                <a:solidFill>
                  <a:srgbClr val="FF0000"/>
                </a:solidFill>
              </a:rPr>
              <a:t>４年次</a:t>
            </a:r>
            <a:r>
              <a:rPr lang="ja-JP" altLang="en-US" sz="2000" b="1">
                <a:solidFill>
                  <a:schemeClr val="accent1"/>
                </a:solidFill>
              </a:rPr>
              <a:t>　　</a:t>
            </a:r>
            <a:r>
              <a:rPr lang="ja-JP" altLang="en-US" sz="2000" b="1">
                <a:solidFill>
                  <a:srgbClr val="002060"/>
                </a:solidFill>
              </a:rPr>
              <a:t>研究室に配属され，課題遂行能力を修得</a:t>
            </a:r>
          </a:p>
        </p:txBody>
      </p:sp>
      <p:sp>
        <p:nvSpPr>
          <p:cNvPr id="7175" name="Text Box 9"/>
          <p:cNvSpPr txBox="1">
            <a:spLocks noChangeArrowheads="1"/>
          </p:cNvSpPr>
          <p:nvPr/>
        </p:nvSpPr>
        <p:spPr bwMode="auto">
          <a:xfrm>
            <a:off x="981075" y="1692275"/>
            <a:ext cx="7440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77800" indent="-177800" algn="just" defTabSz="914400">
              <a:buFontTx/>
              <a:buChar char="•"/>
            </a:pPr>
            <a:r>
              <a:rPr lang="ja-JP" altLang="en-US" sz="1600">
                <a:solidFill>
                  <a:srgbClr val="000000"/>
                </a:solidFill>
              </a:rPr>
              <a:t>一般教養に加え，工学の基礎（数学，物理など），英語，情報処理，などを学習</a:t>
            </a:r>
          </a:p>
        </p:txBody>
      </p:sp>
      <p:sp>
        <p:nvSpPr>
          <p:cNvPr id="7176" name="Text Box 11"/>
          <p:cNvSpPr txBox="1">
            <a:spLocks noChangeArrowheads="1"/>
          </p:cNvSpPr>
          <p:nvPr/>
        </p:nvSpPr>
        <p:spPr bwMode="auto">
          <a:xfrm>
            <a:off x="981075" y="2763838"/>
            <a:ext cx="792003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77800" indent="-177800" algn="just" defTabSz="914400">
              <a:buFontTx/>
              <a:buChar char="•"/>
            </a:pPr>
            <a:r>
              <a:rPr lang="en-US" altLang="ja-JP" sz="1600">
                <a:solidFill>
                  <a:srgbClr val="000000"/>
                </a:solidFill>
              </a:rPr>
              <a:t>2</a:t>
            </a:r>
            <a:r>
              <a:rPr lang="ja-JP" altLang="en-US" sz="1600">
                <a:solidFill>
                  <a:srgbClr val="000000"/>
                </a:solidFill>
              </a:rPr>
              <a:t>年前期　機械システム関連の基礎知識を学習</a:t>
            </a:r>
          </a:p>
          <a:p>
            <a:pPr marL="177800" indent="-177800" algn="just" defTabSz="914400">
              <a:buFontTx/>
              <a:buChar char="•"/>
            </a:pPr>
            <a:r>
              <a:rPr lang="en-US" altLang="ja-JP" sz="1600">
                <a:solidFill>
                  <a:srgbClr val="000000"/>
                </a:solidFill>
              </a:rPr>
              <a:t>2</a:t>
            </a:r>
            <a:r>
              <a:rPr lang="ja-JP" altLang="en-US" sz="1600">
                <a:solidFill>
                  <a:srgbClr val="000000"/>
                </a:solidFill>
              </a:rPr>
              <a:t>年後期　</a:t>
            </a:r>
            <a:r>
              <a:rPr lang="ja-JP" altLang="en-US" sz="1600" b="1" u="sng">
                <a:solidFill>
                  <a:srgbClr val="FF0000"/>
                </a:solidFill>
              </a:rPr>
              <a:t>機械工学コースとシステム工学コースに分かれ</a:t>
            </a:r>
            <a:r>
              <a:rPr lang="ja-JP" altLang="en-US" sz="1600">
                <a:solidFill>
                  <a:srgbClr val="000000"/>
                </a:solidFill>
              </a:rPr>
              <a:t>，演習や実験を含む，各コース</a:t>
            </a:r>
            <a:endParaRPr lang="en-US" altLang="ja-JP" sz="1600">
              <a:solidFill>
                <a:srgbClr val="000000"/>
              </a:solidFill>
            </a:endParaRPr>
          </a:p>
          <a:p>
            <a:pPr marL="177800" indent="-177800" algn="just" defTabSz="914400"/>
            <a:r>
              <a:rPr lang="ja-JP" altLang="en-US" sz="1600">
                <a:solidFill>
                  <a:srgbClr val="000000"/>
                </a:solidFill>
              </a:rPr>
              <a:t>　　　　　　　 の専門知識を学習</a:t>
            </a:r>
          </a:p>
        </p:txBody>
      </p:sp>
      <p:sp>
        <p:nvSpPr>
          <p:cNvPr id="7177" name="Text Box 12"/>
          <p:cNvSpPr txBox="1">
            <a:spLocks noChangeArrowheads="1"/>
          </p:cNvSpPr>
          <p:nvPr/>
        </p:nvSpPr>
        <p:spPr bwMode="auto">
          <a:xfrm>
            <a:off x="987425" y="4083050"/>
            <a:ext cx="792003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77800" indent="-177800" defTabSz="914400">
              <a:buFontTx/>
              <a:buChar char="•"/>
            </a:pPr>
            <a:r>
              <a:rPr lang="ja-JP" altLang="en-US" sz="1600">
                <a:solidFill>
                  <a:srgbClr val="000000"/>
                </a:solidFill>
              </a:rPr>
              <a:t>機械工学コース　　　　材料，加工，エネルギーなどに関する専門知識</a:t>
            </a:r>
          </a:p>
          <a:p>
            <a:pPr marL="177800" indent="-177800" defTabSz="914400">
              <a:buFontTx/>
              <a:buChar char="•"/>
            </a:pPr>
            <a:r>
              <a:rPr lang="ja-JP" altLang="en-US" sz="1600">
                <a:solidFill>
                  <a:srgbClr val="000000"/>
                </a:solidFill>
              </a:rPr>
              <a:t>システム工学コース　　メカトロニクス，システム設計に関する専門知識</a:t>
            </a:r>
          </a:p>
          <a:p>
            <a:pPr marL="177800" indent="-177800" defTabSz="914400">
              <a:buFontTx/>
              <a:buChar char="•"/>
            </a:pPr>
            <a:r>
              <a:rPr lang="ja-JP" altLang="en-US" sz="1600">
                <a:solidFill>
                  <a:srgbClr val="000000"/>
                </a:solidFill>
              </a:rPr>
              <a:t>＋　技術英語，工学倫理，インターンシップなど</a:t>
            </a:r>
          </a:p>
        </p:txBody>
      </p:sp>
      <p:sp>
        <p:nvSpPr>
          <p:cNvPr id="7178" name="Text Box 13"/>
          <p:cNvSpPr txBox="1">
            <a:spLocks noChangeArrowheads="1"/>
          </p:cNvSpPr>
          <p:nvPr/>
        </p:nvSpPr>
        <p:spPr bwMode="auto">
          <a:xfrm>
            <a:off x="977900" y="5516563"/>
            <a:ext cx="79200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77800" indent="-177800" algn="just" defTabSz="914400">
              <a:buFontTx/>
              <a:buChar char="•"/>
            </a:pPr>
            <a:r>
              <a:rPr lang="ja-JP" altLang="en-US" sz="1600">
                <a:solidFill>
                  <a:srgbClr val="000000"/>
                </a:solidFill>
              </a:rPr>
              <a:t>１年間かけて取り組む卒業研究では，機械システム系技術者としての独創性，問題解決能力，文章表現能力などを修得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838" y="1195388"/>
            <a:ext cx="8745537" cy="485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タイトル 1"/>
          <p:cNvSpPr>
            <a:spLocks/>
          </p:cNvSpPr>
          <p:nvPr/>
        </p:nvSpPr>
        <p:spPr bwMode="auto">
          <a:xfrm>
            <a:off x="409575" y="152400"/>
            <a:ext cx="5591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ja-JP" altLang="en-US" sz="2800" b="1">
                <a:latin typeface="Calibri" pitchFamily="-72" charset="0"/>
              </a:rPr>
              <a:t>６０分授業</a:t>
            </a:r>
            <a:r>
              <a:rPr lang="en-US" altLang="ja-JP" sz="2800" b="1">
                <a:latin typeface="Calibri" pitchFamily="-72" charset="0"/>
              </a:rPr>
              <a:t> </a:t>
            </a:r>
            <a:r>
              <a:rPr lang="ja-JP" altLang="en-US" sz="2800" b="1">
                <a:latin typeface="Calibri" pitchFamily="-72" charset="0"/>
              </a:rPr>
              <a:t>＋</a:t>
            </a:r>
            <a:r>
              <a:rPr lang="en-US" altLang="ja-JP" sz="2800" b="1">
                <a:latin typeface="Calibri" pitchFamily="-72" charset="0"/>
              </a:rPr>
              <a:t> </a:t>
            </a:r>
            <a:r>
              <a:rPr lang="ja-JP" altLang="en-US" sz="2800" b="1">
                <a:latin typeface="Calibri" pitchFamily="-72" charset="0"/>
              </a:rPr>
              <a:t>クォーター制</a:t>
            </a:r>
            <a:endParaRPr lang="en-US" altLang="ja-JP" sz="2800" b="1">
              <a:latin typeface="Calibri" pitchFamily="-7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タイトル 1"/>
          <p:cNvSpPr>
            <a:spLocks noGrp="1"/>
          </p:cNvSpPr>
          <p:nvPr>
            <p:ph type="title"/>
          </p:nvPr>
        </p:nvSpPr>
        <p:spPr bwMode="auto">
          <a:xfrm>
            <a:off x="409575" y="152400"/>
            <a:ext cx="5591175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>
                <a:cs typeface="ＭＳ Ｐゴシック" pitchFamily="-72" charset="-128"/>
              </a:rPr>
              <a:t>時間割</a:t>
            </a:r>
          </a:p>
        </p:txBody>
      </p:sp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430213" y="1192213"/>
            <a:ext cx="3400425" cy="914400"/>
          </a:xfrm>
          <a:prstGeom prst="re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ja-JP" altLang="en-US" sz="20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機械システム系学科</a:t>
            </a:r>
            <a:endParaRPr lang="en-US" altLang="ja-JP" sz="2000">
              <a:solidFill>
                <a:srgbClr val="FFFFFF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  <a:p>
            <a:pPr algn="ctr">
              <a:defRPr/>
            </a:pPr>
            <a:r>
              <a:rPr lang="ja-JP" altLang="en-US" sz="20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３年生第３クォータの時間割</a:t>
            </a:r>
          </a:p>
        </p:txBody>
      </p:sp>
      <p:pic>
        <p:nvPicPr>
          <p:cNvPr id="9219" name="Picture 1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238" y="2365375"/>
            <a:ext cx="3768725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23521" y="3911600"/>
            <a:ext cx="2239963" cy="1604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5" descr="C:\Users\Munesawa\Desktop\工学部案内2013\jpg\DSC_8911.jpg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/>
          <a:stretch/>
        </p:blipFill>
        <p:spPr bwMode="auto">
          <a:xfrm>
            <a:off x="6152197" y="2489597"/>
            <a:ext cx="2842445" cy="238371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222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6900" y="904875"/>
            <a:ext cx="2036763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図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94188" y="1290638"/>
            <a:ext cx="2503487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5" descr="DSC_009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47136" y="4970370"/>
            <a:ext cx="2580645" cy="1716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タイトル 1"/>
          <p:cNvSpPr>
            <a:spLocks noGrp="1"/>
          </p:cNvSpPr>
          <p:nvPr>
            <p:ph type="title"/>
          </p:nvPr>
        </p:nvSpPr>
        <p:spPr bwMode="auto">
          <a:xfrm>
            <a:off x="409575" y="152400"/>
            <a:ext cx="5591175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>
                <a:cs typeface="ＭＳ Ｐゴシック" pitchFamily="-72" charset="-128"/>
              </a:rPr>
              <a:t>講義紹介</a:t>
            </a:r>
          </a:p>
        </p:txBody>
      </p:sp>
      <p:pic>
        <p:nvPicPr>
          <p:cNvPr id="1024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057275"/>
            <a:ext cx="8853488" cy="52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>
            <a:spLocks noChangeArrowheads="1"/>
          </p:cNvSpPr>
          <p:nvPr/>
        </p:nvSpPr>
        <p:spPr bwMode="auto">
          <a:xfrm>
            <a:off x="4805363" y="5662613"/>
            <a:ext cx="4235450" cy="1066800"/>
          </a:xfrm>
          <a:prstGeom prst="re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Aft>
                <a:spcPts val="600"/>
              </a:spcAft>
              <a:defRPr/>
            </a:pPr>
            <a:r>
              <a:rPr lang="ja-JP" alt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-128"/>
                <a:cs typeface="ＭＳ Ｐゴシック" charset="-128"/>
              </a:rPr>
              <a:t>ロボットの仕組みを知りたくて</a:t>
            </a:r>
            <a:endParaRPr lang="en-US" altLang="ja-JP" sz="1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  <a:ea typeface="ＭＳ Ｐゴシック" charset="-128"/>
              <a:cs typeface="ＭＳ Ｐゴシック" charset="-128"/>
            </a:endParaRPr>
          </a:p>
          <a:p>
            <a:pPr algn="ctr">
              <a:defRPr/>
            </a:pPr>
            <a:r>
              <a:rPr lang="ja-JP" alt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-128"/>
                <a:cs typeface="ＭＳ Ｐゴシック" charset="-128"/>
              </a:rPr>
              <a:t>三木直登</a:t>
            </a:r>
            <a:endParaRPr lang="en-US" altLang="ja-JP" sz="1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  <a:ea typeface="ＭＳ Ｐゴシック" charset="-128"/>
              <a:cs typeface="ＭＳ Ｐゴシック" charset="-128"/>
            </a:endParaRPr>
          </a:p>
          <a:p>
            <a:pPr algn="ctr">
              <a:defRPr/>
            </a:pPr>
            <a:r>
              <a:rPr lang="ja-JP" altLang="en-US" sz="1200">
                <a:solidFill>
                  <a:srgbClr val="FFFFFF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香川</a:t>
            </a:r>
            <a:r>
              <a:rPr lang="zh-CN" altLang="en-US" sz="1200">
                <a:solidFill>
                  <a:srgbClr val="FFFFFF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県　高松第一高等学校</a:t>
            </a:r>
            <a:endParaRPr lang="en-US" altLang="ja-JP" sz="1200">
              <a:solidFill>
                <a:srgbClr val="FFFFFF"/>
              </a:solidFill>
              <a:latin typeface="ＭＳ Ｐゴシック" charset="-128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266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425" y="3014663"/>
            <a:ext cx="377190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タイトル 1"/>
          <p:cNvSpPr>
            <a:spLocks noGrp="1"/>
          </p:cNvSpPr>
          <p:nvPr>
            <p:ph type="title"/>
          </p:nvPr>
        </p:nvSpPr>
        <p:spPr bwMode="auto">
          <a:xfrm>
            <a:off x="409575" y="152400"/>
            <a:ext cx="5591175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>
                <a:cs typeface="ＭＳ Ｐゴシック" pitchFamily="-72" charset="-128"/>
              </a:rPr>
              <a:t>各コース紹介</a:t>
            </a:r>
          </a:p>
        </p:txBody>
      </p:sp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533400" y="1127125"/>
            <a:ext cx="3505200" cy="488950"/>
          </a:xfrm>
          <a:prstGeom prst="re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ja-JP" altLang="en-US" sz="18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機械工学コース</a:t>
            </a:r>
          </a:p>
        </p:txBody>
      </p:sp>
      <p:sp>
        <p:nvSpPr>
          <p:cNvPr id="5" name="正方形/長方形 4"/>
          <p:cNvSpPr>
            <a:spLocks noChangeArrowheads="1"/>
          </p:cNvSpPr>
          <p:nvPr/>
        </p:nvSpPr>
        <p:spPr bwMode="auto">
          <a:xfrm>
            <a:off x="5075238" y="1127125"/>
            <a:ext cx="3505200" cy="488950"/>
          </a:xfrm>
          <a:prstGeom prst="re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ja-JP" altLang="en-US" sz="18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システム工学コース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533400" y="1800225"/>
            <a:ext cx="3983038" cy="1190625"/>
          </a:xfrm>
          <a:prstGeom prst="rect">
            <a:avLst/>
          </a:prstGeom>
          <a:solidFill>
            <a:schemeClr val="bg1"/>
          </a:solidFill>
          <a:ln w="444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defTabSz="914400">
              <a:buFont typeface="Wingdings" pitchFamily="-72" charset="2"/>
              <a:buChar char="n"/>
            </a:pPr>
            <a:r>
              <a:rPr lang="ja-JP" altLang="en-US" sz="1800">
                <a:solidFill>
                  <a:schemeClr val="tx2"/>
                </a:solidFill>
                <a:latin typeface="Times New Roman" pitchFamily="-72" charset="0"/>
              </a:rPr>
              <a:t>機械を創る基礎的能力の育成</a:t>
            </a:r>
          </a:p>
          <a:p>
            <a:pPr marL="342900" indent="-342900" defTabSz="914400">
              <a:buFont typeface="Wingdings" pitchFamily="-72" charset="2"/>
              <a:buChar char="n"/>
            </a:pPr>
            <a:r>
              <a:rPr lang="ja-JP" altLang="en-US" sz="1800">
                <a:solidFill>
                  <a:schemeClr val="tx2"/>
                </a:solidFill>
                <a:latin typeface="Times New Roman" pitchFamily="-72" charset="0"/>
              </a:rPr>
              <a:t>エネルギー有効利用の</a:t>
            </a:r>
            <a:br>
              <a:rPr lang="ja-JP" altLang="en-US" sz="1800">
                <a:solidFill>
                  <a:schemeClr val="tx2"/>
                </a:solidFill>
                <a:latin typeface="Times New Roman" pitchFamily="-72" charset="0"/>
              </a:rPr>
            </a:br>
            <a:r>
              <a:rPr lang="ja-JP" altLang="en-US" sz="1800">
                <a:solidFill>
                  <a:schemeClr val="tx2"/>
                </a:solidFill>
                <a:latin typeface="Times New Roman" pitchFamily="-72" charset="0"/>
              </a:rPr>
              <a:t>基礎的能力の育成</a:t>
            </a:r>
          </a:p>
          <a:p>
            <a:pPr marL="342900" indent="-342900" defTabSz="914400">
              <a:buFont typeface="Wingdings" pitchFamily="-72" charset="2"/>
              <a:buChar char="n"/>
            </a:pPr>
            <a:r>
              <a:rPr lang="ja-JP" altLang="en-US" sz="1800">
                <a:solidFill>
                  <a:schemeClr val="tx2"/>
                </a:solidFill>
                <a:latin typeface="Times New Roman" pitchFamily="-72" charset="0"/>
              </a:rPr>
              <a:t>モノづくりの革新をめざす</a:t>
            </a:r>
          </a:p>
        </p:txBody>
      </p:sp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5075238" y="1800225"/>
            <a:ext cx="3983037" cy="1190625"/>
          </a:xfrm>
          <a:prstGeom prst="rect">
            <a:avLst/>
          </a:prstGeom>
          <a:solidFill>
            <a:schemeClr val="bg1"/>
          </a:solidFill>
          <a:ln w="444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defTabSz="914400">
              <a:buFont typeface="Wingdings" pitchFamily="-72" charset="2"/>
              <a:buChar char="n"/>
            </a:pPr>
            <a:r>
              <a:rPr lang="ja-JP" altLang="en-US" sz="1800">
                <a:solidFill>
                  <a:schemeClr val="tx2"/>
                </a:solidFill>
                <a:latin typeface="Times New Roman" pitchFamily="-72" charset="0"/>
              </a:rPr>
              <a:t>システムを運用・管理する</a:t>
            </a:r>
            <a:br>
              <a:rPr lang="ja-JP" altLang="en-US" sz="1800">
                <a:solidFill>
                  <a:schemeClr val="tx2"/>
                </a:solidFill>
                <a:latin typeface="Times New Roman" pitchFamily="-72" charset="0"/>
              </a:rPr>
            </a:br>
            <a:r>
              <a:rPr lang="ja-JP" altLang="en-US" sz="1800">
                <a:solidFill>
                  <a:schemeClr val="tx2"/>
                </a:solidFill>
                <a:latin typeface="Times New Roman" pitchFamily="-72" charset="0"/>
              </a:rPr>
              <a:t>基礎的能力の育成</a:t>
            </a:r>
          </a:p>
          <a:p>
            <a:pPr marL="342900" indent="-342900" defTabSz="914400">
              <a:buFont typeface="Wingdings" pitchFamily="-72" charset="2"/>
              <a:buChar char="n"/>
            </a:pPr>
            <a:r>
              <a:rPr lang="ja-JP" altLang="en-US" sz="1800">
                <a:solidFill>
                  <a:schemeClr val="tx2"/>
                </a:solidFill>
                <a:latin typeface="Times New Roman" pitchFamily="-72" charset="0"/>
              </a:rPr>
              <a:t>設計・制御の基礎的能力の育成</a:t>
            </a:r>
          </a:p>
          <a:p>
            <a:pPr marL="342900" indent="-342900" defTabSz="914400">
              <a:buFont typeface="Wingdings" pitchFamily="-72" charset="2"/>
              <a:buChar char="n"/>
            </a:pPr>
            <a:r>
              <a:rPr lang="ja-JP" altLang="en-US" sz="1800">
                <a:solidFill>
                  <a:schemeClr val="tx2"/>
                </a:solidFill>
                <a:latin typeface="Times New Roman" pitchFamily="-72" charset="0"/>
              </a:rPr>
              <a:t>人と機械の調和について考える</a:t>
            </a:r>
          </a:p>
        </p:txBody>
      </p:sp>
      <p:sp>
        <p:nvSpPr>
          <p:cNvPr id="2" name="正方形/長方形 11"/>
          <p:cNvSpPr>
            <a:spLocks noChangeArrowheads="1"/>
          </p:cNvSpPr>
          <p:nvPr/>
        </p:nvSpPr>
        <p:spPr bwMode="auto">
          <a:xfrm>
            <a:off x="242888" y="5661025"/>
            <a:ext cx="4235450" cy="1066800"/>
          </a:xfrm>
          <a:prstGeom prst="re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Aft>
                <a:spcPts val="600"/>
              </a:spcAft>
              <a:defRPr/>
            </a:pPr>
            <a:r>
              <a:rPr lang="ja-JP" alt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-128"/>
                <a:cs typeface="ＭＳ Ｐゴシック" charset="-128"/>
              </a:rPr>
              <a:t>もっと知りたい</a:t>
            </a:r>
            <a:endParaRPr lang="en-US" altLang="ja-JP" sz="1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  <a:ea typeface="ＭＳ Ｐゴシック" charset="-128"/>
              <a:cs typeface="ＭＳ Ｐゴシック" charset="-128"/>
            </a:endParaRPr>
          </a:p>
          <a:p>
            <a:pPr algn="ctr">
              <a:defRPr/>
            </a:pPr>
            <a:r>
              <a:rPr lang="ja-JP" alt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-128"/>
                <a:cs typeface="ＭＳ Ｐゴシック" charset="-128"/>
              </a:rPr>
              <a:t>伊藤瑞菜</a:t>
            </a:r>
            <a:endParaRPr lang="en-US" altLang="ja-JP" sz="1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  <a:ea typeface="ＭＳ Ｐゴシック" charset="-128"/>
              <a:cs typeface="ＭＳ Ｐゴシック" charset="-128"/>
            </a:endParaRPr>
          </a:p>
          <a:p>
            <a:pPr algn="ctr">
              <a:defRPr/>
            </a:pPr>
            <a:r>
              <a:rPr lang="ja-JP" altLang="en-US" sz="1200">
                <a:solidFill>
                  <a:srgbClr val="FFFFFF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広島</a:t>
            </a:r>
            <a:r>
              <a:rPr lang="zh-CN" altLang="en-US" sz="1200">
                <a:solidFill>
                  <a:srgbClr val="FFFFFF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県　舟入高等学校</a:t>
            </a:r>
            <a:endParaRPr lang="en-US" altLang="ja-JP" sz="1200">
              <a:solidFill>
                <a:srgbClr val="FFFFFF"/>
              </a:solidFill>
              <a:latin typeface="ＭＳ Ｐゴシック" charset="-128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273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0175" y="3036888"/>
            <a:ext cx="341153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5500" y="2097088"/>
            <a:ext cx="1357313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6088" y="5781675"/>
            <a:ext cx="1357312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" y="5791200"/>
            <a:ext cx="1352550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3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17650" y="5770563"/>
            <a:ext cx="1357313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3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73575" y="4513263"/>
            <a:ext cx="1360488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3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86088" y="4503738"/>
            <a:ext cx="1357312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3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70625" y="3365500"/>
            <a:ext cx="1352550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2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563" y="4498975"/>
            <a:ext cx="1357312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2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65500" y="3397250"/>
            <a:ext cx="1357313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2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94250" y="2105025"/>
            <a:ext cx="1352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2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791075" y="3389313"/>
            <a:ext cx="1352550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2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216650" y="2101850"/>
            <a:ext cx="1352550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1" name="Picture 2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460875" y="5784850"/>
            <a:ext cx="1357313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2" name="タイトル 1"/>
          <p:cNvSpPr>
            <a:spLocks noGrp="1"/>
          </p:cNvSpPr>
          <p:nvPr>
            <p:ph type="title"/>
          </p:nvPr>
        </p:nvSpPr>
        <p:spPr bwMode="auto">
          <a:xfrm>
            <a:off x="409575" y="152400"/>
            <a:ext cx="5591175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>
                <a:cs typeface="ＭＳ Ｐゴシック" pitchFamily="-72" charset="-128"/>
              </a:rPr>
              <a:t>研究室紹介（卒業研究）</a:t>
            </a:r>
          </a:p>
        </p:txBody>
      </p:sp>
      <p:sp>
        <p:nvSpPr>
          <p:cNvPr id="5" name="正方形/長方形 4"/>
          <p:cNvSpPr>
            <a:spLocks noChangeArrowheads="1"/>
          </p:cNvSpPr>
          <p:nvPr/>
        </p:nvSpPr>
        <p:spPr bwMode="auto">
          <a:xfrm>
            <a:off x="212725" y="914400"/>
            <a:ext cx="8702675" cy="1044575"/>
          </a:xfrm>
          <a:prstGeom prst="re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ja-JP" altLang="en-US" sz="28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４年生では，研究室に配属され，卒業研究を行います</a:t>
            </a:r>
          </a:p>
        </p:txBody>
      </p:sp>
      <p:pic>
        <p:nvPicPr>
          <p:cNvPr id="12304" name="Picture 20" descr="C:\Users\Munesawa\Desktop\工学部案内2013\jpg\DSC_9069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935663" y="4524375"/>
            <a:ext cx="31242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5" name="Picture 21" descr="C:\Users\Munesawa\Desktop\工学部案内2013\jpg\DSC_8822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22238" y="2079625"/>
            <a:ext cx="3108325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6" name="Picture 25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727950" y="3389313"/>
            <a:ext cx="1352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7" name="Picture 27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791450" y="2098675"/>
            <a:ext cx="1176338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8" name="Picture 37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541463" y="4521200"/>
            <a:ext cx="1352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1061</TotalTime>
  <Words>751</Words>
  <Application>Microsoft Office PowerPoint</Application>
  <PresentationFormat>On-screen Show (4:3)</PresentationFormat>
  <Paragraphs>142</Paragraphs>
  <Slides>14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10</vt:i4>
      </vt:variant>
      <vt:variant>
        <vt:lpstr>デザイン テンプレート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6" baseType="lpstr">
      <vt:lpstr>Arial</vt:lpstr>
      <vt:lpstr>ＭＳ Ｐゴシック</vt:lpstr>
      <vt:lpstr>Calibri</vt:lpstr>
      <vt:lpstr>AR P丸ゴシック体E</vt:lpstr>
      <vt:lpstr>ヒラギノ角ゴ ProN W3</vt:lpstr>
      <vt:lpstr>HG丸ｺﾞｼｯｸM-PRO</vt:lpstr>
      <vt:lpstr>ヒラギノ角ゴ ProN W6</vt:lpstr>
      <vt:lpstr>Wingdings</vt:lpstr>
      <vt:lpstr>Times New Roman</vt:lpstr>
      <vt:lpstr>Arial Unicode MS</vt:lpstr>
      <vt:lpstr>Office テーマ</vt:lpstr>
      <vt:lpstr/>
      <vt:lpstr>機械システム系学科</vt:lpstr>
      <vt:lpstr>機械システム系学科では？</vt:lpstr>
      <vt:lpstr>機械システム系学科では？</vt:lpstr>
      <vt:lpstr>カリキュラムの流れ</vt:lpstr>
      <vt:lpstr>PowerPoint プレゼンテーション</vt:lpstr>
      <vt:lpstr>時間割</vt:lpstr>
      <vt:lpstr>講義紹介</vt:lpstr>
      <vt:lpstr>各コース紹介</vt:lpstr>
      <vt:lpstr>研究室紹介（卒業研究）</vt:lpstr>
      <vt:lpstr>卒業生</vt:lpstr>
      <vt:lpstr>卒業したらどんな仕事をする？（旧機械工学科・旧システム工学科）</vt:lpstr>
      <vt:lpstr>卒業生の就職先</vt:lpstr>
      <vt:lpstr>PowerPoint プレゼンテーション</vt:lpstr>
      <vt:lpstr>さらに詳しい情報は・・・</vt:lpstr>
    </vt:vector>
  </TitlesOfParts>
  <Company>アイディーエイ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株式会社 アイディーエイ</dc:creator>
  <cp:lastModifiedBy>デュアル モード</cp:lastModifiedBy>
  <cp:revision>94</cp:revision>
  <cp:lastPrinted>2015-06-26T04:39:33Z</cp:lastPrinted>
  <dcterms:created xsi:type="dcterms:W3CDTF">2010-05-24T05:28:08Z</dcterms:created>
  <dcterms:modified xsi:type="dcterms:W3CDTF">2015-06-26T08:27:16Z</dcterms:modified>
</cp:coreProperties>
</file>