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vml" ContentType="application/vnd.openxmlformats-officedocument.vmlDrawi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70" r:id="rId2"/>
    <p:sldId id="259" r:id="rId3"/>
    <p:sldId id="260" r:id="rId4"/>
    <p:sldId id="261" r:id="rId5"/>
    <p:sldId id="274" r:id="rId6"/>
    <p:sldId id="262" r:id="rId7"/>
    <p:sldId id="264" r:id="rId8"/>
    <p:sldId id="271" r:id="rId9"/>
    <p:sldId id="266" r:id="rId10"/>
    <p:sldId id="267" r:id="rId11"/>
    <p:sldId id="268" r:id="rId12"/>
    <p:sldId id="269" r:id="rId13"/>
    <p:sldId id="275" r:id="rId14"/>
    <p:sldId id="272" r:id="rId15"/>
  </p:sldIdLst>
  <p:sldSz cx="9144000" cy="6858000" type="screen4x3"/>
  <p:notesSz cx="7099300" cy="10234613"/>
  <p:defaultTextStyle>
    <a:defPPr>
      <a:defRPr lang="ja-JP"/>
    </a:defPPr>
    <a:lvl1pPr algn="l" defTabSz="457200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1pPr>
    <a:lvl2pPr marL="457200" algn="l" defTabSz="457200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2pPr>
    <a:lvl3pPr marL="914400" algn="l" defTabSz="457200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3pPr>
    <a:lvl4pPr marL="1371600" algn="l" defTabSz="457200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4pPr>
    <a:lvl5pPr marL="1828800" algn="l" defTabSz="457200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5pPr>
    <a:lvl6pPr marL="2286000" algn="l" defTabSz="457200" rtl="0" eaLnBrk="1" latinLnBrk="0" hangingPunct="1">
      <a:defRPr kumimoji="1"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6pPr>
    <a:lvl7pPr marL="2743200" algn="l" defTabSz="457200" rtl="0" eaLnBrk="1" latinLnBrk="0" hangingPunct="1">
      <a:defRPr kumimoji="1"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7pPr>
    <a:lvl8pPr marL="3200400" algn="l" defTabSz="457200" rtl="0" eaLnBrk="1" latinLnBrk="0" hangingPunct="1">
      <a:defRPr kumimoji="1"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8pPr>
    <a:lvl9pPr marL="3657600" algn="l" defTabSz="457200" rtl="0" eaLnBrk="1" latinLnBrk="0" hangingPunct="1">
      <a:defRPr kumimoji="1"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719" autoAdjust="0"/>
  </p:normalViewPr>
  <p:slideViewPr>
    <p:cSldViewPr snapToGrid="0">
      <p:cViewPr varScale="1">
        <p:scale>
          <a:sx n="165" d="100"/>
          <a:sy n="165" d="100"/>
        </p:scale>
        <p:origin x="-1632" y="-112"/>
      </p:cViewPr>
      <p:guideLst>
        <p:guide orient="horz" pos="4319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5" Type="http://schemas.openxmlformats.org/officeDocument/2006/relationships/image" Target="../media/image43.png"/><Relationship Id="rId6" Type="http://schemas.openxmlformats.org/officeDocument/2006/relationships/image" Target="../media/image44.png"/><Relationship Id="rId7" Type="http://schemas.openxmlformats.org/officeDocument/2006/relationships/image" Target="../media/image45.png"/><Relationship Id="rId8" Type="http://schemas.openxmlformats.org/officeDocument/2006/relationships/image" Target="../media/image46.png"/><Relationship Id="rId9" Type="http://schemas.openxmlformats.org/officeDocument/2006/relationships/image" Target="../media/image47.png"/><Relationship Id="rId10" Type="http://schemas.openxmlformats.org/officeDocument/2006/relationships/image" Target="../media/image48.png"/><Relationship Id="rId1" Type="http://schemas.openxmlformats.org/officeDocument/2006/relationships/image" Target="../media/image39.png"/><Relationship Id="rId2" Type="http://schemas.openxmlformats.org/officeDocument/2006/relationships/image" Target="../media/image4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1597AA-1722-47EB-846A-A4099E87A83B}" type="datetimeFigureOut">
              <a:rPr kumimoji="1" lang="ja-JP" altLang="en-US" smtClean="0"/>
              <a:t>17/06/08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2CCD6B-854F-44D6-911D-20D94D7A9D3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947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2CCD6B-854F-44D6-911D-20D94D7A9D34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77640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2CCD6B-854F-44D6-911D-20D94D7A9D34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05761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2CCD6B-854F-44D6-911D-20D94D7A9D34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34068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2CCD6B-854F-44D6-911D-20D94D7A9D34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04878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2CCD6B-854F-44D6-911D-20D94D7A9D34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56381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2CCD6B-854F-44D6-911D-20D94D7A9D34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934219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2CCD6B-854F-44D6-911D-20D94D7A9D34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90590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2CCD6B-854F-44D6-911D-20D94D7A9D34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99737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2CCD6B-854F-44D6-911D-20D94D7A9D34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29470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2CCD6B-854F-44D6-911D-20D94D7A9D34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96005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2CCD6B-854F-44D6-911D-20D94D7A9D34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942967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2CCD6B-854F-44D6-911D-20D94D7A9D34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71590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2CCD6B-854F-44D6-911D-20D94D7A9D34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29898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2CCD6B-854F-44D6-911D-20D94D7A9D34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27823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プレースホルダ 4"/>
          <p:cNvSpPr>
            <a:spLocks noGrp="1"/>
          </p:cNvSpPr>
          <p:nvPr>
            <p:ph type="title"/>
          </p:nvPr>
        </p:nvSpPr>
        <p:spPr>
          <a:xfrm>
            <a:off x="409575" y="152400"/>
            <a:ext cx="5591176" cy="47625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9" name="コンテンツ プレースホルダ 8"/>
          <p:cNvSpPr>
            <a:spLocks noGrp="1"/>
          </p:cNvSpPr>
          <p:nvPr>
            <p:ph sz="quarter" idx="10"/>
          </p:nvPr>
        </p:nvSpPr>
        <p:spPr>
          <a:xfrm>
            <a:off x="581025" y="1314450"/>
            <a:ext cx="7943850" cy="51530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jpeg"/><Relationship Id="rId5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" descr="C:\Users\QUA DESIGN style\Desktop\ロゴ.jpg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26313" y="85725"/>
            <a:ext cx="1597025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6" descr="C:\Users\QUA DESIGN style\Desktop\線2.jpg"/>
          <p:cNvPicPr>
            <a:picLocks noChangeAspect="1" noChangeArrowheads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39775"/>
            <a:ext cx="9144000" cy="9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kumimoji="1" sz="2800" b="1" kern="1200">
          <a:solidFill>
            <a:schemeClr val="tx1"/>
          </a:solidFill>
          <a:latin typeface="+mj-lt"/>
          <a:ea typeface="+mj-ea"/>
          <a:cs typeface="ＭＳ Ｐゴシック" pitchFamily="-105" charset="-128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chemeClr val="tx1"/>
          </a:solidFill>
          <a:latin typeface="Calibri" pitchFamily="-105" charset="0"/>
          <a:ea typeface="ＭＳ Ｐゴシック" pitchFamily="-105" charset="-128"/>
          <a:cs typeface="ＭＳ Ｐゴシック" pitchFamily="-105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chemeClr val="tx1"/>
          </a:solidFill>
          <a:latin typeface="Calibri" pitchFamily="-105" charset="0"/>
          <a:ea typeface="ＭＳ Ｐゴシック" pitchFamily="-105" charset="-128"/>
          <a:cs typeface="ＭＳ Ｐゴシック" pitchFamily="-105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chemeClr val="tx1"/>
          </a:solidFill>
          <a:latin typeface="Calibri" pitchFamily="-105" charset="0"/>
          <a:ea typeface="ＭＳ Ｐゴシック" pitchFamily="-105" charset="-128"/>
          <a:cs typeface="ＭＳ Ｐゴシック" pitchFamily="-105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chemeClr val="tx1"/>
          </a:solidFill>
          <a:latin typeface="Calibri" pitchFamily="-105" charset="0"/>
          <a:ea typeface="ＭＳ Ｐゴシック" pitchFamily="-105" charset="-128"/>
          <a:cs typeface="ＭＳ Ｐゴシック" pitchFamily="-105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-105" charset="0"/>
          <a:ea typeface="ＭＳ Ｐゴシック" pitchFamily="-105" charset="-128"/>
          <a:cs typeface="ＭＳ Ｐゴシック" pitchFamily="-105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-105" charset="0"/>
          <a:ea typeface="ＭＳ Ｐゴシック" pitchFamily="-105" charset="-128"/>
          <a:cs typeface="ＭＳ Ｐゴシック" pitchFamily="-105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-105" charset="0"/>
          <a:ea typeface="ＭＳ Ｐゴシック" pitchFamily="-105" charset="-128"/>
          <a:cs typeface="ＭＳ Ｐゴシック" pitchFamily="-105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-105" charset="0"/>
          <a:ea typeface="ＭＳ Ｐゴシック" pitchFamily="-105" charset="-128"/>
          <a:cs typeface="ＭＳ Ｐゴシック" pitchFamily="-105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-72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ＭＳ Ｐゴシック" pitchFamily="-105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-72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-72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-72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-72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image" Target="../media/image36.png"/><Relationship Id="rId6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39.png"/><Relationship Id="rId6" Type="http://schemas.openxmlformats.org/officeDocument/2006/relationships/hyperlink" Target="http://www.daihatsu.co.jp/index.htm" TargetMode="External"/><Relationship Id="rId7" Type="http://schemas.openxmlformats.org/officeDocument/2006/relationships/image" Target="../media/image49.png"/><Relationship Id="rId8" Type="http://schemas.openxmlformats.org/officeDocument/2006/relationships/image" Target="../media/image50.png"/><Relationship Id="rId9" Type="http://schemas.openxmlformats.org/officeDocument/2006/relationships/oleObject" Target="../embeddings/oleObject2.bin"/><Relationship Id="rId10" Type="http://schemas.openxmlformats.org/officeDocument/2006/relationships/image" Target="../media/image40.png"/><Relationship Id="rId11" Type="http://schemas.openxmlformats.org/officeDocument/2006/relationships/image" Target="../media/image51.png"/><Relationship Id="rId12" Type="http://schemas.openxmlformats.org/officeDocument/2006/relationships/image" Target="../media/image52.png"/><Relationship Id="rId13" Type="http://schemas.openxmlformats.org/officeDocument/2006/relationships/image" Target="../media/image53.png"/><Relationship Id="rId14" Type="http://schemas.openxmlformats.org/officeDocument/2006/relationships/image" Target="../media/image54.png"/><Relationship Id="rId15" Type="http://schemas.openxmlformats.org/officeDocument/2006/relationships/image" Target="../media/image55.png"/><Relationship Id="rId16" Type="http://schemas.openxmlformats.org/officeDocument/2006/relationships/image" Target="../media/image56.png"/><Relationship Id="rId17" Type="http://schemas.openxmlformats.org/officeDocument/2006/relationships/image" Target="../media/image57.jpeg"/><Relationship Id="rId18" Type="http://schemas.openxmlformats.org/officeDocument/2006/relationships/hyperlink" Target="http://www.subaru.jp/" TargetMode="External"/><Relationship Id="rId19" Type="http://schemas.openxmlformats.org/officeDocument/2006/relationships/image" Target="../media/image58.jpeg"/><Relationship Id="rId30" Type="http://schemas.openxmlformats.org/officeDocument/2006/relationships/image" Target="../media/image64.png"/><Relationship Id="rId31" Type="http://schemas.openxmlformats.org/officeDocument/2006/relationships/hyperlink" Target="http://www.city.okayama.jp/index.html" TargetMode="External"/><Relationship Id="rId32" Type="http://schemas.openxmlformats.org/officeDocument/2006/relationships/image" Target="../media/image65.png"/><Relationship Id="rId33" Type="http://schemas.openxmlformats.org/officeDocument/2006/relationships/image" Target="../media/image66.png"/><Relationship Id="rId34" Type="http://schemas.openxmlformats.org/officeDocument/2006/relationships/image" Target="../media/image67.jpeg"/><Relationship Id="rId35" Type="http://schemas.openxmlformats.org/officeDocument/2006/relationships/hyperlink" Target="http://www.google.co.jp/imgres?imgurl=http://www.nec.co.jp/library/jirei/mitsuka/mitsuka_img/logo.gif&amp;imgrefurl=http://www.nec.co.jp/library/jirei/mitsuka/&amp;usg=__abTlpgNUXXhwR8tvHBoVjzVkIFQ=&amp;h=135&amp;w=150&amp;sz=5&amp;hl=ja&amp;start=6&amp;um=1&amp;itbs=1&amp;tbnid=8hGMubP5pFZoBM:&amp;tbnh=86&amp;tbnw=96&amp;prev=/images?q=%E4%B8%89%E4%BA%95%E5%8C%96%E5%AD%A6%E3%80%80logo&amp;um=1&amp;hl=ja&amp;lr=lang_ja&amp;sa=N&amp;rlz=1I7SUNC_ja&amp;tbs=isch:1,lr:lang_1ja" TargetMode="External"/><Relationship Id="rId36" Type="http://schemas.openxmlformats.org/officeDocument/2006/relationships/image" Target="../media/image68.jpeg"/><Relationship Id="rId37" Type="http://schemas.openxmlformats.org/officeDocument/2006/relationships/image" Target="../media/image69.png"/><Relationship Id="rId38" Type="http://schemas.openxmlformats.org/officeDocument/2006/relationships/hyperlink" Target="http://fujifilm.jp/index.html" TargetMode="External"/><Relationship Id="rId39" Type="http://schemas.openxmlformats.org/officeDocument/2006/relationships/image" Target="../media/image70.png"/><Relationship Id="rId50" Type="http://schemas.openxmlformats.org/officeDocument/2006/relationships/image" Target="../media/image79.png"/><Relationship Id="rId51" Type="http://schemas.openxmlformats.org/officeDocument/2006/relationships/image" Target="../media/image80.png"/><Relationship Id="rId52" Type="http://schemas.openxmlformats.org/officeDocument/2006/relationships/image" Target="../media/image81.png"/><Relationship Id="rId53" Type="http://schemas.openxmlformats.org/officeDocument/2006/relationships/image" Target="../media/image82.png"/><Relationship Id="rId54" Type="http://schemas.openxmlformats.org/officeDocument/2006/relationships/image" Target="../media/image83.png"/><Relationship Id="rId55" Type="http://schemas.openxmlformats.org/officeDocument/2006/relationships/hyperlink" Target="http://www.google.co.jp/imgres?imgurl=http://www.microsoft.com/japan/products/ntwork/CaseStudy/Jr/image/JR_logo.GIF&amp;imgrefurl=http://www.microsoft.com/japan/products/ntwork/CaseStudy/Jr/&amp;usg=__9h7GMZTtKEsb5eSYpBEXgIxdhvU=&amp;h=74&amp;w=100&amp;sz=3&amp;hl=ja&amp;start=20&amp;um=1&amp;itbs=1&amp;tbnid=gvWhPv-taY-06M:&amp;tbnh=61&amp;tbnw=82&amp;prev=/images?q=JR%E6%9D%B1%E6%97%A5%E6%9C%AC%E3%80%80logo&amp;um=1&amp;hl=ja&amp;lr=lang_ja&amp;sa=N&amp;rlz=1I7SUNC_ja&amp;tbs=isch:1,lr:lang_1ja" TargetMode="External"/><Relationship Id="rId56" Type="http://schemas.openxmlformats.org/officeDocument/2006/relationships/image" Target="../media/image84.jpeg"/><Relationship Id="rId57" Type="http://schemas.openxmlformats.org/officeDocument/2006/relationships/image" Target="../media/image85.png"/><Relationship Id="rId58" Type="http://schemas.openxmlformats.org/officeDocument/2006/relationships/oleObject" Target="../embeddings/oleObject3.bin"/><Relationship Id="rId59" Type="http://schemas.openxmlformats.org/officeDocument/2006/relationships/image" Target="../media/image41.png"/><Relationship Id="rId70" Type="http://schemas.openxmlformats.org/officeDocument/2006/relationships/hyperlink" Target="http://www.kubota.co.jp/index.html" TargetMode="External"/><Relationship Id="rId71" Type="http://schemas.openxmlformats.org/officeDocument/2006/relationships/image" Target="../media/image92.png"/><Relationship Id="rId72" Type="http://schemas.openxmlformats.org/officeDocument/2006/relationships/oleObject" Target="../embeddings/oleObject5.bin"/><Relationship Id="rId73" Type="http://schemas.openxmlformats.org/officeDocument/2006/relationships/image" Target="../media/image43.png"/><Relationship Id="rId74" Type="http://schemas.openxmlformats.org/officeDocument/2006/relationships/image" Target="../media/image93.png"/><Relationship Id="rId75" Type="http://schemas.openxmlformats.org/officeDocument/2006/relationships/hyperlink" Target="http://www.miuraz.co.jp/index.html" TargetMode="External"/><Relationship Id="rId76" Type="http://schemas.openxmlformats.org/officeDocument/2006/relationships/image" Target="../media/image94.png"/><Relationship Id="rId77" Type="http://schemas.openxmlformats.org/officeDocument/2006/relationships/oleObject" Target="../embeddings/oleObject6.bin"/><Relationship Id="rId78" Type="http://schemas.openxmlformats.org/officeDocument/2006/relationships/image" Target="../media/image44.png"/><Relationship Id="rId79" Type="http://schemas.openxmlformats.org/officeDocument/2006/relationships/image" Target="../media/image95.png"/><Relationship Id="rId90" Type="http://schemas.openxmlformats.org/officeDocument/2006/relationships/hyperlink" Target="http://www.brother.co.jp/index.htm" TargetMode="External"/><Relationship Id="rId91" Type="http://schemas.openxmlformats.org/officeDocument/2006/relationships/image" Target="../media/image99.png"/><Relationship Id="rId92" Type="http://schemas.openxmlformats.org/officeDocument/2006/relationships/oleObject" Target="../embeddings/oleObject9.bin"/><Relationship Id="rId93" Type="http://schemas.openxmlformats.org/officeDocument/2006/relationships/image" Target="../media/image47.png"/><Relationship Id="rId94" Type="http://schemas.openxmlformats.org/officeDocument/2006/relationships/hyperlink" Target="http://www.mitsui-kinzoku.co.jp/" TargetMode="External"/><Relationship Id="rId95" Type="http://schemas.openxmlformats.org/officeDocument/2006/relationships/image" Target="../media/image100.png"/><Relationship Id="rId96" Type="http://schemas.openxmlformats.org/officeDocument/2006/relationships/oleObject" Target="../embeddings/oleObject10.bin"/><Relationship Id="rId97" Type="http://schemas.openxmlformats.org/officeDocument/2006/relationships/image" Target="../media/image48.png"/><Relationship Id="rId20" Type="http://schemas.openxmlformats.org/officeDocument/2006/relationships/hyperlink" Target="http://www.google.co.jp/imgres?imgurl=http://www.jfe-steel.co.jp/works/east/chiba/img/top_logo.gif&amp;imgrefurl=http://www.jfe-steel.co.jp/works/east/chiba/taiki.html&amp;usg=__VvHZkM9mIw7DngDwQ0kgoCYEKig=&amp;h=77&amp;w=57&amp;sz=3&amp;hl=ja&amp;start=10&amp;um=1&amp;itbs=1&amp;tbnid=lsyKwGZecKIL8M:&amp;tbnh=72&amp;tbnw=53&amp;prev=/images?q=%EF%BC%AA%EF%BC%A6%EF%BC%A5%E3%82%B9%E3%83%81%E3%83%BC%E3%83%AB%E3%80%80logo&amp;um=1&amp;hl=ja&amp;lr=lang_ja&amp;rlz=1I7SUNC_ja&amp;tbs=isch:1,lr:lang_1ja" TargetMode="External"/><Relationship Id="rId21" Type="http://schemas.openxmlformats.org/officeDocument/2006/relationships/image" Target="../media/image59.jpeg"/><Relationship Id="rId22" Type="http://schemas.openxmlformats.org/officeDocument/2006/relationships/hyperlink" Target="http://www.google.co.jp/imgres?imgurl=https://www.ntt.com/vpn/ip-vpn/case/kobeseiko/images/samp5-2-c4.gif&amp;imgrefurl=https://www.ntt.com/vpn/ip-vpn/case/kobeseiko/kobeseiko_all.html&amp;usg=__cCLAbp142PUsh6gaAvkW_gxkbvs=&amp;h=81&amp;w=198&amp;sz=4&amp;hl=ja&amp;start=8&amp;um=1&amp;itbs=1&amp;tbnid=ZEcZBXUAeudzpM:&amp;tbnh=43&amp;tbnw=104&amp;prev=/images?q=%E7%A5%9E%E6%88%B8%E8%A3%BD%E9%8B%BC%E6%89%80%E3%80%80logo&amp;um=1&amp;hl=ja&amp;lr=lang_ja&amp;rlz=1I7SUNC_ja&amp;tbs=isch:1,lr:lang_1ja" TargetMode="External"/><Relationship Id="rId23" Type="http://schemas.openxmlformats.org/officeDocument/2006/relationships/image" Target="../media/image60.jpeg"/><Relationship Id="rId24" Type="http://schemas.openxmlformats.org/officeDocument/2006/relationships/image" Target="../media/image61.png"/><Relationship Id="rId25" Type="http://schemas.openxmlformats.org/officeDocument/2006/relationships/hyperlink" Target="http://www.google.co.jp/imgres?imgurl=https://ssl.inax.co.jp/maintenance/repair/toilet/images/inax_logo.gif&amp;imgrefurl=https://ssl.inax.co.jp/maintenance/repair/toilet/&amp;usg=__pzjNWOslWbQRP3_OVB-_TxeEG2M=&amp;h=42&amp;w=85&amp;sz=2&amp;hl=ja&amp;start=17&amp;um=1&amp;itbs=1&amp;tbnid=0s0tOJcJsJzZYM:&amp;tbnh=38&amp;tbnw=76&amp;prev=/images?q=inax+logo&amp;um=1&amp;hl=ja&amp;lr=lang_ja&amp;sa=N&amp;rlz=1I7SUNC_ja&amp;tbs=isch:1,lr:lang_1ja" TargetMode="External"/><Relationship Id="rId26" Type="http://schemas.openxmlformats.org/officeDocument/2006/relationships/image" Target="../media/image62.jpeg"/><Relationship Id="rId27" Type="http://schemas.openxmlformats.org/officeDocument/2006/relationships/hyperlink" Target="http://www.benesse.co.jp/" TargetMode="External"/><Relationship Id="rId28" Type="http://schemas.openxmlformats.org/officeDocument/2006/relationships/image" Target="../media/image63.jpeg"/><Relationship Id="rId29" Type="http://schemas.openxmlformats.org/officeDocument/2006/relationships/hyperlink" Target="http://www.energia.co.jp/index.html" TargetMode="External"/><Relationship Id="rId40" Type="http://schemas.openxmlformats.org/officeDocument/2006/relationships/image" Target="../media/image71.png"/><Relationship Id="rId41" Type="http://schemas.openxmlformats.org/officeDocument/2006/relationships/image" Target="../media/image72.png"/><Relationship Id="rId42" Type="http://schemas.openxmlformats.org/officeDocument/2006/relationships/image" Target="../media/image73.png"/><Relationship Id="rId43" Type="http://schemas.openxmlformats.org/officeDocument/2006/relationships/hyperlink" Target="http://www.google.co.jp/imgres?imgurl=http://www.aisin.com.sg/images/logo.gif&amp;imgrefurl=http://www.aisin.com.sg/compliance.html&amp;usg=__molgQc2iFDhDXvazP2RHQAc5OQU=&amp;h=40&amp;w=134&amp;sz=2&amp;hl=ja&amp;start=15&amp;um=1&amp;itbs=1&amp;tbnid=SHuM31LEQgXVZM:&amp;tbnh=27&amp;tbnw=92&amp;prev=/images?q=aisin+logo&amp;um=1&amp;hl=ja&amp;lr=lang_ja&amp;rlz=1I7SUNC_ja&amp;tbs=isch:1,lr:lang_1ja" TargetMode="External"/><Relationship Id="rId44" Type="http://schemas.openxmlformats.org/officeDocument/2006/relationships/image" Target="../media/image74.jpeg"/><Relationship Id="rId45" Type="http://schemas.openxmlformats.org/officeDocument/2006/relationships/hyperlink" Target="http://www.google.co.jp/imgres?imgurl=http://www.nsk.solidcomponents.com/NSK-Logo.gif&amp;imgrefurl=http://www.nsk.solidcomponents.com/&amp;usg=__KOoACY_0oBkHr0CsOyPSY04wkEY=&amp;h=155&amp;w=470&amp;sz=17&amp;hl=ja&amp;start=22&amp;um=1&amp;itbs=1&amp;tbnid=sb8Z-5uyp5iVbM:&amp;tbnh=43&amp;tbnw=129&amp;prev=/images?q=nsk+logo&amp;start=20&amp;um=1&amp;hl=ja&amp;lr=lang_ja&amp;sa=N&amp;rlz=1I7SUNC_ja&amp;ndsp=20&amp;tbs=isch:1,lr:lang_1ja" TargetMode="External"/><Relationship Id="rId46" Type="http://schemas.openxmlformats.org/officeDocument/2006/relationships/image" Target="../media/image75.jpeg"/><Relationship Id="rId47" Type="http://schemas.openxmlformats.org/officeDocument/2006/relationships/image" Target="../media/image76.jpeg"/><Relationship Id="rId48" Type="http://schemas.openxmlformats.org/officeDocument/2006/relationships/image" Target="../media/image77.png"/><Relationship Id="rId49" Type="http://schemas.openxmlformats.org/officeDocument/2006/relationships/image" Target="../media/image78.png"/><Relationship Id="rId60" Type="http://schemas.openxmlformats.org/officeDocument/2006/relationships/oleObject" Target="../embeddings/oleObject4.bin"/><Relationship Id="rId61" Type="http://schemas.openxmlformats.org/officeDocument/2006/relationships/image" Target="../media/image42.png"/><Relationship Id="rId62" Type="http://schemas.openxmlformats.org/officeDocument/2006/relationships/image" Target="../media/image86.png"/><Relationship Id="rId63" Type="http://schemas.openxmlformats.org/officeDocument/2006/relationships/hyperlink" Target="http://www.khi.co.jp/index.html" TargetMode="External"/><Relationship Id="rId64" Type="http://schemas.openxmlformats.org/officeDocument/2006/relationships/image" Target="../media/image87.png"/><Relationship Id="rId65" Type="http://schemas.openxmlformats.org/officeDocument/2006/relationships/hyperlink" Target="http://www.ihi.co.jp/index.html" TargetMode="External"/><Relationship Id="rId66" Type="http://schemas.openxmlformats.org/officeDocument/2006/relationships/image" Target="../media/image88.png"/><Relationship Id="rId67" Type="http://schemas.openxmlformats.org/officeDocument/2006/relationships/image" Target="../media/image89.png"/><Relationship Id="rId68" Type="http://schemas.openxmlformats.org/officeDocument/2006/relationships/image" Target="../media/image90.png"/><Relationship Id="rId69" Type="http://schemas.openxmlformats.org/officeDocument/2006/relationships/image" Target="../media/image91.png"/><Relationship Id="rId80" Type="http://schemas.openxmlformats.org/officeDocument/2006/relationships/hyperlink" Target="http://www.secom.co.jp/" TargetMode="External"/><Relationship Id="rId81" Type="http://schemas.openxmlformats.org/officeDocument/2006/relationships/image" Target="../media/image96.png"/><Relationship Id="rId82" Type="http://schemas.openxmlformats.org/officeDocument/2006/relationships/hyperlink" Target="http://jp.yamatake.com/index.html" TargetMode="External"/><Relationship Id="rId83" Type="http://schemas.openxmlformats.org/officeDocument/2006/relationships/image" Target="../media/image97.png"/><Relationship Id="rId84" Type="http://schemas.openxmlformats.org/officeDocument/2006/relationships/oleObject" Target="../embeddings/oleObject7.bin"/><Relationship Id="rId85" Type="http://schemas.openxmlformats.org/officeDocument/2006/relationships/image" Target="../media/image45.png"/><Relationship Id="rId86" Type="http://schemas.openxmlformats.org/officeDocument/2006/relationships/hyperlink" Target="http://www.eneos.co.jp/index.html" TargetMode="External"/><Relationship Id="rId87" Type="http://schemas.openxmlformats.org/officeDocument/2006/relationships/image" Target="../media/image98.png"/><Relationship Id="rId88" Type="http://schemas.openxmlformats.org/officeDocument/2006/relationships/oleObject" Target="../embeddings/oleObject8.bin"/><Relationship Id="rId89" Type="http://schemas.openxmlformats.org/officeDocument/2006/relationships/image" Target="../media/image4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4" Type="http://schemas.openxmlformats.org/officeDocument/2006/relationships/image" Target="../media/image103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jpeg"/><Relationship Id="rId7" Type="http://schemas.openxmlformats.org/officeDocument/2006/relationships/image" Target="../media/image11.jpeg"/><Relationship Id="rId8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22.png"/><Relationship Id="rId20" Type="http://schemas.openxmlformats.org/officeDocument/2006/relationships/image" Target="../media/image33.png"/><Relationship Id="rId10" Type="http://schemas.openxmlformats.org/officeDocument/2006/relationships/image" Target="../media/image23.png"/><Relationship Id="rId11" Type="http://schemas.openxmlformats.org/officeDocument/2006/relationships/image" Target="../media/image24.png"/><Relationship Id="rId12" Type="http://schemas.openxmlformats.org/officeDocument/2006/relationships/image" Target="../media/image25.png"/><Relationship Id="rId13" Type="http://schemas.openxmlformats.org/officeDocument/2006/relationships/image" Target="../media/image26.png"/><Relationship Id="rId14" Type="http://schemas.openxmlformats.org/officeDocument/2006/relationships/image" Target="../media/image27.jpeg"/><Relationship Id="rId15" Type="http://schemas.openxmlformats.org/officeDocument/2006/relationships/image" Target="../media/image28.jpeg"/><Relationship Id="rId16" Type="http://schemas.openxmlformats.org/officeDocument/2006/relationships/image" Target="../media/image29.png"/><Relationship Id="rId17" Type="http://schemas.openxmlformats.org/officeDocument/2006/relationships/image" Target="../media/image30.png"/><Relationship Id="rId18" Type="http://schemas.openxmlformats.org/officeDocument/2006/relationships/image" Target="../media/image31.png"/><Relationship Id="rId19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7" Type="http://schemas.openxmlformats.org/officeDocument/2006/relationships/image" Target="../media/image20.png"/><Relationship Id="rId8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タイトル 3"/>
          <p:cNvSpPr>
            <a:spLocks noGrp="1"/>
          </p:cNvSpPr>
          <p:nvPr>
            <p:ph type="title"/>
          </p:nvPr>
        </p:nvSpPr>
        <p:spPr bwMode="auto">
          <a:xfrm>
            <a:off x="428625" y="180975"/>
            <a:ext cx="6362700" cy="3905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ja-JP" altLang="en-US" b="0">
                <a:latin typeface="AR P丸ゴシック体E" charset="0"/>
                <a:ea typeface="ヒラギノ角ゴ ProN W3" pitchFamily="-72" charset="-128"/>
                <a:cs typeface="ヒラギノ角ゴ ProN W3" pitchFamily="-72" charset="-128"/>
              </a:rPr>
              <a:t>機械システム系学科</a:t>
            </a:r>
            <a:endParaRPr lang="ja-JP" altLang="en-US" b="0">
              <a:latin typeface="AR P丸ゴシック体E" charset="0"/>
              <a:ea typeface="AR P丸ゴシック体E" charset="0"/>
              <a:cs typeface="AR P丸ゴシック体E" charset="0"/>
            </a:endParaRPr>
          </a:p>
        </p:txBody>
      </p:sp>
      <p:pic>
        <p:nvPicPr>
          <p:cNvPr id="4098" name="図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8400" y="852488"/>
            <a:ext cx="4314825" cy="592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1267" y="4671092"/>
            <a:ext cx="4420675" cy="2048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1" name="Picture 8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40350" y="1025525"/>
            <a:ext cx="2695575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タイトル 1"/>
          <p:cNvSpPr>
            <a:spLocks noGrp="1"/>
          </p:cNvSpPr>
          <p:nvPr>
            <p:ph type="title"/>
          </p:nvPr>
        </p:nvSpPr>
        <p:spPr bwMode="auto">
          <a:xfrm>
            <a:off x="409575" y="152400"/>
            <a:ext cx="5591175" cy="4762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ja-JP" altLang="en-US">
                <a:cs typeface="ＭＳ Ｐゴシック" pitchFamily="-72" charset="-128"/>
              </a:rPr>
              <a:t>卒業生</a:t>
            </a:r>
          </a:p>
        </p:txBody>
      </p:sp>
      <p:pic>
        <p:nvPicPr>
          <p:cNvPr id="15365" name="Picture 10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48250" y="4700588"/>
            <a:ext cx="3709988" cy="214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6630" y="1032388"/>
            <a:ext cx="2903884" cy="3633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タイトル 1"/>
          <p:cNvSpPr>
            <a:spLocks noGrp="1"/>
          </p:cNvSpPr>
          <p:nvPr>
            <p:ph type="title"/>
          </p:nvPr>
        </p:nvSpPr>
        <p:spPr bwMode="auto">
          <a:xfrm>
            <a:off x="409575" y="152400"/>
            <a:ext cx="7575550" cy="4762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ja-JP" altLang="en-US">
                <a:cs typeface="ＭＳ Ｐゴシック" pitchFamily="-72" charset="-128"/>
              </a:rPr>
              <a:t>卒業したらどんな仕事をする？</a:t>
            </a:r>
            <a:r>
              <a:rPr lang="ja-JP" altLang="en-US" sz="1000">
                <a:cs typeface="ＭＳ Ｐゴシック" pitchFamily="-72" charset="-128"/>
              </a:rPr>
              <a:t>（旧機械工学科・旧システム工学科）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3058" y="995046"/>
            <a:ext cx="6897484" cy="5710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412957" y="995046"/>
            <a:ext cx="4630994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/>
              <a:t>岡山県内，関西地区を中心に</a:t>
            </a:r>
            <a:endParaRPr kumimoji="1" lang="en-US" altLang="ja-JP" dirty="0" smtClean="0"/>
          </a:p>
          <a:p>
            <a:pPr algn="ctr"/>
            <a:r>
              <a:rPr kumimoji="1" lang="ja-JP" altLang="en-US" dirty="0" smtClean="0"/>
              <a:t>　全国で卒業生は活躍中！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31" name="タイトル 1"/>
          <p:cNvSpPr>
            <a:spLocks noGrp="1"/>
          </p:cNvSpPr>
          <p:nvPr>
            <p:ph type="title"/>
          </p:nvPr>
        </p:nvSpPr>
        <p:spPr bwMode="auto">
          <a:xfrm>
            <a:off x="409575" y="152400"/>
            <a:ext cx="6965950" cy="4762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ja-JP" altLang="en-US" dirty="0">
                <a:solidFill>
                  <a:srgbClr val="000000"/>
                </a:solidFill>
                <a:cs typeface="ＭＳ Ｐゴシック" pitchFamily="-72" charset="-128"/>
              </a:rPr>
              <a:t>卒業生の</a:t>
            </a:r>
            <a:r>
              <a:rPr lang="ja-JP" altLang="en-US" dirty="0" smtClean="0">
                <a:solidFill>
                  <a:srgbClr val="000000"/>
                </a:solidFill>
                <a:cs typeface="ＭＳ Ｐゴシック" pitchFamily="-72" charset="-128"/>
              </a:rPr>
              <a:t>就職先の例</a:t>
            </a:r>
            <a:endParaRPr lang="ja-JP" altLang="en-US" dirty="0">
              <a:cs typeface="ＭＳ Ｐゴシック" pitchFamily="-72" charset="-128"/>
            </a:endParaRPr>
          </a:p>
        </p:txBody>
      </p:sp>
      <p:graphicFrame>
        <p:nvGraphicFramePr>
          <p:cNvPr id="13315" name="Object 3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2811463" y="1801813"/>
          <a:ext cx="993775" cy="20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11" name="ビットマップ イメージ" r:id="rId4" imgW="1971950" imgH="419048" progId="">
                  <p:embed/>
                </p:oleObj>
              </mc:Choice>
              <mc:Fallback>
                <p:oleObj name="ビットマップ イメージ" r:id="rId4" imgW="1971950" imgH="419048" progId="">
                  <p:embed/>
                  <p:pic>
                    <p:nvPicPr>
                      <p:cNvPr id="0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1463" y="1801813"/>
                        <a:ext cx="993775" cy="209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432" name="Picture 4" descr="DAIHATSU">
            <a:hlinkClick r:id="rId6"/>
          </p:cNvPr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1931988" y="2278063"/>
            <a:ext cx="1144587" cy="206375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pic>
        <p:nvPicPr>
          <p:cNvPr id="13433" name="Picture 51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6923"/>
          <a:stretch>
            <a:fillRect/>
          </a:stretch>
        </p:blipFill>
        <p:spPr bwMode="auto">
          <a:xfrm>
            <a:off x="3359150" y="2316163"/>
            <a:ext cx="955675" cy="133350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graphicFrame>
        <p:nvGraphicFramePr>
          <p:cNvPr id="13318" name="Object 47"/>
          <p:cNvGraphicFramePr>
            <a:graphicFrameLocks noChangeAspect="1"/>
          </p:cNvGraphicFramePr>
          <p:nvPr/>
        </p:nvGraphicFramePr>
        <p:xfrm>
          <a:off x="606425" y="1693863"/>
          <a:ext cx="957263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12" name="ビットマップ イメージ" r:id="rId9" imgW="1695687" imgH="666667" progId="">
                  <p:embed/>
                </p:oleObj>
              </mc:Choice>
              <mc:Fallback>
                <p:oleObj name="ビットマップ イメージ" r:id="rId9" imgW="1695687" imgH="666667" progId="">
                  <p:embed/>
                  <p:pic>
                    <p:nvPicPr>
                      <p:cNvPr id="0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425" y="1693863"/>
                        <a:ext cx="957263" cy="37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434" name="Picture 1189" descr="Sharp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065963" y="1341438"/>
            <a:ext cx="823912" cy="14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35" name="Picture 1193" descr="HITACHI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340" t="35059" r="13522" b="33278"/>
          <a:stretch>
            <a:fillRect/>
          </a:stretch>
        </p:blipFill>
        <p:spPr bwMode="auto">
          <a:xfrm>
            <a:off x="4964113" y="1293813"/>
            <a:ext cx="74612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36" name="Picture 1196" descr="panasonic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893" r="20009"/>
          <a:stretch>
            <a:fillRect/>
          </a:stretch>
        </p:blipFill>
        <p:spPr bwMode="auto">
          <a:xfrm>
            <a:off x="5972175" y="1274763"/>
            <a:ext cx="8128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37" name="Picture 1234" descr="canon-logo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011863" y="1868488"/>
            <a:ext cx="712787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438" name="テキスト ボックス 37"/>
          <p:cNvSpPr txBox="1">
            <a:spLocks noChangeArrowheads="1"/>
          </p:cNvSpPr>
          <p:nvPr/>
        </p:nvSpPr>
        <p:spPr bwMode="auto">
          <a:xfrm>
            <a:off x="5942013" y="5535613"/>
            <a:ext cx="8667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/>
            <a:r>
              <a:rPr lang="ja-JP" altLang="en-US" sz="700">
                <a:latin typeface="Times New Roman" pitchFamily="-72" charset="0"/>
              </a:rPr>
              <a:t>株式会社ベネッセ</a:t>
            </a:r>
            <a:br>
              <a:rPr lang="ja-JP" altLang="en-US" sz="700">
                <a:latin typeface="Times New Roman" pitchFamily="-72" charset="0"/>
              </a:rPr>
            </a:br>
            <a:r>
              <a:rPr lang="ja-JP" altLang="en-US" sz="700">
                <a:latin typeface="Times New Roman" pitchFamily="-72" charset="0"/>
              </a:rPr>
              <a:t>コーポレーション</a:t>
            </a:r>
            <a:r>
              <a:rPr lang="en-US" altLang="ja-JP" sz="700">
                <a:latin typeface="Times New Roman" pitchFamily="-72" charset="0"/>
              </a:rPr>
              <a:t>®</a:t>
            </a:r>
            <a:endParaRPr lang="ja-JP" altLang="en-US" sz="700">
              <a:latin typeface="Times New Roman" pitchFamily="-72" charset="0"/>
            </a:endParaRPr>
          </a:p>
        </p:txBody>
      </p:sp>
      <p:sp>
        <p:nvSpPr>
          <p:cNvPr id="13439" name="テキスト ボックス 38"/>
          <p:cNvSpPr txBox="1">
            <a:spLocks noChangeArrowheads="1"/>
          </p:cNvSpPr>
          <p:nvPr/>
        </p:nvSpPr>
        <p:spPr bwMode="auto">
          <a:xfrm>
            <a:off x="5942013" y="2166938"/>
            <a:ext cx="919162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/>
            <a:r>
              <a:rPr lang="ja-JP" altLang="en-US" sz="700">
                <a:latin typeface="Times New Roman" pitchFamily="-72" charset="0"/>
              </a:rPr>
              <a:t>キヤノン株式会社</a:t>
            </a:r>
            <a:r>
              <a:rPr lang="en-US" altLang="ja-JP" sz="700">
                <a:latin typeface="Times New Roman" pitchFamily="-72" charset="0"/>
              </a:rPr>
              <a:t>®</a:t>
            </a:r>
            <a:endParaRPr lang="ja-JP" altLang="en-US" sz="700">
              <a:latin typeface="Times New Roman" pitchFamily="-72" charset="0"/>
            </a:endParaRPr>
          </a:p>
        </p:txBody>
      </p:sp>
      <p:sp>
        <p:nvSpPr>
          <p:cNvPr id="13440" name="テキスト ボックス 39"/>
          <p:cNvSpPr txBox="1">
            <a:spLocks noChangeArrowheads="1"/>
          </p:cNvSpPr>
          <p:nvPr/>
        </p:nvSpPr>
        <p:spPr bwMode="auto">
          <a:xfrm>
            <a:off x="7026275" y="1544638"/>
            <a:ext cx="922338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/>
            <a:r>
              <a:rPr lang="ja-JP" altLang="en-US" sz="700">
                <a:latin typeface="Times New Roman" pitchFamily="-72" charset="0"/>
              </a:rPr>
              <a:t>シャープ株式会社</a:t>
            </a:r>
            <a:r>
              <a:rPr lang="en-US" altLang="ja-JP" sz="700">
                <a:latin typeface="Times New Roman" pitchFamily="-72" charset="0"/>
              </a:rPr>
              <a:t>®</a:t>
            </a:r>
            <a:endParaRPr lang="ja-JP" altLang="en-US" sz="700">
              <a:latin typeface="Times New Roman" pitchFamily="-72" charset="0"/>
            </a:endParaRPr>
          </a:p>
        </p:txBody>
      </p:sp>
      <p:sp>
        <p:nvSpPr>
          <p:cNvPr id="13441" name="テキスト ボックス 40"/>
          <p:cNvSpPr txBox="1">
            <a:spLocks noChangeArrowheads="1"/>
          </p:cNvSpPr>
          <p:nvPr/>
        </p:nvSpPr>
        <p:spPr bwMode="auto">
          <a:xfrm>
            <a:off x="4857750" y="2173288"/>
            <a:ext cx="963613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/>
            <a:r>
              <a:rPr lang="ja-JP" altLang="en-US" sz="700">
                <a:latin typeface="Times New Roman" pitchFamily="-72" charset="0"/>
              </a:rPr>
              <a:t>三菱電機株式会社</a:t>
            </a:r>
            <a:r>
              <a:rPr lang="en-US" altLang="ja-JP" sz="700">
                <a:latin typeface="Times New Roman" pitchFamily="-72" charset="0"/>
              </a:rPr>
              <a:t>®</a:t>
            </a:r>
            <a:endParaRPr lang="ja-JP" altLang="en-US" sz="700">
              <a:latin typeface="Times New Roman" pitchFamily="-72" charset="0"/>
            </a:endParaRPr>
          </a:p>
        </p:txBody>
      </p:sp>
      <p:sp>
        <p:nvSpPr>
          <p:cNvPr id="13442" name="テキスト ボックス 41"/>
          <p:cNvSpPr txBox="1">
            <a:spLocks noChangeArrowheads="1"/>
          </p:cNvSpPr>
          <p:nvPr/>
        </p:nvSpPr>
        <p:spPr bwMode="auto">
          <a:xfrm>
            <a:off x="596900" y="1522413"/>
            <a:ext cx="1063625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/>
            <a:r>
              <a:rPr lang="ja-JP" altLang="en-US" sz="700">
                <a:latin typeface="Times New Roman" pitchFamily="-72" charset="0"/>
              </a:rPr>
              <a:t>トヨタ自動車株式会社</a:t>
            </a:r>
            <a:r>
              <a:rPr lang="en-US" altLang="ja-JP" sz="700">
                <a:latin typeface="Times New Roman" pitchFamily="-72" charset="0"/>
              </a:rPr>
              <a:t>®</a:t>
            </a:r>
            <a:endParaRPr lang="ja-JP" altLang="en-US" sz="700">
              <a:latin typeface="Times New Roman" pitchFamily="-72" charset="0"/>
            </a:endParaRPr>
          </a:p>
        </p:txBody>
      </p:sp>
      <p:pic>
        <p:nvPicPr>
          <p:cNvPr id="13443" name="Picture 4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685800" y="1322388"/>
            <a:ext cx="827088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444" name="テキスト ボックス 42"/>
          <p:cNvSpPr txBox="1">
            <a:spLocks noChangeArrowheads="1"/>
          </p:cNvSpPr>
          <p:nvPr/>
        </p:nvSpPr>
        <p:spPr bwMode="auto">
          <a:xfrm>
            <a:off x="1754188" y="1531938"/>
            <a:ext cx="1141412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/>
            <a:r>
              <a:rPr lang="ja-JP" altLang="en-US" sz="700">
                <a:latin typeface="Times New Roman" pitchFamily="-72" charset="0"/>
              </a:rPr>
              <a:t>本田技研工業株式会社</a:t>
            </a:r>
            <a:r>
              <a:rPr lang="en-US" altLang="ja-JP" sz="700">
                <a:latin typeface="Times New Roman" pitchFamily="-72" charset="0"/>
              </a:rPr>
              <a:t>®</a:t>
            </a:r>
            <a:endParaRPr lang="ja-JP" altLang="en-US" sz="700">
              <a:latin typeface="Times New Roman" pitchFamily="-72" charset="0"/>
            </a:endParaRPr>
          </a:p>
        </p:txBody>
      </p:sp>
      <p:pic>
        <p:nvPicPr>
          <p:cNvPr id="13445" name="Picture 5"/>
          <p:cNvPicPr>
            <a:picLocks noChangeAspect="1" noChangeArrowheads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14513" y="1319213"/>
            <a:ext cx="96678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446" name="テキスト ボックス 42"/>
          <p:cNvSpPr txBox="1">
            <a:spLocks noChangeArrowheads="1"/>
          </p:cNvSpPr>
          <p:nvPr/>
        </p:nvSpPr>
        <p:spPr bwMode="auto">
          <a:xfrm>
            <a:off x="2987675" y="1522413"/>
            <a:ext cx="1230313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/>
            <a:r>
              <a:rPr lang="ja-JP" altLang="en-US" sz="700">
                <a:latin typeface="Times New Roman" pitchFamily="-72" charset="0"/>
              </a:rPr>
              <a:t>三菱自動車工業株式会社</a:t>
            </a:r>
            <a:r>
              <a:rPr lang="en-US" altLang="ja-JP" sz="700">
                <a:latin typeface="Times New Roman" pitchFamily="-72" charset="0"/>
              </a:rPr>
              <a:t>®</a:t>
            </a:r>
            <a:endParaRPr lang="ja-JP" altLang="en-US" sz="700">
              <a:latin typeface="Times New Roman" pitchFamily="-72" charset="0"/>
            </a:endParaRPr>
          </a:p>
        </p:txBody>
      </p:sp>
      <p:pic>
        <p:nvPicPr>
          <p:cNvPr id="13447" name="Picture 37" descr="mitsubishi logo 5"/>
          <p:cNvPicPr>
            <a:picLocks noChangeAspect="1" noChangeArrowheads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9263" y="1287463"/>
            <a:ext cx="11080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448" name="テキスト ボックス 42"/>
          <p:cNvSpPr txBox="1">
            <a:spLocks noChangeArrowheads="1"/>
          </p:cNvSpPr>
          <p:nvPr/>
        </p:nvSpPr>
        <p:spPr bwMode="auto">
          <a:xfrm>
            <a:off x="668338" y="1973263"/>
            <a:ext cx="846137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/>
            <a:r>
              <a:rPr lang="ja-JP" altLang="en-US" sz="700">
                <a:latin typeface="Times New Roman" pitchFamily="-72" charset="0"/>
              </a:rPr>
              <a:t>マツダ株式会社</a:t>
            </a:r>
            <a:r>
              <a:rPr lang="en-US" altLang="ja-JP" sz="700">
                <a:latin typeface="Times New Roman" pitchFamily="-72" charset="0"/>
              </a:rPr>
              <a:t>®</a:t>
            </a:r>
            <a:endParaRPr lang="ja-JP" altLang="en-US" sz="700">
              <a:latin typeface="Times New Roman" pitchFamily="-72" charset="0"/>
            </a:endParaRPr>
          </a:p>
        </p:txBody>
      </p:sp>
      <p:pic>
        <p:nvPicPr>
          <p:cNvPr id="13449" name="Picture 40" descr="SUBARU">
            <a:hlinkClick r:id="rId18"/>
          </p:cNvPr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1720850" y="1814513"/>
            <a:ext cx="89693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450" name="テキスト ボックス 42"/>
          <p:cNvSpPr txBox="1">
            <a:spLocks noChangeArrowheads="1"/>
          </p:cNvSpPr>
          <p:nvPr/>
        </p:nvSpPr>
        <p:spPr bwMode="auto">
          <a:xfrm>
            <a:off x="1741488" y="1982788"/>
            <a:ext cx="1052512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/>
            <a:r>
              <a:rPr lang="ja-JP" altLang="en-US" sz="700">
                <a:latin typeface="Times New Roman" pitchFamily="-72" charset="0"/>
              </a:rPr>
              <a:t>富士重工業株式会社</a:t>
            </a:r>
            <a:r>
              <a:rPr lang="en-US" altLang="ja-JP" sz="700">
                <a:latin typeface="Times New Roman" pitchFamily="-72" charset="0"/>
              </a:rPr>
              <a:t>®</a:t>
            </a:r>
            <a:endParaRPr lang="ja-JP" altLang="en-US" sz="700">
              <a:latin typeface="Times New Roman" pitchFamily="-72" charset="0"/>
            </a:endParaRPr>
          </a:p>
        </p:txBody>
      </p:sp>
      <p:sp>
        <p:nvSpPr>
          <p:cNvPr id="13451" name="テキスト ボックス 40"/>
          <p:cNvSpPr txBox="1">
            <a:spLocks noChangeArrowheads="1"/>
          </p:cNvSpPr>
          <p:nvPr/>
        </p:nvSpPr>
        <p:spPr bwMode="auto">
          <a:xfrm>
            <a:off x="5897563" y="1541463"/>
            <a:ext cx="1068387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/>
            <a:r>
              <a:rPr lang="ja-JP" altLang="en-US" sz="700">
                <a:latin typeface="Times New Roman" pitchFamily="-72" charset="0"/>
              </a:rPr>
              <a:t>パナソニック株式会社</a:t>
            </a:r>
            <a:r>
              <a:rPr lang="en-US" altLang="ja-JP" sz="700">
                <a:latin typeface="Times New Roman" pitchFamily="-72" charset="0"/>
              </a:rPr>
              <a:t>®</a:t>
            </a:r>
            <a:endParaRPr lang="ja-JP" altLang="en-US" sz="700">
              <a:latin typeface="Times New Roman" pitchFamily="-72" charset="0"/>
            </a:endParaRPr>
          </a:p>
        </p:txBody>
      </p:sp>
      <p:sp>
        <p:nvSpPr>
          <p:cNvPr id="13452" name="テキスト ボックス 40"/>
          <p:cNvSpPr txBox="1">
            <a:spLocks noChangeArrowheads="1"/>
          </p:cNvSpPr>
          <p:nvPr/>
        </p:nvSpPr>
        <p:spPr bwMode="auto">
          <a:xfrm>
            <a:off x="4851400" y="1573213"/>
            <a:ext cx="1052513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/>
            <a:r>
              <a:rPr lang="ja-JP" altLang="en-US" sz="700">
                <a:latin typeface="Times New Roman" pitchFamily="-72" charset="0"/>
              </a:rPr>
              <a:t>株式会社日立製作所</a:t>
            </a:r>
            <a:r>
              <a:rPr lang="en-US" altLang="ja-JP" sz="700">
                <a:latin typeface="Times New Roman" pitchFamily="-72" charset="0"/>
              </a:rPr>
              <a:t>®</a:t>
            </a:r>
            <a:endParaRPr lang="ja-JP" altLang="en-US" sz="700">
              <a:latin typeface="Times New Roman" pitchFamily="-72" charset="0"/>
            </a:endParaRPr>
          </a:p>
        </p:txBody>
      </p:sp>
      <p:pic>
        <p:nvPicPr>
          <p:cNvPr id="13453" name="Picture 49" descr="top_logo">
            <a:hlinkClick r:id="rId20"/>
          </p:cNvPr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1939925" y="4662488"/>
            <a:ext cx="3651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54" name="Picture 51" descr="samp5-2-c4">
            <a:hlinkClick r:id="rId22"/>
          </p:cNvPr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2681288" y="4840288"/>
            <a:ext cx="7413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55" name="Picture 53" descr="住友金属"/>
          <p:cNvPicPr>
            <a:picLocks noChangeAspect="1" noChangeArrowheads="1"/>
          </p:cNvPicPr>
          <p:nvPr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05213" y="4830763"/>
            <a:ext cx="9017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456" name="テキスト ボックス 38"/>
          <p:cNvSpPr txBox="1">
            <a:spLocks noChangeArrowheads="1"/>
          </p:cNvSpPr>
          <p:nvPr/>
        </p:nvSpPr>
        <p:spPr bwMode="auto">
          <a:xfrm>
            <a:off x="3516313" y="4999038"/>
            <a:ext cx="1141412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/>
            <a:r>
              <a:rPr lang="ja-JP" altLang="en-US" sz="700">
                <a:latin typeface="Times New Roman" pitchFamily="-72" charset="0"/>
              </a:rPr>
              <a:t>住友金属工業株式会社</a:t>
            </a:r>
            <a:r>
              <a:rPr lang="en-US" altLang="ja-JP" sz="700">
                <a:latin typeface="Times New Roman" pitchFamily="-72" charset="0"/>
              </a:rPr>
              <a:t>®</a:t>
            </a:r>
            <a:endParaRPr lang="ja-JP" altLang="en-US" sz="700">
              <a:latin typeface="Times New Roman" pitchFamily="-72" charset="0"/>
            </a:endParaRPr>
          </a:p>
        </p:txBody>
      </p:sp>
      <p:sp>
        <p:nvSpPr>
          <p:cNvPr id="13457" name="テキスト ボックス 38"/>
          <p:cNvSpPr txBox="1">
            <a:spLocks noChangeArrowheads="1"/>
          </p:cNvSpPr>
          <p:nvPr/>
        </p:nvSpPr>
        <p:spPr bwMode="auto">
          <a:xfrm>
            <a:off x="2559050" y="5087938"/>
            <a:ext cx="1052513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/>
            <a:r>
              <a:rPr lang="ja-JP" altLang="en-US" sz="700">
                <a:latin typeface="Times New Roman" pitchFamily="-72" charset="0"/>
              </a:rPr>
              <a:t>株式会社神戸製鋼所</a:t>
            </a:r>
            <a:r>
              <a:rPr lang="en-US" altLang="ja-JP" sz="700">
                <a:latin typeface="Times New Roman" pitchFamily="-72" charset="0"/>
              </a:rPr>
              <a:t>®</a:t>
            </a:r>
            <a:endParaRPr lang="ja-JP" altLang="en-US" sz="700">
              <a:latin typeface="Times New Roman" pitchFamily="-72" charset="0"/>
            </a:endParaRPr>
          </a:p>
        </p:txBody>
      </p:sp>
      <p:sp>
        <p:nvSpPr>
          <p:cNvPr id="13458" name="テキスト ボックス 38"/>
          <p:cNvSpPr txBox="1">
            <a:spLocks noChangeArrowheads="1"/>
          </p:cNvSpPr>
          <p:nvPr/>
        </p:nvSpPr>
        <p:spPr bwMode="auto">
          <a:xfrm>
            <a:off x="1582738" y="5135563"/>
            <a:ext cx="1116012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/>
            <a:r>
              <a:rPr lang="ja-JP" altLang="en-US" sz="700">
                <a:latin typeface="Times New Roman" pitchFamily="-72" charset="0"/>
              </a:rPr>
              <a:t>ＪＦＥスチール株式会社</a:t>
            </a:r>
            <a:r>
              <a:rPr lang="en-US" altLang="ja-JP" sz="700">
                <a:latin typeface="Times New Roman" pitchFamily="-72" charset="0"/>
              </a:rPr>
              <a:t>®</a:t>
            </a:r>
            <a:endParaRPr lang="ja-JP" altLang="en-US" sz="700">
              <a:latin typeface="Times New Roman" pitchFamily="-72" charset="0"/>
            </a:endParaRPr>
          </a:p>
        </p:txBody>
      </p:sp>
      <p:sp>
        <p:nvSpPr>
          <p:cNvPr id="13459" name="テキスト ボックス 38"/>
          <p:cNvSpPr txBox="1">
            <a:spLocks noChangeArrowheads="1"/>
          </p:cNvSpPr>
          <p:nvPr/>
        </p:nvSpPr>
        <p:spPr bwMode="auto">
          <a:xfrm>
            <a:off x="630238" y="5002213"/>
            <a:ext cx="1052512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/>
            <a:r>
              <a:rPr lang="ja-JP" altLang="en-US" sz="700">
                <a:latin typeface="Times New Roman" pitchFamily="-72" charset="0"/>
              </a:rPr>
              <a:t>新日本製鐵株式会社</a:t>
            </a:r>
            <a:r>
              <a:rPr lang="en-US" altLang="ja-JP" sz="700">
                <a:latin typeface="Times New Roman" pitchFamily="-72" charset="0"/>
              </a:rPr>
              <a:t>®</a:t>
            </a:r>
            <a:endParaRPr lang="ja-JP" altLang="en-US" sz="700">
              <a:latin typeface="Times New Roman" pitchFamily="-72" charset="0"/>
            </a:endParaRPr>
          </a:p>
        </p:txBody>
      </p:sp>
      <p:pic>
        <p:nvPicPr>
          <p:cNvPr id="13460" name="Picture 87" descr="inax_logo">
            <a:hlinkClick r:id="rId25"/>
          </p:cNvPr>
          <p:cNvPicPr>
            <a:picLocks noChangeAspect="1" noChangeArrowheads="1"/>
          </p:cNvPicPr>
          <p:nvPr/>
        </p:nvPicPr>
        <p:blipFill>
          <a:blip r:embed="rId26"/>
          <a:srcRect/>
          <a:stretch>
            <a:fillRect/>
          </a:stretch>
        </p:blipFill>
        <p:spPr bwMode="auto">
          <a:xfrm>
            <a:off x="795338" y="5380038"/>
            <a:ext cx="598487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461" name="テキスト ボックス 38"/>
          <p:cNvSpPr txBox="1">
            <a:spLocks noChangeArrowheads="1"/>
          </p:cNvSpPr>
          <p:nvPr/>
        </p:nvSpPr>
        <p:spPr bwMode="auto">
          <a:xfrm>
            <a:off x="571500" y="5561013"/>
            <a:ext cx="1211263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/>
            <a:r>
              <a:rPr lang="ja-JP" altLang="en-US" sz="700">
                <a:latin typeface="Times New Roman" pitchFamily="-72" charset="0"/>
              </a:rPr>
              <a:t>株式会社住生活グループ</a:t>
            </a:r>
            <a:r>
              <a:rPr lang="en-US" altLang="ja-JP" sz="700">
                <a:latin typeface="Times New Roman" pitchFamily="-72" charset="0"/>
              </a:rPr>
              <a:t>®</a:t>
            </a:r>
          </a:p>
        </p:txBody>
      </p:sp>
      <p:sp>
        <p:nvSpPr>
          <p:cNvPr id="13462" name="テキスト ボックス 38"/>
          <p:cNvSpPr txBox="1">
            <a:spLocks noChangeArrowheads="1"/>
          </p:cNvSpPr>
          <p:nvPr/>
        </p:nvSpPr>
        <p:spPr bwMode="auto">
          <a:xfrm>
            <a:off x="7786688" y="3416300"/>
            <a:ext cx="12477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defTabSz="914400"/>
            <a:r>
              <a:rPr lang="ja-JP" altLang="en-US" sz="700">
                <a:latin typeface="Times New Roman" pitchFamily="-72" charset="0"/>
              </a:rPr>
              <a:t>富士フイルム</a:t>
            </a:r>
          </a:p>
          <a:p>
            <a:pPr algn="ctr" defTabSz="914400"/>
            <a:r>
              <a:rPr lang="ja-JP" altLang="en-US" sz="700">
                <a:latin typeface="Times New Roman" pitchFamily="-72" charset="0"/>
              </a:rPr>
              <a:t>ホールディングス株式会社</a:t>
            </a:r>
            <a:r>
              <a:rPr lang="en-US" altLang="ja-JP" sz="700">
                <a:latin typeface="Times New Roman" pitchFamily="-72" charset="0"/>
              </a:rPr>
              <a:t>®</a:t>
            </a:r>
          </a:p>
        </p:txBody>
      </p:sp>
      <p:sp>
        <p:nvSpPr>
          <p:cNvPr id="13463" name="テキスト ボックス 35"/>
          <p:cNvSpPr txBox="1">
            <a:spLocks noChangeArrowheads="1"/>
          </p:cNvSpPr>
          <p:nvPr/>
        </p:nvSpPr>
        <p:spPr bwMode="auto">
          <a:xfrm>
            <a:off x="4799013" y="5618163"/>
            <a:ext cx="1052512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/>
            <a:r>
              <a:rPr lang="ja-JP" altLang="en-US" sz="700">
                <a:latin typeface="Times New Roman" pitchFamily="-72" charset="0"/>
              </a:rPr>
              <a:t>大日本印刷株式会社</a:t>
            </a:r>
            <a:r>
              <a:rPr lang="en-US" altLang="ja-JP" sz="700">
                <a:latin typeface="Times New Roman" pitchFamily="-72" charset="0"/>
              </a:rPr>
              <a:t>®</a:t>
            </a:r>
            <a:endParaRPr lang="ja-JP" altLang="en-US" sz="700">
              <a:latin typeface="Times New Roman" pitchFamily="-72" charset="0"/>
            </a:endParaRPr>
          </a:p>
        </p:txBody>
      </p:sp>
      <p:pic>
        <p:nvPicPr>
          <p:cNvPr id="13464" name="Picture 95" descr="Benesse">
            <a:hlinkClick r:id="rId27"/>
          </p:cNvPr>
          <p:cNvPicPr>
            <a:picLocks noChangeAspect="1" noChangeArrowheads="1"/>
          </p:cNvPicPr>
          <p:nvPr/>
        </p:nvPicPr>
        <p:blipFill>
          <a:blip r:embed="rId2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13438" y="5338763"/>
            <a:ext cx="823912" cy="17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465" name="テキスト ボックス 37"/>
          <p:cNvSpPr txBox="1">
            <a:spLocks noChangeArrowheads="1"/>
          </p:cNvSpPr>
          <p:nvPr/>
        </p:nvSpPr>
        <p:spPr bwMode="auto">
          <a:xfrm>
            <a:off x="4897438" y="6288088"/>
            <a:ext cx="963612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/>
            <a:r>
              <a:rPr lang="ja-JP" altLang="en-US" sz="700">
                <a:latin typeface="Times New Roman" pitchFamily="-72" charset="0"/>
              </a:rPr>
              <a:t>中国電力株式会社</a:t>
            </a:r>
            <a:r>
              <a:rPr lang="en-US" altLang="ja-JP" sz="700">
                <a:latin typeface="Times New Roman" pitchFamily="-72" charset="0"/>
              </a:rPr>
              <a:t>®</a:t>
            </a:r>
            <a:endParaRPr lang="ja-JP" altLang="en-US" sz="700">
              <a:latin typeface="Times New Roman" pitchFamily="-72" charset="0"/>
            </a:endParaRPr>
          </a:p>
        </p:txBody>
      </p:sp>
      <p:pic>
        <p:nvPicPr>
          <p:cNvPr id="13466" name="Picture 105" descr="中国電力株式会社">
            <a:hlinkClick r:id="rId29"/>
          </p:cNvPr>
          <p:cNvPicPr>
            <a:picLocks noChangeAspect="1" noChangeArrowheads="1"/>
          </p:cNvPicPr>
          <p:nvPr/>
        </p:nvPicPr>
        <p:blipFill>
          <a:blip r:embed="rId3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95863" y="6053138"/>
            <a:ext cx="773112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467" name="テキスト ボックス 37"/>
          <p:cNvSpPr txBox="1">
            <a:spLocks noChangeArrowheads="1"/>
          </p:cNvSpPr>
          <p:nvPr/>
        </p:nvSpPr>
        <p:spPr bwMode="auto">
          <a:xfrm>
            <a:off x="7810500" y="5084763"/>
            <a:ext cx="1230313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/>
            <a:r>
              <a:rPr lang="ja-JP" altLang="en-US" sz="700">
                <a:latin typeface="Times New Roman" pitchFamily="-72" charset="0"/>
              </a:rPr>
              <a:t>西日本旅客鉄道株式会社</a:t>
            </a:r>
            <a:r>
              <a:rPr lang="en-US" altLang="ja-JP" sz="700">
                <a:latin typeface="Times New Roman" pitchFamily="-72" charset="0"/>
              </a:rPr>
              <a:t>®</a:t>
            </a:r>
            <a:endParaRPr lang="ja-JP" altLang="en-US" sz="700">
              <a:latin typeface="Times New Roman" pitchFamily="-72" charset="0"/>
            </a:endParaRPr>
          </a:p>
        </p:txBody>
      </p:sp>
      <p:pic>
        <p:nvPicPr>
          <p:cNvPr id="13468" name="Picture 109" descr="岡山市">
            <a:hlinkClick r:id="rId31"/>
          </p:cNvPr>
          <p:cNvPicPr>
            <a:picLocks noChangeAspect="1" noChangeArrowheads="1"/>
          </p:cNvPicPr>
          <p:nvPr/>
        </p:nvPicPr>
        <p:blipFill>
          <a:blip r:embed="rId32"/>
          <a:srcRect/>
          <a:stretch>
            <a:fillRect/>
          </a:stretch>
        </p:blipFill>
        <p:spPr bwMode="auto">
          <a:xfrm>
            <a:off x="1039813" y="5942013"/>
            <a:ext cx="998537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469" name="テキスト ボックス 34"/>
          <p:cNvSpPr txBox="1">
            <a:spLocks noChangeArrowheads="1"/>
          </p:cNvSpPr>
          <p:nvPr/>
        </p:nvSpPr>
        <p:spPr bwMode="auto">
          <a:xfrm>
            <a:off x="288925" y="979488"/>
            <a:ext cx="1073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/>
            <a:r>
              <a:rPr lang="ja-JP" altLang="en-US" sz="1400" b="1" i="1" u="sng">
                <a:solidFill>
                  <a:srgbClr val="C00000"/>
                </a:solidFill>
                <a:latin typeface="Times New Roman" pitchFamily="-72" charset="0"/>
              </a:rPr>
              <a:t>自動車関連</a:t>
            </a:r>
          </a:p>
        </p:txBody>
      </p:sp>
      <p:sp>
        <p:nvSpPr>
          <p:cNvPr id="13470" name="テキスト ボックス 34"/>
          <p:cNvSpPr txBox="1">
            <a:spLocks noChangeArrowheads="1"/>
          </p:cNvSpPr>
          <p:nvPr/>
        </p:nvSpPr>
        <p:spPr bwMode="auto">
          <a:xfrm>
            <a:off x="4437063" y="963613"/>
            <a:ext cx="12509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/>
            <a:r>
              <a:rPr lang="ja-JP" altLang="en-US" sz="1400" b="1" i="1" u="sng">
                <a:solidFill>
                  <a:srgbClr val="C00000"/>
                </a:solidFill>
                <a:latin typeface="Times New Roman" pitchFamily="-72" charset="0"/>
              </a:rPr>
              <a:t>電機産業関連</a:t>
            </a:r>
          </a:p>
        </p:txBody>
      </p:sp>
      <p:sp>
        <p:nvSpPr>
          <p:cNvPr id="13471" name="テキスト ボックス 34"/>
          <p:cNvSpPr txBox="1">
            <a:spLocks noChangeArrowheads="1"/>
          </p:cNvSpPr>
          <p:nvPr/>
        </p:nvSpPr>
        <p:spPr bwMode="auto">
          <a:xfrm>
            <a:off x="266700" y="4494213"/>
            <a:ext cx="12509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/>
            <a:r>
              <a:rPr lang="ja-JP" altLang="en-US" sz="1400" b="1" i="1" u="sng">
                <a:solidFill>
                  <a:srgbClr val="C00000"/>
                </a:solidFill>
                <a:latin typeface="Times New Roman" pitchFamily="-72" charset="0"/>
              </a:rPr>
              <a:t>素材製造関連</a:t>
            </a:r>
          </a:p>
        </p:txBody>
      </p:sp>
      <p:sp>
        <p:nvSpPr>
          <p:cNvPr id="13472" name="テキスト ボックス 34"/>
          <p:cNvSpPr txBox="1">
            <a:spLocks noChangeArrowheads="1"/>
          </p:cNvSpPr>
          <p:nvPr/>
        </p:nvSpPr>
        <p:spPr bwMode="auto">
          <a:xfrm>
            <a:off x="4427538" y="4438650"/>
            <a:ext cx="165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/>
            <a:r>
              <a:rPr lang="ja-JP" altLang="en-US" sz="1400" b="1" i="1" u="sng">
                <a:solidFill>
                  <a:srgbClr val="C00000"/>
                </a:solidFill>
                <a:latin typeface="Times New Roman" pitchFamily="-72" charset="0"/>
              </a:rPr>
              <a:t>その他　　非製造業</a:t>
            </a:r>
          </a:p>
        </p:txBody>
      </p:sp>
      <p:pic>
        <p:nvPicPr>
          <p:cNvPr id="13473" name="Picture 47"/>
          <p:cNvPicPr>
            <a:picLocks noChangeAspect="1" noChangeArrowheads="1"/>
          </p:cNvPicPr>
          <p:nvPr/>
        </p:nvPicPr>
        <p:blipFill>
          <a:blip r:embed="rId3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3425" y="4856163"/>
            <a:ext cx="842963" cy="12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74" name="Picture 55" descr="旭硝子株式会社"/>
          <p:cNvPicPr>
            <a:picLocks noChangeAspect="1" noChangeArrowheads="1"/>
          </p:cNvPicPr>
          <p:nvPr/>
        </p:nvPicPr>
        <p:blipFill>
          <a:blip r:embed="rId3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13325" y="3863975"/>
            <a:ext cx="69850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475" name="テキスト ボックス 38"/>
          <p:cNvSpPr txBox="1">
            <a:spLocks noChangeArrowheads="1"/>
          </p:cNvSpPr>
          <p:nvPr/>
        </p:nvSpPr>
        <p:spPr bwMode="auto">
          <a:xfrm>
            <a:off x="4894263" y="4191000"/>
            <a:ext cx="874712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/>
            <a:r>
              <a:rPr lang="ja-JP" altLang="en-US" sz="700">
                <a:latin typeface="Times New Roman" pitchFamily="-72" charset="0"/>
              </a:rPr>
              <a:t>旭硝子株式会社</a:t>
            </a:r>
            <a:r>
              <a:rPr lang="en-US" altLang="ja-JP" sz="700">
                <a:latin typeface="Times New Roman" pitchFamily="-72" charset="0"/>
              </a:rPr>
              <a:t>®</a:t>
            </a:r>
            <a:endParaRPr lang="ja-JP" altLang="en-US" sz="700">
              <a:latin typeface="Times New Roman" pitchFamily="-72" charset="0"/>
            </a:endParaRPr>
          </a:p>
        </p:txBody>
      </p:sp>
      <p:pic>
        <p:nvPicPr>
          <p:cNvPr id="13476" name="Picture 77" descr="logo">
            <a:hlinkClick r:id="rId35"/>
          </p:cNvPr>
          <p:cNvPicPr>
            <a:picLocks noChangeAspect="1" noChangeArrowheads="1"/>
          </p:cNvPicPr>
          <p:nvPr/>
        </p:nvPicPr>
        <p:blipFill>
          <a:blip r:embed="rId3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62538" y="3127375"/>
            <a:ext cx="5064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477" name="テキスト ボックス 35"/>
          <p:cNvSpPr txBox="1">
            <a:spLocks noChangeArrowheads="1"/>
          </p:cNvSpPr>
          <p:nvPr/>
        </p:nvSpPr>
        <p:spPr bwMode="auto">
          <a:xfrm>
            <a:off x="4838700" y="3654425"/>
            <a:ext cx="963613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/>
            <a:r>
              <a:rPr lang="ja-JP" altLang="en-US" sz="700">
                <a:latin typeface="Times New Roman" pitchFamily="-72" charset="0"/>
              </a:rPr>
              <a:t>三井化学株式会社</a:t>
            </a:r>
            <a:r>
              <a:rPr lang="en-US" altLang="ja-JP" sz="700">
                <a:latin typeface="Times New Roman" pitchFamily="-72" charset="0"/>
              </a:rPr>
              <a:t>®</a:t>
            </a:r>
            <a:endParaRPr lang="ja-JP" altLang="en-US" sz="700">
              <a:latin typeface="Times New Roman" pitchFamily="-72" charset="0"/>
            </a:endParaRPr>
          </a:p>
        </p:txBody>
      </p:sp>
      <p:pic>
        <p:nvPicPr>
          <p:cNvPr id="13478" name="Picture 80" descr="三菱化学"/>
          <p:cNvPicPr>
            <a:picLocks noChangeAspect="1" noChangeArrowheads="1"/>
          </p:cNvPicPr>
          <p:nvPr/>
        </p:nvPicPr>
        <p:blipFill>
          <a:blip r:embed="rId3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27725" y="3143250"/>
            <a:ext cx="652463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479" name="テキスト ボックス 38"/>
          <p:cNvSpPr txBox="1">
            <a:spLocks noChangeArrowheads="1"/>
          </p:cNvSpPr>
          <p:nvPr/>
        </p:nvSpPr>
        <p:spPr bwMode="auto">
          <a:xfrm>
            <a:off x="6837363" y="3422650"/>
            <a:ext cx="827087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/>
            <a:r>
              <a:rPr lang="ja-JP" altLang="en-US" sz="700">
                <a:latin typeface="Times New Roman" pitchFamily="-72" charset="0"/>
              </a:rPr>
              <a:t>株式会社クラレ</a:t>
            </a:r>
            <a:r>
              <a:rPr lang="en-US" altLang="ja-JP" sz="700">
                <a:latin typeface="Times New Roman" pitchFamily="-72" charset="0"/>
              </a:rPr>
              <a:t>®</a:t>
            </a:r>
            <a:endParaRPr lang="ja-JP" altLang="en-US" sz="700">
              <a:latin typeface="Times New Roman" pitchFamily="-72" charset="0"/>
            </a:endParaRPr>
          </a:p>
        </p:txBody>
      </p:sp>
      <p:sp>
        <p:nvSpPr>
          <p:cNvPr id="13480" name="テキスト ボックス 35"/>
          <p:cNvSpPr txBox="1">
            <a:spLocks noChangeArrowheads="1"/>
          </p:cNvSpPr>
          <p:nvPr/>
        </p:nvSpPr>
        <p:spPr bwMode="auto">
          <a:xfrm>
            <a:off x="5799138" y="3495675"/>
            <a:ext cx="963612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/>
            <a:r>
              <a:rPr lang="ja-JP" altLang="en-US" sz="700">
                <a:latin typeface="Times New Roman" pitchFamily="-72" charset="0"/>
              </a:rPr>
              <a:t>三菱化学株式会社</a:t>
            </a:r>
            <a:r>
              <a:rPr lang="en-US" altLang="ja-JP" sz="700">
                <a:latin typeface="Times New Roman" pitchFamily="-72" charset="0"/>
              </a:rPr>
              <a:t>®</a:t>
            </a:r>
            <a:endParaRPr lang="ja-JP" altLang="en-US" sz="700">
              <a:latin typeface="Times New Roman" pitchFamily="-72" charset="0"/>
            </a:endParaRPr>
          </a:p>
        </p:txBody>
      </p:sp>
      <p:pic>
        <p:nvPicPr>
          <p:cNvPr id="13481" name="Picture 90" descr="FUJIFILM">
            <a:hlinkClick r:id="rId38"/>
          </p:cNvPr>
          <p:cNvPicPr>
            <a:picLocks noChangeAspect="1" noChangeArrowheads="1"/>
          </p:cNvPicPr>
          <p:nvPr/>
        </p:nvPicPr>
        <p:blipFill>
          <a:blip r:embed="rId39"/>
          <a:srcRect/>
          <a:stretch>
            <a:fillRect/>
          </a:stretch>
        </p:blipFill>
        <p:spPr bwMode="auto">
          <a:xfrm>
            <a:off x="8016875" y="3206750"/>
            <a:ext cx="78422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482" name="テキスト ボックス 34"/>
          <p:cNvSpPr txBox="1">
            <a:spLocks noChangeArrowheads="1"/>
          </p:cNvSpPr>
          <p:nvPr/>
        </p:nvSpPr>
        <p:spPr bwMode="auto">
          <a:xfrm>
            <a:off x="4452938" y="2795588"/>
            <a:ext cx="12509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/>
            <a:r>
              <a:rPr lang="ja-JP" altLang="en-US" sz="1400" b="1" i="1" u="sng">
                <a:solidFill>
                  <a:srgbClr val="C00000"/>
                </a:solidFill>
                <a:latin typeface="Times New Roman" pitchFamily="-72" charset="0"/>
              </a:rPr>
              <a:t>化学産業関連</a:t>
            </a:r>
          </a:p>
        </p:txBody>
      </p:sp>
      <p:pic>
        <p:nvPicPr>
          <p:cNvPr id="13483" name="Picture 57"/>
          <p:cNvPicPr>
            <a:picLocks noChangeAspect="1" noChangeArrowheads="1"/>
          </p:cNvPicPr>
          <p:nvPr/>
        </p:nvPicPr>
        <p:blipFill>
          <a:blip r:embed="rId4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0063" y="3159125"/>
            <a:ext cx="7810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84" name="Picture 58"/>
          <p:cNvPicPr>
            <a:picLocks noChangeAspect="1" noChangeArrowheads="1"/>
          </p:cNvPicPr>
          <p:nvPr/>
        </p:nvPicPr>
        <p:blipFill>
          <a:blip r:embed="rId41"/>
          <a:srcRect/>
          <a:stretch>
            <a:fillRect/>
          </a:stretch>
        </p:blipFill>
        <p:spPr bwMode="auto">
          <a:xfrm>
            <a:off x="5057775" y="5386388"/>
            <a:ext cx="557213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85" name="Picture 59"/>
          <p:cNvPicPr>
            <a:picLocks noChangeAspect="1" noChangeArrowheads="1"/>
          </p:cNvPicPr>
          <p:nvPr/>
        </p:nvPicPr>
        <p:blipFill>
          <a:blip r:embed="rId42"/>
          <a:srcRect/>
          <a:stretch>
            <a:fillRect/>
          </a:stretch>
        </p:blipFill>
        <p:spPr bwMode="auto">
          <a:xfrm>
            <a:off x="8232775" y="4814888"/>
            <a:ext cx="365125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86" name="Picture 60" descr="logo">
            <a:hlinkClick r:id="rId43"/>
          </p:cNvPr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4"/>
          <a:srcRect/>
          <a:stretch>
            <a:fillRect/>
          </a:stretch>
        </p:blipFill>
        <p:spPr bwMode="auto">
          <a:xfrm>
            <a:off x="728663" y="2303463"/>
            <a:ext cx="781050" cy="228600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pic>
        <p:nvPicPr>
          <p:cNvPr id="13487" name="Picture 61" descr="NSK-Logo">
            <a:hlinkClick r:id="rId45"/>
          </p:cNvPr>
          <p:cNvPicPr>
            <a:picLocks noChangeAspect="1" noChangeArrowheads="1"/>
          </p:cNvPicPr>
          <p:nvPr/>
        </p:nvPicPr>
        <p:blipFill>
          <a:blip r:embed="rId46"/>
          <a:srcRect/>
          <a:stretch>
            <a:fillRect/>
          </a:stretch>
        </p:blipFill>
        <p:spPr bwMode="auto">
          <a:xfrm>
            <a:off x="3963988" y="1792288"/>
            <a:ext cx="814387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88" name="Picture 1235" descr="epson"/>
          <p:cNvPicPr>
            <a:picLocks noChangeAspect="1" noChangeArrowheads="1"/>
          </p:cNvPicPr>
          <p:nvPr/>
        </p:nvPicPr>
        <p:blipFill>
          <a:blip r:embed="rId47"/>
          <a:srcRect/>
          <a:stretch>
            <a:fillRect/>
          </a:stretch>
        </p:blipFill>
        <p:spPr bwMode="auto">
          <a:xfrm>
            <a:off x="7075488" y="1817688"/>
            <a:ext cx="7858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89" name="図 71" descr="スクリーンショット（2010-06-04 10.47.02）.png"/>
          <p:cNvPicPr>
            <a:picLocks noChangeAspect="1"/>
          </p:cNvPicPr>
          <p:nvPr/>
        </p:nvPicPr>
        <p:blipFill>
          <a:blip r:embed="rId4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96113" y="2459038"/>
            <a:ext cx="919162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90" name="図 70"/>
          <p:cNvPicPr>
            <a:picLocks noChangeAspect="1"/>
          </p:cNvPicPr>
          <p:nvPr/>
        </p:nvPicPr>
        <p:blipFill>
          <a:blip r:embed="rId4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38850" y="2522538"/>
            <a:ext cx="690563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91" name="図 51" descr="nttdata.png"/>
          <p:cNvPicPr>
            <a:picLocks noChangeAspect="1"/>
          </p:cNvPicPr>
          <p:nvPr/>
        </p:nvPicPr>
        <p:blipFill>
          <a:blip r:embed="rId5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43738" y="6040438"/>
            <a:ext cx="611187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92" name="Picture 56"/>
          <p:cNvPicPr>
            <a:picLocks noChangeAspect="1" noChangeArrowheads="1"/>
          </p:cNvPicPr>
          <p:nvPr/>
        </p:nvPicPr>
        <p:blipFill>
          <a:blip r:embed="rId5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5613" y="5922963"/>
            <a:ext cx="766762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93" name="Picture 59" descr="F:\Documents and Settings\沖原\デスクトップ\村田製作所.gif"/>
          <p:cNvPicPr>
            <a:picLocks noChangeAspect="1" noChangeArrowheads="1"/>
          </p:cNvPicPr>
          <p:nvPr/>
        </p:nvPicPr>
        <p:blipFill>
          <a:blip r:embed="rId5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1312" b="-24895"/>
          <a:stretch>
            <a:fillRect/>
          </a:stretch>
        </p:blipFill>
        <p:spPr bwMode="auto">
          <a:xfrm>
            <a:off x="5027613" y="2490788"/>
            <a:ext cx="635000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94" name="Picture 66" descr="F:\Documents and Settings\沖原\デスクトップ\両備システムズ.gif"/>
          <p:cNvPicPr>
            <a:picLocks noChangeAspect="1" noChangeArrowheads="1"/>
          </p:cNvPicPr>
          <p:nvPr/>
        </p:nvPicPr>
        <p:blipFill>
          <a:blip r:embed="rId5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61188" y="5389563"/>
            <a:ext cx="838200" cy="15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495" name="グループ化 28"/>
          <p:cNvGrpSpPr>
            <a:grpSpLocks noChangeAspect="1"/>
          </p:cNvGrpSpPr>
          <p:nvPr/>
        </p:nvGrpSpPr>
        <p:grpSpPr bwMode="auto">
          <a:xfrm>
            <a:off x="5969000" y="6034088"/>
            <a:ext cx="701675" cy="215900"/>
            <a:chOff x="7000892" y="3410902"/>
            <a:chExt cx="835802" cy="260319"/>
          </a:xfrm>
        </p:grpSpPr>
        <p:pic>
          <p:nvPicPr>
            <p:cNvPr id="13553" name="Picture 106"/>
            <p:cNvPicPr>
              <a:picLocks noChangeAspect="1" noChangeArrowheads="1"/>
            </p:cNvPicPr>
            <p:nvPr/>
          </p:nvPicPr>
          <p:blipFill>
            <a:blip r:embed="rId5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00892" y="3410902"/>
              <a:ext cx="832468" cy="2603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" name="正方形/長方形 70"/>
            <p:cNvSpPr/>
            <p:nvPr/>
          </p:nvSpPr>
          <p:spPr bwMode="auto">
            <a:xfrm>
              <a:off x="7286427" y="3569773"/>
              <a:ext cx="550267" cy="82307"/>
            </a:xfrm>
            <a:prstGeom prst="rect">
              <a:avLst/>
            </a:prstGeom>
            <a:solidFill>
              <a:schemeClr val="accent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pPr defTabSz="914400">
                <a:defRPr/>
              </a:pPr>
              <a:endParaRPr lang="ja-JP" altLang="en-US" sz="1800">
                <a:latin typeface="Times New Roman" charset="0"/>
                <a:ea typeface="ＭＳ Ｐゴシック" charset="-128"/>
                <a:cs typeface="ＭＳ Ｐゴシック" charset="-128"/>
              </a:endParaRPr>
            </a:p>
          </p:txBody>
        </p:sp>
      </p:grpSp>
      <p:pic>
        <p:nvPicPr>
          <p:cNvPr id="13496" name="Picture 72" descr="JR_logo">
            <a:hlinkClick r:id="rId55"/>
          </p:cNvPr>
          <p:cNvPicPr>
            <a:picLocks noChangeAspect="1" noChangeArrowheads="1"/>
          </p:cNvPicPr>
          <p:nvPr/>
        </p:nvPicPr>
        <p:blipFill>
          <a:blip r:embed="rId5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31188" y="5399088"/>
            <a:ext cx="377825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97" name="Picture 73" descr="日本原子力研究開発機構ロゴ"/>
          <p:cNvPicPr>
            <a:picLocks noChangeAspect="1" noChangeArrowheads="1"/>
          </p:cNvPicPr>
          <p:nvPr/>
        </p:nvPicPr>
        <p:blipFill>
          <a:blip r:embed="rId57"/>
          <a:srcRect/>
          <a:stretch>
            <a:fillRect/>
          </a:stretch>
        </p:blipFill>
        <p:spPr bwMode="auto">
          <a:xfrm>
            <a:off x="2224088" y="5767388"/>
            <a:ext cx="89535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383" name="Object 74"/>
          <p:cNvGraphicFramePr>
            <a:graphicFrameLocks noChangeAspect="1"/>
          </p:cNvGraphicFramePr>
          <p:nvPr/>
        </p:nvGraphicFramePr>
        <p:xfrm>
          <a:off x="8129588" y="1300163"/>
          <a:ext cx="714375" cy="27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13" name="ビットマップ イメージ" r:id="rId58" imgW="895238" imgH="343039" progId="">
                  <p:embed/>
                </p:oleObj>
              </mc:Choice>
              <mc:Fallback>
                <p:oleObj name="ビットマップ イメージ" r:id="rId58" imgW="895238" imgH="343039" progId="">
                  <p:embed/>
                  <p:pic>
                    <p:nvPicPr>
                      <p:cNvPr id="0" name="Object 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29588" y="1300163"/>
                        <a:ext cx="714375" cy="273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84" name="Object 75"/>
          <p:cNvGraphicFramePr>
            <a:graphicFrameLocks noChangeAspect="1"/>
          </p:cNvGraphicFramePr>
          <p:nvPr/>
        </p:nvGraphicFramePr>
        <p:xfrm>
          <a:off x="3578225" y="3532188"/>
          <a:ext cx="960438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14" name="ビットマップ イメージ" r:id="rId60" imgW="1666667" imgH="285866" progId="">
                  <p:embed/>
                </p:oleObj>
              </mc:Choice>
              <mc:Fallback>
                <p:oleObj name="ビットマップ イメージ" r:id="rId60" imgW="1666667" imgH="285866" progId="">
                  <p:embed/>
                  <p:pic>
                    <p:nvPicPr>
                      <p:cNvPr id="0" name="Object 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8225" y="3532188"/>
                        <a:ext cx="960438" cy="16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498" name="Picture 76" descr="住友電工"/>
          <p:cNvPicPr>
            <a:picLocks noChangeAspect="1" noChangeArrowheads="1"/>
          </p:cNvPicPr>
          <p:nvPr/>
        </p:nvPicPr>
        <p:blipFill>
          <a:blip r:embed="rId6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25638" y="5380038"/>
            <a:ext cx="717550" cy="14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499" name="テキスト ボックス 38"/>
          <p:cNvSpPr txBox="1">
            <a:spLocks noChangeArrowheads="1"/>
          </p:cNvSpPr>
          <p:nvPr/>
        </p:nvSpPr>
        <p:spPr bwMode="auto">
          <a:xfrm>
            <a:off x="581025" y="3167063"/>
            <a:ext cx="1052513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/>
            <a:r>
              <a:rPr lang="ja-JP" altLang="en-US" sz="700">
                <a:latin typeface="Times New Roman" pitchFamily="-72" charset="0"/>
              </a:rPr>
              <a:t>三菱重工業株式会社</a:t>
            </a:r>
            <a:r>
              <a:rPr lang="en-US" altLang="ja-JP" sz="700">
                <a:latin typeface="Times New Roman" pitchFamily="-72" charset="0"/>
              </a:rPr>
              <a:t>®</a:t>
            </a:r>
            <a:endParaRPr lang="ja-JP" altLang="en-US" sz="700">
              <a:latin typeface="Times New Roman" pitchFamily="-72" charset="0"/>
            </a:endParaRPr>
          </a:p>
        </p:txBody>
      </p:sp>
      <p:pic>
        <p:nvPicPr>
          <p:cNvPr id="13500" name="Picture 64" descr="川崎重工業">
            <a:hlinkClick r:id="rId63"/>
          </p:cNvPr>
          <p:cNvPicPr>
            <a:picLocks noChangeAspect="1" noChangeArrowheads="1"/>
          </p:cNvPicPr>
          <p:nvPr/>
        </p:nvPicPr>
        <p:blipFill>
          <a:blip r:embed="rId6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43075" y="3008313"/>
            <a:ext cx="852488" cy="9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501" name="テキスト ボックス 38"/>
          <p:cNvSpPr txBox="1">
            <a:spLocks noChangeArrowheads="1"/>
          </p:cNvSpPr>
          <p:nvPr/>
        </p:nvSpPr>
        <p:spPr bwMode="auto">
          <a:xfrm>
            <a:off x="1655763" y="3170238"/>
            <a:ext cx="1052512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/>
            <a:r>
              <a:rPr lang="ja-JP" altLang="en-US" sz="700">
                <a:latin typeface="Times New Roman" pitchFamily="-72" charset="0"/>
              </a:rPr>
              <a:t>川崎重工業株式会社</a:t>
            </a:r>
            <a:r>
              <a:rPr lang="en-US" altLang="ja-JP" sz="700">
                <a:latin typeface="Times New Roman" pitchFamily="-72" charset="0"/>
              </a:rPr>
              <a:t>®</a:t>
            </a:r>
            <a:endParaRPr lang="ja-JP" altLang="en-US" sz="700">
              <a:latin typeface="Times New Roman" pitchFamily="-72" charset="0"/>
            </a:endParaRPr>
          </a:p>
        </p:txBody>
      </p:sp>
      <p:pic>
        <p:nvPicPr>
          <p:cNvPr id="13502" name="Picture 67" descr="IHI">
            <a:hlinkClick r:id="rId65"/>
          </p:cNvPr>
          <p:cNvPicPr>
            <a:picLocks noChangeAspect="1" noChangeArrowheads="1"/>
          </p:cNvPicPr>
          <p:nvPr/>
        </p:nvPicPr>
        <p:blipFill>
          <a:blip r:embed="rId6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3063" y="2970213"/>
            <a:ext cx="43815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503" name="テキスト ボックス 38"/>
          <p:cNvSpPr txBox="1">
            <a:spLocks noChangeArrowheads="1"/>
          </p:cNvSpPr>
          <p:nvPr/>
        </p:nvSpPr>
        <p:spPr bwMode="auto">
          <a:xfrm>
            <a:off x="2792413" y="3173413"/>
            <a:ext cx="723900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/>
            <a:r>
              <a:rPr lang="ja-JP" altLang="en-US" sz="700">
                <a:latin typeface="Times New Roman" pitchFamily="-72" charset="0"/>
              </a:rPr>
              <a:t>株式会社ＩＨＩ</a:t>
            </a:r>
            <a:r>
              <a:rPr lang="en-US" altLang="ja-JP" sz="700">
                <a:latin typeface="Times New Roman" pitchFamily="-72" charset="0"/>
              </a:rPr>
              <a:t>®</a:t>
            </a:r>
            <a:endParaRPr lang="ja-JP" altLang="en-US" sz="700">
              <a:latin typeface="Times New Roman" pitchFamily="-72" charset="0"/>
            </a:endParaRPr>
          </a:p>
        </p:txBody>
      </p:sp>
      <p:sp>
        <p:nvSpPr>
          <p:cNvPr id="13504" name="テキスト ボックス 38"/>
          <p:cNvSpPr txBox="1">
            <a:spLocks noChangeArrowheads="1"/>
          </p:cNvSpPr>
          <p:nvPr/>
        </p:nvSpPr>
        <p:spPr bwMode="auto">
          <a:xfrm>
            <a:off x="657225" y="3713163"/>
            <a:ext cx="963613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/>
            <a:r>
              <a:rPr lang="ja-JP" altLang="en-US" sz="700">
                <a:latin typeface="Times New Roman" pitchFamily="-72" charset="0"/>
              </a:rPr>
              <a:t>日立造船株式会社</a:t>
            </a:r>
            <a:r>
              <a:rPr lang="en-US" altLang="ja-JP" sz="700">
                <a:latin typeface="Times New Roman" pitchFamily="-72" charset="0"/>
              </a:rPr>
              <a:t>®</a:t>
            </a:r>
            <a:endParaRPr lang="ja-JP" altLang="en-US" sz="700">
              <a:latin typeface="Times New Roman" pitchFamily="-72" charset="0"/>
            </a:endParaRPr>
          </a:p>
        </p:txBody>
      </p:sp>
      <p:sp>
        <p:nvSpPr>
          <p:cNvPr id="13505" name="テキスト ボックス 38"/>
          <p:cNvSpPr txBox="1">
            <a:spLocks noChangeArrowheads="1"/>
          </p:cNvSpPr>
          <p:nvPr/>
        </p:nvSpPr>
        <p:spPr bwMode="auto">
          <a:xfrm>
            <a:off x="1585913" y="3719513"/>
            <a:ext cx="963612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/>
            <a:r>
              <a:rPr lang="ja-JP" altLang="en-US" sz="700">
                <a:latin typeface="Times New Roman" pitchFamily="-72" charset="0"/>
              </a:rPr>
              <a:t>三井造船株式会社</a:t>
            </a:r>
            <a:r>
              <a:rPr lang="en-US" altLang="ja-JP" sz="700">
                <a:latin typeface="Times New Roman" pitchFamily="-72" charset="0"/>
              </a:rPr>
              <a:t>®</a:t>
            </a:r>
            <a:endParaRPr lang="ja-JP" altLang="en-US" sz="700">
              <a:latin typeface="Times New Roman" pitchFamily="-72" charset="0"/>
            </a:endParaRPr>
          </a:p>
        </p:txBody>
      </p:sp>
      <p:sp>
        <p:nvSpPr>
          <p:cNvPr id="13506" name="テキスト ボックス 34"/>
          <p:cNvSpPr txBox="1">
            <a:spLocks noChangeArrowheads="1"/>
          </p:cNvSpPr>
          <p:nvPr/>
        </p:nvSpPr>
        <p:spPr bwMode="auto">
          <a:xfrm>
            <a:off x="284163" y="2633663"/>
            <a:ext cx="12509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/>
            <a:r>
              <a:rPr lang="ja-JP" altLang="en-US" sz="1400" b="1" i="1" u="sng">
                <a:solidFill>
                  <a:srgbClr val="C00000"/>
                </a:solidFill>
                <a:latin typeface="Times New Roman" pitchFamily="-72" charset="0"/>
              </a:rPr>
              <a:t>機械製造関連</a:t>
            </a:r>
          </a:p>
        </p:txBody>
      </p:sp>
      <p:pic>
        <p:nvPicPr>
          <p:cNvPr id="13507" name="Picture 85"/>
          <p:cNvPicPr>
            <a:picLocks noChangeAspect="1" noChangeArrowheads="1"/>
          </p:cNvPicPr>
          <p:nvPr/>
        </p:nvPicPr>
        <p:blipFill>
          <a:blip r:embed="rId67"/>
          <a:srcRect/>
          <a:stretch>
            <a:fillRect/>
          </a:stretch>
        </p:blipFill>
        <p:spPr bwMode="auto">
          <a:xfrm>
            <a:off x="679450" y="2941638"/>
            <a:ext cx="847725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508" name="Picture 86"/>
          <p:cNvPicPr>
            <a:picLocks noChangeAspect="1" noChangeArrowheads="1"/>
          </p:cNvPicPr>
          <p:nvPr/>
        </p:nvPicPr>
        <p:blipFill>
          <a:blip r:embed="rId6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0738" y="3459163"/>
            <a:ext cx="5826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509" name="Picture 87"/>
          <p:cNvPicPr>
            <a:picLocks noChangeAspect="1" noChangeArrowheads="1"/>
          </p:cNvPicPr>
          <p:nvPr/>
        </p:nvPicPr>
        <p:blipFill>
          <a:blip r:embed="rId69"/>
          <a:srcRect/>
          <a:stretch>
            <a:fillRect/>
          </a:stretch>
        </p:blipFill>
        <p:spPr bwMode="auto">
          <a:xfrm>
            <a:off x="1670050" y="3487738"/>
            <a:ext cx="7048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510" name="Picture 88" descr="Kubota For Earth, For Life">
            <a:hlinkClick r:id="rId70"/>
          </p:cNvPr>
          <p:cNvPicPr>
            <a:picLocks noChangeAspect="1" noChangeArrowheads="1"/>
          </p:cNvPicPr>
          <p:nvPr/>
        </p:nvPicPr>
        <p:blipFill>
          <a:blip r:embed="rId7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60788" y="2963863"/>
            <a:ext cx="6588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398" name="Object 89"/>
          <p:cNvGraphicFramePr>
            <a:graphicFrameLocks noChangeAspect="1"/>
          </p:cNvGraphicFramePr>
          <p:nvPr/>
        </p:nvGraphicFramePr>
        <p:xfrm>
          <a:off x="2576513" y="3506788"/>
          <a:ext cx="811212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15" name="ビットマップ イメージ" r:id="rId72" imgW="1295238" imgH="361809" progId="">
                  <p:embed/>
                </p:oleObj>
              </mc:Choice>
              <mc:Fallback>
                <p:oleObj name="ビットマップ イメージ" r:id="rId72" imgW="1295238" imgH="361809" progId="">
                  <p:embed/>
                  <p:pic>
                    <p:nvPicPr>
                      <p:cNvPr id="0" name="Object 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6513" y="3506788"/>
                        <a:ext cx="811212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511" name="Picture 90" descr="ナカシマプロペラ"/>
          <p:cNvPicPr>
            <a:picLocks noChangeAspect="1" noChangeArrowheads="1"/>
          </p:cNvPicPr>
          <p:nvPr/>
        </p:nvPicPr>
        <p:blipFill>
          <a:blip r:embed="rId74"/>
          <a:srcRect/>
          <a:stretch>
            <a:fillRect/>
          </a:stretch>
        </p:blipFill>
        <p:spPr bwMode="auto">
          <a:xfrm>
            <a:off x="3100388" y="4160838"/>
            <a:ext cx="86995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512" name="Picture 91" descr="ボイラから水処理製品まで - 三浦工業">
            <a:hlinkClick r:id="rId75"/>
          </p:cNvPr>
          <p:cNvPicPr>
            <a:picLocks noChangeAspect="1" noChangeArrowheads="1"/>
          </p:cNvPicPr>
          <p:nvPr/>
        </p:nvPicPr>
        <p:blipFill>
          <a:blip r:embed="rId76"/>
          <a:srcRect/>
          <a:stretch>
            <a:fillRect/>
          </a:stretch>
        </p:blipFill>
        <p:spPr bwMode="auto">
          <a:xfrm>
            <a:off x="725488" y="4040188"/>
            <a:ext cx="87947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513" name="テキスト ボックス 34"/>
          <p:cNvSpPr txBox="1">
            <a:spLocks noChangeArrowheads="1"/>
          </p:cNvSpPr>
          <p:nvPr/>
        </p:nvSpPr>
        <p:spPr bwMode="auto">
          <a:xfrm>
            <a:off x="261938" y="5808663"/>
            <a:ext cx="717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/>
            <a:r>
              <a:rPr lang="ja-JP" altLang="en-US" sz="1400" b="1" i="1" u="sng">
                <a:solidFill>
                  <a:srgbClr val="C00000"/>
                </a:solidFill>
                <a:latin typeface="Times New Roman" pitchFamily="-72" charset="0"/>
              </a:rPr>
              <a:t>公務員</a:t>
            </a:r>
          </a:p>
        </p:txBody>
      </p:sp>
      <p:graphicFrame>
        <p:nvGraphicFramePr>
          <p:cNvPr id="13402" name="Object 93"/>
          <p:cNvGraphicFramePr>
            <a:graphicFrameLocks noChangeAspect="1"/>
          </p:cNvGraphicFramePr>
          <p:nvPr/>
        </p:nvGraphicFramePr>
        <p:xfrm>
          <a:off x="3206750" y="5907088"/>
          <a:ext cx="1181100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16" name="ビットマップ イメージ" r:id="rId77" imgW="1790476" imgH="495369" progId="">
                  <p:embed/>
                </p:oleObj>
              </mc:Choice>
              <mc:Fallback>
                <p:oleObj name="ビットマップ イメージ" r:id="rId77" imgW="1790476" imgH="495369" progId="">
                  <p:embed/>
                  <p:pic>
                    <p:nvPicPr>
                      <p:cNvPr id="0" name="Object 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6750" y="5907088"/>
                        <a:ext cx="1181100" cy="327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514" name="Picture 94" descr="FURUNO フルノ"/>
          <p:cNvPicPr>
            <a:picLocks noChangeAspect="1" noChangeArrowheads="1"/>
          </p:cNvPicPr>
          <p:nvPr/>
        </p:nvPicPr>
        <p:blipFill>
          <a:blip r:embed="rId7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93075" y="2503488"/>
            <a:ext cx="757238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515" name="Picture 95" descr="セキュリティサービス（防犯対策・警備会社）のセコム">
            <a:hlinkClick r:id="rId80"/>
          </p:cNvPr>
          <p:cNvPicPr>
            <a:picLocks noChangeAspect="1" noChangeArrowheads="1"/>
          </p:cNvPicPr>
          <p:nvPr/>
        </p:nvPicPr>
        <p:blipFill>
          <a:blip r:embed="rId8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73900" y="4827588"/>
            <a:ext cx="571500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516" name="Picture 96" descr="azbil">
            <a:hlinkClick r:id="rId82"/>
          </p:cNvPr>
          <p:cNvPicPr>
            <a:picLocks noChangeAspect="1" noChangeArrowheads="1"/>
          </p:cNvPicPr>
          <p:nvPr/>
        </p:nvPicPr>
        <p:blipFill>
          <a:blip r:embed="rId8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65850" y="4827588"/>
            <a:ext cx="438150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406" name="Object 97"/>
          <p:cNvGraphicFramePr>
            <a:graphicFrameLocks noChangeAspect="1"/>
          </p:cNvGraphicFramePr>
          <p:nvPr/>
        </p:nvGraphicFramePr>
        <p:xfrm>
          <a:off x="5038725" y="4814888"/>
          <a:ext cx="638175" cy="20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17" name="ビットマップ イメージ" r:id="rId84" imgW="1066667" imgH="352474" progId="">
                  <p:embed/>
                </p:oleObj>
              </mc:Choice>
              <mc:Fallback>
                <p:oleObj name="ビットマップ イメージ" r:id="rId84" imgW="1066667" imgH="352474" progId="">
                  <p:embed/>
                  <p:pic>
                    <p:nvPicPr>
                      <p:cNvPr id="0" name="Object 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8725" y="4814888"/>
                        <a:ext cx="638175" cy="209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517" name="Picture 98" descr="ENEOS　新日本石油　Your Choice of Energy">
            <a:hlinkClick r:id="rId86"/>
          </p:cNvPr>
          <p:cNvPicPr>
            <a:picLocks noChangeAspect="1" noChangeArrowheads="1"/>
          </p:cNvPicPr>
          <p:nvPr/>
        </p:nvPicPr>
        <p:blipFill>
          <a:blip r:embed="rId87"/>
          <a:srcRect/>
          <a:stretch>
            <a:fillRect/>
          </a:stretch>
        </p:blipFill>
        <p:spPr bwMode="auto">
          <a:xfrm>
            <a:off x="6159500" y="3937000"/>
            <a:ext cx="925513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408" name="Object 99"/>
          <p:cNvGraphicFramePr>
            <a:graphicFrameLocks noChangeAspect="1"/>
          </p:cNvGraphicFramePr>
          <p:nvPr/>
        </p:nvGraphicFramePr>
        <p:xfrm>
          <a:off x="7539038" y="3933825"/>
          <a:ext cx="1190625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18" name="ビットマップ イメージ" r:id="rId88" imgW="2343477" imgH="428798" progId="">
                  <p:embed/>
                </p:oleObj>
              </mc:Choice>
              <mc:Fallback>
                <p:oleObj name="ビットマップ イメージ" r:id="rId88" imgW="2343477" imgH="428798" progId="">
                  <p:embed/>
                  <p:pic>
                    <p:nvPicPr>
                      <p:cNvPr id="0" name="Object 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39038" y="3933825"/>
                        <a:ext cx="1190625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518" name="Picture 100" descr="brother at your side">
            <a:hlinkClick r:id="rId90"/>
          </p:cNvPr>
          <p:cNvPicPr>
            <a:picLocks noChangeAspect="1" noChangeArrowheads="1"/>
          </p:cNvPicPr>
          <p:nvPr/>
        </p:nvPicPr>
        <p:blipFill>
          <a:blip r:embed="rId91"/>
          <a:srcRect/>
          <a:stretch>
            <a:fillRect/>
          </a:stretch>
        </p:blipFill>
        <p:spPr bwMode="auto">
          <a:xfrm>
            <a:off x="8132763" y="1843088"/>
            <a:ext cx="7270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410" name="Object 101"/>
          <p:cNvGraphicFramePr>
            <a:graphicFrameLocks noChangeAspect="1"/>
          </p:cNvGraphicFramePr>
          <p:nvPr/>
        </p:nvGraphicFramePr>
        <p:xfrm>
          <a:off x="1828800" y="4075113"/>
          <a:ext cx="911225" cy="25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19" name="ビットマップ イメージ" r:id="rId92" imgW="1314286" imgH="361809" progId="">
                  <p:embed/>
                </p:oleObj>
              </mc:Choice>
              <mc:Fallback>
                <p:oleObj name="ビットマップ イメージ" r:id="rId92" imgW="1314286" imgH="361809" progId="">
                  <p:embed/>
                  <p:pic>
                    <p:nvPicPr>
                      <p:cNvPr id="0" name="Object 1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4075113"/>
                        <a:ext cx="911225" cy="250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519" name="Picture 102" descr="三井金属グループ">
            <a:hlinkClick r:id="rId94"/>
          </p:cNvPr>
          <p:cNvPicPr>
            <a:picLocks noChangeAspect="1" noChangeArrowheads="1"/>
          </p:cNvPicPr>
          <p:nvPr/>
        </p:nvPicPr>
        <p:blipFill>
          <a:blip r:embed="rId9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16263" y="5380038"/>
            <a:ext cx="755650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520" name="テキスト ボックス 42"/>
          <p:cNvSpPr txBox="1">
            <a:spLocks noChangeArrowheads="1"/>
          </p:cNvSpPr>
          <p:nvPr/>
        </p:nvSpPr>
        <p:spPr bwMode="auto">
          <a:xfrm>
            <a:off x="2978150" y="1973263"/>
            <a:ext cx="858838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/>
            <a:r>
              <a:rPr lang="ja-JP" altLang="en-US" sz="700">
                <a:latin typeface="Times New Roman" pitchFamily="-72" charset="0"/>
              </a:rPr>
              <a:t>スズキ株式会社</a:t>
            </a:r>
            <a:r>
              <a:rPr lang="en-US" altLang="ja-JP" sz="700">
                <a:latin typeface="Times New Roman" pitchFamily="-72" charset="0"/>
              </a:rPr>
              <a:t>®</a:t>
            </a:r>
            <a:endParaRPr lang="ja-JP" altLang="en-US" sz="700">
              <a:latin typeface="Times New Roman" pitchFamily="-72" charset="0"/>
            </a:endParaRPr>
          </a:p>
        </p:txBody>
      </p:sp>
      <p:sp>
        <p:nvSpPr>
          <p:cNvPr id="13521" name="テキスト ボックス 42"/>
          <p:cNvSpPr txBox="1">
            <a:spLocks noChangeArrowheads="1"/>
          </p:cNvSpPr>
          <p:nvPr/>
        </p:nvSpPr>
        <p:spPr bwMode="auto">
          <a:xfrm>
            <a:off x="3897313" y="1973263"/>
            <a:ext cx="963612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/>
            <a:r>
              <a:rPr lang="ja-JP" altLang="en-US" sz="700">
                <a:latin typeface="Times New Roman" pitchFamily="-72" charset="0"/>
              </a:rPr>
              <a:t>日本精工株式会社</a:t>
            </a:r>
            <a:r>
              <a:rPr lang="en-US" altLang="ja-JP" sz="700">
                <a:latin typeface="Times New Roman" pitchFamily="-72" charset="0"/>
              </a:rPr>
              <a:t>®</a:t>
            </a:r>
            <a:endParaRPr lang="ja-JP" altLang="en-US" sz="700">
              <a:latin typeface="Times New Roman" pitchFamily="-72" charset="0"/>
            </a:endParaRPr>
          </a:p>
        </p:txBody>
      </p:sp>
      <p:sp>
        <p:nvSpPr>
          <p:cNvPr id="13522" name="テキスト ボックス 42"/>
          <p:cNvSpPr txBox="1">
            <a:spLocks noChangeArrowheads="1"/>
          </p:cNvSpPr>
          <p:nvPr/>
        </p:nvSpPr>
        <p:spPr bwMode="auto">
          <a:xfrm>
            <a:off x="598488" y="2500313"/>
            <a:ext cx="1095375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/>
            <a:r>
              <a:rPr lang="ja-JP" altLang="en-US" sz="700">
                <a:latin typeface="Times New Roman" pitchFamily="-72" charset="0"/>
              </a:rPr>
              <a:t>アイシン精機株式会社</a:t>
            </a:r>
            <a:r>
              <a:rPr lang="en-US" altLang="ja-JP" sz="700">
                <a:latin typeface="Times New Roman" pitchFamily="-72" charset="0"/>
              </a:rPr>
              <a:t>®</a:t>
            </a:r>
            <a:endParaRPr lang="ja-JP" altLang="en-US" sz="700">
              <a:latin typeface="Times New Roman" pitchFamily="-72" charset="0"/>
            </a:endParaRPr>
          </a:p>
        </p:txBody>
      </p:sp>
      <p:sp>
        <p:nvSpPr>
          <p:cNvPr id="13523" name="テキスト ボックス 42"/>
          <p:cNvSpPr txBox="1">
            <a:spLocks noChangeArrowheads="1"/>
          </p:cNvSpPr>
          <p:nvPr/>
        </p:nvSpPr>
        <p:spPr bwMode="auto">
          <a:xfrm>
            <a:off x="1925638" y="2500313"/>
            <a:ext cx="1106487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/>
            <a:r>
              <a:rPr lang="ja-JP" altLang="en-US" sz="700">
                <a:latin typeface="Times New Roman" pitchFamily="-72" charset="0"/>
              </a:rPr>
              <a:t>ダイハツ工業株式会社</a:t>
            </a:r>
            <a:r>
              <a:rPr lang="en-US" altLang="ja-JP" sz="700">
                <a:latin typeface="Times New Roman" pitchFamily="-72" charset="0"/>
              </a:rPr>
              <a:t>®</a:t>
            </a:r>
            <a:endParaRPr lang="ja-JP" altLang="en-US" sz="700">
              <a:latin typeface="Times New Roman" pitchFamily="-72" charset="0"/>
            </a:endParaRPr>
          </a:p>
        </p:txBody>
      </p:sp>
      <p:sp>
        <p:nvSpPr>
          <p:cNvPr id="13524" name="テキスト ボックス 42"/>
          <p:cNvSpPr txBox="1">
            <a:spLocks noChangeArrowheads="1"/>
          </p:cNvSpPr>
          <p:nvPr/>
        </p:nvSpPr>
        <p:spPr bwMode="auto">
          <a:xfrm>
            <a:off x="3328988" y="2500313"/>
            <a:ext cx="927100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/>
            <a:r>
              <a:rPr lang="ja-JP" altLang="en-US" sz="700">
                <a:latin typeface="Times New Roman" pitchFamily="-72" charset="0"/>
              </a:rPr>
              <a:t>株式会社デンソー</a:t>
            </a:r>
            <a:r>
              <a:rPr lang="en-US" altLang="ja-JP" sz="700">
                <a:latin typeface="Times New Roman" pitchFamily="-72" charset="0"/>
              </a:rPr>
              <a:t>®</a:t>
            </a:r>
            <a:endParaRPr lang="ja-JP" altLang="en-US" sz="700">
              <a:latin typeface="Times New Roman" pitchFamily="-72" charset="0"/>
            </a:endParaRPr>
          </a:p>
        </p:txBody>
      </p:sp>
      <p:sp>
        <p:nvSpPr>
          <p:cNvPr id="13525" name="テキスト ボックス 38"/>
          <p:cNvSpPr txBox="1">
            <a:spLocks noChangeArrowheads="1"/>
          </p:cNvSpPr>
          <p:nvPr/>
        </p:nvSpPr>
        <p:spPr bwMode="auto">
          <a:xfrm>
            <a:off x="3687763" y="3173413"/>
            <a:ext cx="831850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/>
            <a:r>
              <a:rPr lang="ja-JP" altLang="en-US" sz="700">
                <a:latin typeface="Times New Roman" pitchFamily="-72" charset="0"/>
              </a:rPr>
              <a:t>株式会社クボタ</a:t>
            </a:r>
            <a:r>
              <a:rPr lang="en-US" altLang="ja-JP" sz="700">
                <a:latin typeface="Times New Roman" pitchFamily="-72" charset="0"/>
              </a:rPr>
              <a:t>®</a:t>
            </a:r>
            <a:endParaRPr lang="ja-JP" altLang="en-US" sz="700">
              <a:latin typeface="Times New Roman" pitchFamily="-72" charset="0"/>
            </a:endParaRPr>
          </a:p>
        </p:txBody>
      </p:sp>
      <p:sp>
        <p:nvSpPr>
          <p:cNvPr id="13526" name="テキスト ボックス 38"/>
          <p:cNvSpPr txBox="1">
            <a:spLocks noChangeArrowheads="1"/>
          </p:cNvSpPr>
          <p:nvPr/>
        </p:nvSpPr>
        <p:spPr bwMode="auto">
          <a:xfrm>
            <a:off x="2468563" y="3719513"/>
            <a:ext cx="1052512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/>
            <a:r>
              <a:rPr lang="ja-JP" altLang="en-US" sz="700"/>
              <a:t>株式会社小松製作所</a:t>
            </a:r>
            <a:r>
              <a:rPr lang="en-US" altLang="ja-JP" sz="700">
                <a:latin typeface="Times New Roman" pitchFamily="-72" charset="0"/>
              </a:rPr>
              <a:t>®</a:t>
            </a:r>
            <a:endParaRPr lang="ja-JP" altLang="en-US" sz="700">
              <a:latin typeface="Times New Roman" pitchFamily="-72" charset="0"/>
            </a:endParaRPr>
          </a:p>
        </p:txBody>
      </p:sp>
      <p:sp>
        <p:nvSpPr>
          <p:cNvPr id="13527" name="テキスト ボックス 38"/>
          <p:cNvSpPr txBox="1">
            <a:spLocks noChangeArrowheads="1"/>
          </p:cNvSpPr>
          <p:nvPr/>
        </p:nvSpPr>
        <p:spPr bwMode="auto">
          <a:xfrm>
            <a:off x="3554413" y="3719513"/>
            <a:ext cx="1052512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/>
            <a:r>
              <a:rPr lang="ja-JP" altLang="en-US" sz="700">
                <a:latin typeface="Times New Roman" pitchFamily="-72" charset="0"/>
              </a:rPr>
              <a:t>株式会社島津製作所</a:t>
            </a:r>
            <a:r>
              <a:rPr lang="en-US" altLang="ja-JP" sz="700">
                <a:latin typeface="Times New Roman" pitchFamily="-72" charset="0"/>
              </a:rPr>
              <a:t>®</a:t>
            </a:r>
            <a:endParaRPr lang="ja-JP" altLang="en-US" sz="700">
              <a:latin typeface="Times New Roman" pitchFamily="-72" charset="0"/>
            </a:endParaRPr>
          </a:p>
        </p:txBody>
      </p:sp>
      <p:sp>
        <p:nvSpPr>
          <p:cNvPr id="13528" name="テキスト ボックス 38"/>
          <p:cNvSpPr txBox="1">
            <a:spLocks noChangeArrowheads="1"/>
          </p:cNvSpPr>
          <p:nvPr/>
        </p:nvSpPr>
        <p:spPr bwMode="auto">
          <a:xfrm>
            <a:off x="650875" y="4316413"/>
            <a:ext cx="963613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/>
            <a:r>
              <a:rPr lang="ja-JP" altLang="en-US" sz="700">
                <a:latin typeface="Times New Roman" pitchFamily="-72" charset="0"/>
              </a:rPr>
              <a:t>三浦工業株式会社</a:t>
            </a:r>
            <a:r>
              <a:rPr lang="en-US" altLang="ja-JP" sz="700">
                <a:latin typeface="Times New Roman" pitchFamily="-72" charset="0"/>
              </a:rPr>
              <a:t>®</a:t>
            </a:r>
            <a:endParaRPr lang="ja-JP" altLang="en-US" sz="700">
              <a:latin typeface="Times New Roman" pitchFamily="-72" charset="0"/>
            </a:endParaRPr>
          </a:p>
        </p:txBody>
      </p:sp>
      <p:sp>
        <p:nvSpPr>
          <p:cNvPr id="13529" name="テキスト ボックス 38"/>
          <p:cNvSpPr txBox="1">
            <a:spLocks noChangeArrowheads="1"/>
          </p:cNvSpPr>
          <p:nvPr/>
        </p:nvSpPr>
        <p:spPr bwMode="auto">
          <a:xfrm>
            <a:off x="1800225" y="4316413"/>
            <a:ext cx="963613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/>
            <a:r>
              <a:rPr lang="ja-JP" altLang="en-US" sz="700">
                <a:latin typeface="Times New Roman" pitchFamily="-72" charset="0"/>
              </a:rPr>
              <a:t>井関農機株式会社</a:t>
            </a:r>
            <a:r>
              <a:rPr lang="en-US" altLang="ja-JP" sz="700">
                <a:latin typeface="Times New Roman" pitchFamily="-72" charset="0"/>
              </a:rPr>
              <a:t>®</a:t>
            </a:r>
            <a:endParaRPr lang="ja-JP" altLang="en-US" sz="700">
              <a:latin typeface="Times New Roman" pitchFamily="-72" charset="0"/>
            </a:endParaRPr>
          </a:p>
        </p:txBody>
      </p:sp>
      <p:sp>
        <p:nvSpPr>
          <p:cNvPr id="13530" name="テキスト ボックス 38"/>
          <p:cNvSpPr txBox="1">
            <a:spLocks noChangeArrowheads="1"/>
          </p:cNvSpPr>
          <p:nvPr/>
        </p:nvSpPr>
        <p:spPr bwMode="auto">
          <a:xfrm>
            <a:off x="2924175" y="4310063"/>
            <a:ext cx="1235075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/>
            <a:r>
              <a:rPr lang="ja-JP" altLang="en-US" sz="700">
                <a:latin typeface="Times New Roman" pitchFamily="-72" charset="0"/>
              </a:rPr>
              <a:t>ナカシマプロペラ株式会社</a:t>
            </a:r>
            <a:r>
              <a:rPr lang="en-US" altLang="ja-JP" sz="700">
                <a:latin typeface="Times New Roman" pitchFamily="-72" charset="0"/>
              </a:rPr>
              <a:t>®</a:t>
            </a:r>
            <a:endParaRPr lang="ja-JP" altLang="en-US" sz="700">
              <a:latin typeface="Times New Roman" pitchFamily="-72" charset="0"/>
            </a:endParaRPr>
          </a:p>
        </p:txBody>
      </p:sp>
      <p:sp>
        <p:nvSpPr>
          <p:cNvPr id="13531" name="テキスト ボックス 38"/>
          <p:cNvSpPr txBox="1">
            <a:spLocks noChangeArrowheads="1"/>
          </p:cNvSpPr>
          <p:nvPr/>
        </p:nvSpPr>
        <p:spPr bwMode="auto">
          <a:xfrm>
            <a:off x="2965450" y="5551488"/>
            <a:ext cx="1141413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/>
            <a:r>
              <a:rPr lang="ja-JP" altLang="en-US" sz="700">
                <a:latin typeface="Times New Roman" pitchFamily="-72" charset="0"/>
              </a:rPr>
              <a:t>三井金属鉱業株式会社</a:t>
            </a:r>
            <a:r>
              <a:rPr lang="en-US" altLang="ja-JP" sz="700">
                <a:latin typeface="Times New Roman" pitchFamily="-72" charset="0"/>
              </a:rPr>
              <a:t>®</a:t>
            </a:r>
            <a:endParaRPr lang="ja-JP" altLang="en-US" sz="700">
              <a:latin typeface="Times New Roman" pitchFamily="-72" charset="0"/>
            </a:endParaRPr>
          </a:p>
        </p:txBody>
      </p:sp>
      <p:sp>
        <p:nvSpPr>
          <p:cNvPr id="13532" name="テキスト ボックス 38"/>
          <p:cNvSpPr txBox="1">
            <a:spLocks noChangeArrowheads="1"/>
          </p:cNvSpPr>
          <p:nvPr/>
        </p:nvSpPr>
        <p:spPr bwMode="auto">
          <a:xfrm>
            <a:off x="1768475" y="5554663"/>
            <a:ext cx="1141413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/>
            <a:r>
              <a:rPr lang="ja-JP" altLang="en-US" sz="700">
                <a:latin typeface="Times New Roman" pitchFamily="-72" charset="0"/>
              </a:rPr>
              <a:t>住友電気工業株式会社</a:t>
            </a:r>
            <a:r>
              <a:rPr lang="en-US" altLang="ja-JP" sz="700">
                <a:latin typeface="Times New Roman" pitchFamily="-72" charset="0"/>
              </a:rPr>
              <a:t>®</a:t>
            </a:r>
          </a:p>
        </p:txBody>
      </p:sp>
      <p:sp>
        <p:nvSpPr>
          <p:cNvPr id="13533" name="テキスト ボックス 38"/>
          <p:cNvSpPr txBox="1">
            <a:spLocks noChangeArrowheads="1"/>
          </p:cNvSpPr>
          <p:nvPr/>
        </p:nvSpPr>
        <p:spPr bwMode="auto">
          <a:xfrm>
            <a:off x="1371600" y="6284913"/>
            <a:ext cx="450850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/>
            <a:r>
              <a:rPr lang="ja-JP" altLang="en-US" sz="700">
                <a:latin typeface="Times New Roman" pitchFamily="-72" charset="0"/>
              </a:rPr>
              <a:t>岡山市</a:t>
            </a:r>
            <a:endParaRPr lang="en-US" altLang="ja-JP" sz="700">
              <a:latin typeface="Times New Roman" pitchFamily="-72" charset="0"/>
            </a:endParaRPr>
          </a:p>
        </p:txBody>
      </p:sp>
      <p:sp>
        <p:nvSpPr>
          <p:cNvPr id="13534" name="テキスト ボックス 38"/>
          <p:cNvSpPr txBox="1">
            <a:spLocks noChangeArrowheads="1"/>
          </p:cNvSpPr>
          <p:nvPr/>
        </p:nvSpPr>
        <p:spPr bwMode="auto">
          <a:xfrm>
            <a:off x="2076450" y="6284913"/>
            <a:ext cx="1162050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/>
            <a:r>
              <a:rPr lang="zh-TW" altLang="en-US" sz="700"/>
              <a:t>日本原子力研究開発機構</a:t>
            </a:r>
            <a:endParaRPr lang="en-US" altLang="ja-JP" sz="700"/>
          </a:p>
        </p:txBody>
      </p:sp>
      <p:sp>
        <p:nvSpPr>
          <p:cNvPr id="13535" name="テキスト ボックス 38"/>
          <p:cNvSpPr txBox="1">
            <a:spLocks noChangeArrowheads="1"/>
          </p:cNvSpPr>
          <p:nvPr/>
        </p:nvSpPr>
        <p:spPr bwMode="auto">
          <a:xfrm>
            <a:off x="3384550" y="6284913"/>
            <a:ext cx="806450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/>
            <a:r>
              <a:rPr lang="ja-JP" altLang="en-US" sz="700"/>
              <a:t>中国経済産業局</a:t>
            </a:r>
            <a:endParaRPr lang="en-US" altLang="ja-JP" sz="700"/>
          </a:p>
        </p:txBody>
      </p:sp>
      <p:sp>
        <p:nvSpPr>
          <p:cNvPr id="13536" name="テキスト ボックス 39"/>
          <p:cNvSpPr txBox="1">
            <a:spLocks noChangeArrowheads="1"/>
          </p:cNvSpPr>
          <p:nvPr/>
        </p:nvSpPr>
        <p:spPr bwMode="auto">
          <a:xfrm>
            <a:off x="7978775" y="1550988"/>
            <a:ext cx="1031875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/>
            <a:r>
              <a:rPr lang="ja-JP" altLang="en-US" sz="700">
                <a:latin typeface="Times New Roman" pitchFamily="-72" charset="0"/>
              </a:rPr>
              <a:t>ウシオ電機株式会社</a:t>
            </a:r>
            <a:r>
              <a:rPr lang="en-US" altLang="ja-JP" sz="700">
                <a:latin typeface="Times New Roman" pitchFamily="-72" charset="0"/>
              </a:rPr>
              <a:t>®</a:t>
            </a:r>
            <a:endParaRPr lang="ja-JP" altLang="en-US" sz="700">
              <a:latin typeface="Times New Roman" pitchFamily="-72" charset="0"/>
            </a:endParaRPr>
          </a:p>
        </p:txBody>
      </p:sp>
      <p:graphicFrame>
        <p:nvGraphicFramePr>
          <p:cNvPr id="13429" name="Object 120"/>
          <p:cNvGraphicFramePr>
            <a:graphicFrameLocks noChangeAspect="1"/>
          </p:cNvGraphicFramePr>
          <p:nvPr/>
        </p:nvGraphicFramePr>
        <p:xfrm>
          <a:off x="4962525" y="1836738"/>
          <a:ext cx="74295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0" name="ビットマップ イメージ" r:id="rId96" imgW="819048" imgH="295238" progId="">
                  <p:embed/>
                </p:oleObj>
              </mc:Choice>
              <mc:Fallback>
                <p:oleObj name="ビットマップ イメージ" r:id="rId96" imgW="819048" imgH="295238" progId="">
                  <p:embed/>
                  <p:pic>
                    <p:nvPicPr>
                      <p:cNvPr id="0" name="Object 1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2525" y="1836738"/>
                        <a:ext cx="742950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537" name="テキスト ボックス 38"/>
          <p:cNvSpPr txBox="1">
            <a:spLocks noChangeArrowheads="1"/>
          </p:cNvSpPr>
          <p:nvPr/>
        </p:nvSpPr>
        <p:spPr bwMode="auto">
          <a:xfrm>
            <a:off x="6881813" y="2166938"/>
            <a:ext cx="1223962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/>
            <a:r>
              <a:rPr lang="ja-JP" altLang="en-US" sz="700">
                <a:latin typeface="Times New Roman" pitchFamily="-72" charset="0"/>
              </a:rPr>
              <a:t>セイコーエプソン株式会社</a:t>
            </a:r>
            <a:r>
              <a:rPr lang="en-US" altLang="ja-JP" sz="700">
                <a:latin typeface="Times New Roman" pitchFamily="-72" charset="0"/>
              </a:rPr>
              <a:t>®</a:t>
            </a:r>
            <a:endParaRPr lang="ja-JP" altLang="en-US" sz="700">
              <a:latin typeface="Times New Roman" pitchFamily="-72" charset="0"/>
            </a:endParaRPr>
          </a:p>
        </p:txBody>
      </p:sp>
      <p:sp>
        <p:nvSpPr>
          <p:cNvPr id="13538" name="テキスト ボックス 38"/>
          <p:cNvSpPr txBox="1">
            <a:spLocks noChangeArrowheads="1"/>
          </p:cNvSpPr>
          <p:nvPr/>
        </p:nvSpPr>
        <p:spPr bwMode="auto">
          <a:xfrm>
            <a:off x="7954963" y="2166938"/>
            <a:ext cx="1109662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/>
            <a:r>
              <a:rPr lang="ja-JP" altLang="en-US" sz="700">
                <a:latin typeface="Times New Roman" pitchFamily="-72" charset="0"/>
              </a:rPr>
              <a:t>ブラザー工業株式会社</a:t>
            </a:r>
            <a:r>
              <a:rPr lang="en-US" altLang="ja-JP" sz="700">
                <a:latin typeface="Times New Roman" pitchFamily="-72" charset="0"/>
              </a:rPr>
              <a:t>®</a:t>
            </a:r>
            <a:endParaRPr lang="ja-JP" altLang="en-US" sz="700">
              <a:latin typeface="Times New Roman" pitchFamily="-72" charset="0"/>
            </a:endParaRPr>
          </a:p>
        </p:txBody>
      </p:sp>
      <p:sp>
        <p:nvSpPr>
          <p:cNvPr id="13539" name="テキスト ボックス 40"/>
          <p:cNvSpPr txBox="1">
            <a:spLocks noChangeArrowheads="1"/>
          </p:cNvSpPr>
          <p:nvPr/>
        </p:nvSpPr>
        <p:spPr bwMode="auto">
          <a:xfrm>
            <a:off x="4813300" y="2655888"/>
            <a:ext cx="1052513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/>
            <a:r>
              <a:rPr lang="ja-JP" altLang="en-US" sz="700">
                <a:latin typeface="Times New Roman" pitchFamily="-72" charset="0"/>
              </a:rPr>
              <a:t>株式会社村田製作所</a:t>
            </a:r>
            <a:r>
              <a:rPr lang="en-US" altLang="ja-JP" sz="700">
                <a:latin typeface="Times New Roman" pitchFamily="-72" charset="0"/>
              </a:rPr>
              <a:t>®</a:t>
            </a:r>
            <a:endParaRPr lang="ja-JP" altLang="en-US" sz="700">
              <a:latin typeface="Times New Roman" pitchFamily="-72" charset="0"/>
            </a:endParaRPr>
          </a:p>
        </p:txBody>
      </p:sp>
      <p:sp>
        <p:nvSpPr>
          <p:cNvPr id="13540" name="テキスト ボックス 40"/>
          <p:cNvSpPr txBox="1">
            <a:spLocks noChangeArrowheads="1"/>
          </p:cNvSpPr>
          <p:nvPr/>
        </p:nvSpPr>
        <p:spPr bwMode="auto">
          <a:xfrm>
            <a:off x="5924550" y="2655888"/>
            <a:ext cx="930275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/>
            <a:r>
              <a:rPr lang="ja-JP" altLang="en-US" sz="700">
                <a:latin typeface="Times New Roman" pitchFamily="-72" charset="0"/>
              </a:rPr>
              <a:t>オムロン株式会社</a:t>
            </a:r>
            <a:r>
              <a:rPr lang="en-US" altLang="ja-JP" sz="700">
                <a:latin typeface="Times New Roman" pitchFamily="-72" charset="0"/>
              </a:rPr>
              <a:t>®</a:t>
            </a:r>
            <a:endParaRPr lang="ja-JP" altLang="en-US" sz="700">
              <a:latin typeface="Times New Roman" pitchFamily="-72" charset="0"/>
            </a:endParaRPr>
          </a:p>
        </p:txBody>
      </p:sp>
      <p:sp>
        <p:nvSpPr>
          <p:cNvPr id="13541" name="テキスト ボックス 40"/>
          <p:cNvSpPr txBox="1">
            <a:spLocks noChangeArrowheads="1"/>
          </p:cNvSpPr>
          <p:nvPr/>
        </p:nvSpPr>
        <p:spPr bwMode="auto">
          <a:xfrm>
            <a:off x="7035800" y="2655888"/>
            <a:ext cx="849313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/>
            <a:r>
              <a:rPr lang="ja-JP" altLang="en-US" sz="700">
                <a:latin typeface="Times New Roman" pitchFamily="-72" charset="0"/>
              </a:rPr>
              <a:t>京セラ株式会社</a:t>
            </a:r>
            <a:r>
              <a:rPr lang="en-US" altLang="ja-JP" sz="700">
                <a:latin typeface="Times New Roman" pitchFamily="-72" charset="0"/>
              </a:rPr>
              <a:t>®</a:t>
            </a:r>
            <a:endParaRPr lang="ja-JP" altLang="en-US" sz="700">
              <a:latin typeface="Times New Roman" pitchFamily="-72" charset="0"/>
            </a:endParaRPr>
          </a:p>
        </p:txBody>
      </p:sp>
      <p:sp>
        <p:nvSpPr>
          <p:cNvPr id="13542" name="テキスト ボックス 40"/>
          <p:cNvSpPr txBox="1">
            <a:spLocks noChangeArrowheads="1"/>
          </p:cNvSpPr>
          <p:nvPr/>
        </p:nvSpPr>
        <p:spPr bwMode="auto">
          <a:xfrm>
            <a:off x="8001000" y="2655888"/>
            <a:ext cx="963613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/>
            <a:r>
              <a:rPr lang="ja-JP" altLang="en-US" sz="700">
                <a:latin typeface="Times New Roman" pitchFamily="-72" charset="0"/>
              </a:rPr>
              <a:t>古野電気株式会社</a:t>
            </a:r>
            <a:r>
              <a:rPr lang="en-US" altLang="ja-JP" sz="700">
                <a:latin typeface="Times New Roman" pitchFamily="-72" charset="0"/>
              </a:rPr>
              <a:t>®</a:t>
            </a:r>
            <a:endParaRPr lang="ja-JP" altLang="en-US" sz="700">
              <a:latin typeface="Times New Roman" pitchFamily="-72" charset="0"/>
            </a:endParaRPr>
          </a:p>
        </p:txBody>
      </p:sp>
      <p:sp>
        <p:nvSpPr>
          <p:cNvPr id="13543" name="テキスト ボックス 38"/>
          <p:cNvSpPr txBox="1">
            <a:spLocks noChangeArrowheads="1"/>
          </p:cNvSpPr>
          <p:nvPr/>
        </p:nvSpPr>
        <p:spPr bwMode="auto">
          <a:xfrm>
            <a:off x="6138863" y="4191000"/>
            <a:ext cx="1052512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/>
            <a:r>
              <a:rPr lang="ja-JP" altLang="en-US" sz="700">
                <a:latin typeface="Times New Roman" pitchFamily="-72" charset="0"/>
              </a:rPr>
              <a:t>新日本石油株式会社</a:t>
            </a:r>
            <a:r>
              <a:rPr lang="en-US" altLang="ja-JP" sz="700">
                <a:latin typeface="Times New Roman" pitchFamily="-72" charset="0"/>
              </a:rPr>
              <a:t>®</a:t>
            </a:r>
            <a:endParaRPr lang="ja-JP" altLang="en-US" sz="700">
              <a:latin typeface="Times New Roman" pitchFamily="-72" charset="0"/>
            </a:endParaRPr>
          </a:p>
        </p:txBody>
      </p:sp>
      <p:sp>
        <p:nvSpPr>
          <p:cNvPr id="13544" name="テキスト ボックス 38"/>
          <p:cNvSpPr txBox="1">
            <a:spLocks noChangeArrowheads="1"/>
          </p:cNvSpPr>
          <p:nvPr/>
        </p:nvSpPr>
        <p:spPr bwMode="auto">
          <a:xfrm>
            <a:off x="7612063" y="4191000"/>
            <a:ext cx="1154112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/>
            <a:r>
              <a:rPr lang="ja-JP" altLang="en-US" sz="700">
                <a:latin typeface="Times New Roman" pitchFamily="-72" charset="0"/>
              </a:rPr>
              <a:t>太平洋セメント株式会社</a:t>
            </a:r>
            <a:r>
              <a:rPr lang="en-US" altLang="ja-JP" sz="700">
                <a:latin typeface="Times New Roman" pitchFamily="-72" charset="0"/>
              </a:rPr>
              <a:t>®</a:t>
            </a:r>
            <a:endParaRPr lang="ja-JP" altLang="en-US" sz="700">
              <a:latin typeface="Times New Roman" pitchFamily="-72" charset="0"/>
            </a:endParaRPr>
          </a:p>
        </p:txBody>
      </p:sp>
      <p:sp>
        <p:nvSpPr>
          <p:cNvPr id="13545" name="テキスト ボックス 35"/>
          <p:cNvSpPr txBox="1">
            <a:spLocks noChangeArrowheads="1"/>
          </p:cNvSpPr>
          <p:nvPr/>
        </p:nvSpPr>
        <p:spPr bwMode="auto">
          <a:xfrm>
            <a:off x="4872038" y="5043488"/>
            <a:ext cx="963612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/>
            <a:r>
              <a:rPr lang="ja-JP" altLang="en-US" sz="700">
                <a:latin typeface="Times New Roman" pitchFamily="-72" charset="0"/>
              </a:rPr>
              <a:t>清水建設株式会社</a:t>
            </a:r>
            <a:r>
              <a:rPr lang="en-US" altLang="ja-JP" sz="700">
                <a:latin typeface="Times New Roman" pitchFamily="-72" charset="0"/>
              </a:rPr>
              <a:t>®</a:t>
            </a:r>
            <a:endParaRPr lang="ja-JP" altLang="en-US" sz="700">
              <a:latin typeface="Times New Roman" pitchFamily="-72" charset="0"/>
            </a:endParaRPr>
          </a:p>
        </p:txBody>
      </p:sp>
      <p:sp>
        <p:nvSpPr>
          <p:cNvPr id="13546" name="テキスト ボックス 35"/>
          <p:cNvSpPr txBox="1">
            <a:spLocks noChangeArrowheads="1"/>
          </p:cNvSpPr>
          <p:nvPr/>
        </p:nvSpPr>
        <p:spPr bwMode="auto">
          <a:xfrm>
            <a:off x="5992813" y="5021263"/>
            <a:ext cx="785812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/>
            <a:r>
              <a:rPr lang="ja-JP" altLang="en-US" sz="700">
                <a:latin typeface="Times New Roman" pitchFamily="-72" charset="0"/>
              </a:rPr>
              <a:t>株式会社山武</a:t>
            </a:r>
            <a:r>
              <a:rPr lang="en-US" altLang="ja-JP" sz="700">
                <a:latin typeface="Times New Roman" pitchFamily="-72" charset="0"/>
              </a:rPr>
              <a:t>®</a:t>
            </a:r>
            <a:endParaRPr lang="ja-JP" altLang="en-US" sz="700">
              <a:latin typeface="Times New Roman" pitchFamily="-72" charset="0"/>
            </a:endParaRPr>
          </a:p>
        </p:txBody>
      </p:sp>
      <p:sp>
        <p:nvSpPr>
          <p:cNvPr id="13547" name="テキスト ボックス 35"/>
          <p:cNvSpPr txBox="1">
            <a:spLocks noChangeArrowheads="1"/>
          </p:cNvSpPr>
          <p:nvPr/>
        </p:nvSpPr>
        <p:spPr bwMode="auto">
          <a:xfrm>
            <a:off x="6961188" y="5018088"/>
            <a:ext cx="846137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/>
            <a:r>
              <a:rPr lang="ja-JP" altLang="en-US" sz="700">
                <a:latin typeface="Times New Roman" pitchFamily="-72" charset="0"/>
              </a:rPr>
              <a:t>セコム株式会社</a:t>
            </a:r>
            <a:r>
              <a:rPr lang="en-US" altLang="ja-JP" sz="700">
                <a:latin typeface="Times New Roman" pitchFamily="-72" charset="0"/>
              </a:rPr>
              <a:t>®</a:t>
            </a:r>
            <a:endParaRPr lang="ja-JP" altLang="en-US" sz="700">
              <a:latin typeface="Times New Roman" pitchFamily="-72" charset="0"/>
            </a:endParaRPr>
          </a:p>
        </p:txBody>
      </p:sp>
      <p:sp>
        <p:nvSpPr>
          <p:cNvPr id="13548" name="テキスト ボックス 37"/>
          <p:cNvSpPr txBox="1">
            <a:spLocks noChangeArrowheads="1"/>
          </p:cNvSpPr>
          <p:nvPr/>
        </p:nvSpPr>
        <p:spPr bwMode="auto">
          <a:xfrm>
            <a:off x="7797800" y="5719763"/>
            <a:ext cx="1230313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/>
            <a:r>
              <a:rPr lang="ja-JP" altLang="en-US" sz="700">
                <a:latin typeface="Times New Roman" pitchFamily="-72" charset="0"/>
              </a:rPr>
              <a:t>東日本旅客鉄道株式会社</a:t>
            </a:r>
            <a:r>
              <a:rPr lang="en-US" altLang="ja-JP" sz="700">
                <a:latin typeface="Times New Roman" pitchFamily="-72" charset="0"/>
              </a:rPr>
              <a:t>®</a:t>
            </a:r>
            <a:endParaRPr lang="ja-JP" altLang="en-US" sz="700">
              <a:latin typeface="Times New Roman" pitchFamily="-72" charset="0"/>
            </a:endParaRPr>
          </a:p>
        </p:txBody>
      </p:sp>
      <p:sp>
        <p:nvSpPr>
          <p:cNvPr id="13549" name="テキスト ボックス 37"/>
          <p:cNvSpPr txBox="1">
            <a:spLocks noChangeArrowheads="1"/>
          </p:cNvSpPr>
          <p:nvPr/>
        </p:nvSpPr>
        <p:spPr bwMode="auto">
          <a:xfrm>
            <a:off x="6623050" y="6411913"/>
            <a:ext cx="1406525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/>
            <a:r>
              <a:rPr lang="ja-JP" altLang="en-US" sz="700">
                <a:latin typeface="Times New Roman" pitchFamily="-72" charset="0"/>
              </a:rPr>
              <a:t>株式会社エヌ・ティ・ティ・データ</a:t>
            </a:r>
            <a:r>
              <a:rPr lang="en-US" altLang="ja-JP" sz="700">
                <a:latin typeface="Times New Roman" pitchFamily="-72" charset="0"/>
              </a:rPr>
              <a:t>®</a:t>
            </a:r>
            <a:endParaRPr lang="ja-JP" altLang="en-US" sz="700">
              <a:latin typeface="Times New Roman" pitchFamily="-72" charset="0"/>
            </a:endParaRPr>
          </a:p>
        </p:txBody>
      </p:sp>
      <p:sp>
        <p:nvSpPr>
          <p:cNvPr id="13550" name="テキスト ボックス 37"/>
          <p:cNvSpPr txBox="1">
            <a:spLocks noChangeArrowheads="1"/>
          </p:cNvSpPr>
          <p:nvPr/>
        </p:nvSpPr>
        <p:spPr bwMode="auto">
          <a:xfrm>
            <a:off x="7743825" y="6227763"/>
            <a:ext cx="1381125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/>
            <a:r>
              <a:rPr lang="ja-JP" altLang="en-US" sz="700">
                <a:latin typeface="Times New Roman" pitchFamily="-72" charset="0"/>
              </a:rPr>
              <a:t>株式会社エヌ・ティ・ティ・ドコモ</a:t>
            </a:r>
            <a:r>
              <a:rPr lang="en-US" altLang="ja-JP" sz="700">
                <a:latin typeface="Times New Roman" pitchFamily="-72" charset="0"/>
              </a:rPr>
              <a:t>®</a:t>
            </a:r>
            <a:endParaRPr lang="ja-JP" altLang="en-US" sz="700">
              <a:latin typeface="Times New Roman" pitchFamily="-72" charset="0"/>
            </a:endParaRPr>
          </a:p>
        </p:txBody>
      </p:sp>
      <p:sp>
        <p:nvSpPr>
          <p:cNvPr id="13551" name="テキスト ボックス 37"/>
          <p:cNvSpPr txBox="1">
            <a:spLocks noChangeArrowheads="1"/>
          </p:cNvSpPr>
          <p:nvPr/>
        </p:nvSpPr>
        <p:spPr bwMode="auto">
          <a:xfrm>
            <a:off x="5865813" y="6284913"/>
            <a:ext cx="963612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/>
            <a:r>
              <a:rPr lang="ja-JP" altLang="en-US" sz="700">
                <a:latin typeface="Times New Roman" pitchFamily="-72" charset="0"/>
              </a:rPr>
              <a:t>四国電力株式会社</a:t>
            </a:r>
            <a:r>
              <a:rPr lang="en-US" altLang="ja-JP" sz="700">
                <a:latin typeface="Times New Roman" pitchFamily="-72" charset="0"/>
              </a:rPr>
              <a:t>®</a:t>
            </a:r>
            <a:endParaRPr lang="ja-JP" altLang="en-US" sz="700">
              <a:latin typeface="Times New Roman" pitchFamily="-72" charset="0"/>
            </a:endParaRPr>
          </a:p>
        </p:txBody>
      </p:sp>
      <p:sp>
        <p:nvSpPr>
          <p:cNvPr id="13552" name="テキスト ボックス 37"/>
          <p:cNvSpPr txBox="1">
            <a:spLocks noChangeArrowheads="1"/>
          </p:cNvSpPr>
          <p:nvPr/>
        </p:nvSpPr>
        <p:spPr bwMode="auto">
          <a:xfrm>
            <a:off x="6986588" y="5532438"/>
            <a:ext cx="8413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/>
            <a:r>
              <a:rPr lang="ja-JP" altLang="en-US" sz="700">
                <a:latin typeface="Times New Roman" pitchFamily="-72" charset="0"/>
              </a:rPr>
              <a:t>株式会社</a:t>
            </a:r>
            <a:br>
              <a:rPr lang="ja-JP" altLang="en-US" sz="700">
                <a:latin typeface="Times New Roman" pitchFamily="-72" charset="0"/>
              </a:rPr>
            </a:br>
            <a:r>
              <a:rPr lang="ja-JP" altLang="en-US" sz="700">
                <a:latin typeface="Times New Roman" pitchFamily="-72" charset="0"/>
              </a:rPr>
              <a:t>両備システムズ</a:t>
            </a:r>
            <a:r>
              <a:rPr lang="en-US" altLang="ja-JP" sz="700">
                <a:latin typeface="Times New Roman" pitchFamily="-72" charset="0"/>
              </a:rPr>
              <a:t>®</a:t>
            </a:r>
            <a:endParaRPr lang="ja-JP" altLang="en-US" sz="700">
              <a:latin typeface="Times New Roman" pitchFamily="-72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37"/>
          <p:cNvSpPr>
            <a:spLocks noChangeArrowheads="1"/>
          </p:cNvSpPr>
          <p:nvPr/>
        </p:nvSpPr>
        <p:spPr bwMode="auto">
          <a:xfrm>
            <a:off x="7188200" y="0"/>
            <a:ext cx="1955800" cy="685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28947"/>
            <a:ext cx="9144000" cy="6368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492606" y="2031999"/>
            <a:ext cx="6527029" cy="646331"/>
          </a:xfrm>
          <a:prstGeom prst="rect">
            <a:avLst/>
          </a:prstGeom>
          <a:solidFill>
            <a:srgbClr val="CCFF66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3600" b="1" dirty="0" smtClean="0">
                <a:solidFill>
                  <a:schemeClr val="accent1">
                    <a:lumMod val="75000"/>
                  </a:schemeClr>
                </a:solidFill>
              </a:rPr>
              <a:t>2017.8.5[sat] &amp; 6[sun] 10:00~</a:t>
            </a:r>
            <a:endParaRPr kumimoji="1" lang="ja-JP" altLang="en-US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タイトル 1"/>
          <p:cNvSpPr>
            <a:spLocks noGrp="1"/>
          </p:cNvSpPr>
          <p:nvPr>
            <p:ph type="title"/>
          </p:nvPr>
        </p:nvSpPr>
        <p:spPr bwMode="auto">
          <a:xfrm>
            <a:off x="409575" y="152400"/>
            <a:ext cx="5591175" cy="4762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ja-JP" altLang="en-US">
                <a:cs typeface="ＭＳ Ｐゴシック" pitchFamily="-72" charset="-128"/>
              </a:rPr>
              <a:t>さらに詳しい情報は・・・</a:t>
            </a:r>
          </a:p>
        </p:txBody>
      </p:sp>
      <p:sp>
        <p:nvSpPr>
          <p:cNvPr id="17410" name="コンテンツ プレースホルダー 2"/>
          <p:cNvSpPr>
            <a:spLocks noGrp="1"/>
          </p:cNvSpPr>
          <p:nvPr>
            <p:ph sz="quarter" idx="10"/>
          </p:nvPr>
        </p:nvSpPr>
        <p:spPr bwMode="auto">
          <a:xfrm>
            <a:off x="115888" y="1314450"/>
            <a:ext cx="9028112" cy="7604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ja-JP" altLang="en-US" sz="2800">
                <a:cs typeface="ＭＳ Ｐゴシック" pitchFamily="-72" charset="-128"/>
              </a:rPr>
              <a:t>岡山大学工学部　機械システム系学科ホームページ</a:t>
            </a:r>
            <a:endParaRPr lang="en-US" altLang="ja-JP" sz="2800">
              <a:cs typeface="ＭＳ Ｐゴシック" pitchFamily="-72" charset="-128"/>
            </a:endParaRPr>
          </a:p>
        </p:txBody>
      </p:sp>
      <p:pic>
        <p:nvPicPr>
          <p:cNvPr id="17411" name="Picture 4" descr="C:\Users\kanda\Desktop\top_title_ja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5888" y="2851150"/>
            <a:ext cx="3106737" cy="208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5" descr="C:\Users\kanda\Desktop\top_imag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6913" y="2836863"/>
            <a:ext cx="5786437" cy="219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コンテンツ プレースホルダー 2"/>
          <p:cNvSpPr txBox="1">
            <a:spLocks/>
          </p:cNvSpPr>
          <p:nvPr/>
        </p:nvSpPr>
        <p:spPr bwMode="auto">
          <a:xfrm>
            <a:off x="387350" y="1828800"/>
            <a:ext cx="8404225" cy="76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0" hangingPunct="0">
              <a:spcBef>
                <a:spcPct val="20000"/>
              </a:spcBef>
              <a:buFont typeface="Arial" pitchFamily="-72" charset="0"/>
              <a:buNone/>
            </a:pPr>
            <a:r>
              <a:rPr lang="en-US" altLang="ja-JP">
                <a:latin typeface="Arial Unicode MS" pitchFamily="-72" charset="0"/>
                <a:ea typeface="Arial Unicode MS" pitchFamily="-72" charset="0"/>
                <a:cs typeface="Arial Unicode MS" pitchFamily="-72" charset="0"/>
              </a:rPr>
              <a:t>http://www.eng.okayama-u.ac.jp/eng_mech/html/index.html</a:t>
            </a:r>
          </a:p>
        </p:txBody>
      </p:sp>
      <p:sp>
        <p:nvSpPr>
          <p:cNvPr id="17414" name="テキスト ボックス 1"/>
          <p:cNvSpPr txBox="1">
            <a:spLocks noChangeArrowheads="1"/>
          </p:cNvSpPr>
          <p:nvPr/>
        </p:nvSpPr>
        <p:spPr bwMode="auto">
          <a:xfrm>
            <a:off x="0" y="5372100"/>
            <a:ext cx="9239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/>
              <a:t>※</a:t>
            </a:r>
            <a:r>
              <a:rPr lang="ja-JP" altLang="en-US"/>
              <a:t>機械システム系学科で学ぶこと，研究紹介などが掲載されています。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タイトル 1"/>
          <p:cNvSpPr>
            <a:spLocks noGrp="1"/>
          </p:cNvSpPr>
          <p:nvPr>
            <p:ph type="title"/>
          </p:nvPr>
        </p:nvSpPr>
        <p:spPr bwMode="auto">
          <a:xfrm>
            <a:off x="409575" y="152400"/>
            <a:ext cx="5591175" cy="4762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ja-JP" altLang="en-US">
                <a:cs typeface="ＭＳ Ｐゴシック" pitchFamily="-72" charset="-128"/>
              </a:rPr>
              <a:t>機械システム系学科では？</a:t>
            </a:r>
          </a:p>
        </p:txBody>
      </p:sp>
      <p:sp>
        <p:nvSpPr>
          <p:cNvPr id="5123" name="コンテンツ プレースホルダ 2"/>
          <p:cNvSpPr>
            <a:spLocks/>
          </p:cNvSpPr>
          <p:nvPr/>
        </p:nvSpPr>
        <p:spPr bwMode="auto">
          <a:xfrm>
            <a:off x="304800" y="957263"/>
            <a:ext cx="8547100" cy="302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Font typeface="Wingdings" pitchFamily="-72" charset="2"/>
              <a:buChar char="n"/>
            </a:pPr>
            <a:r>
              <a:rPr lang="ja-JP" altLang="en-US" sz="2000" b="1">
                <a:solidFill>
                  <a:srgbClr val="002060"/>
                </a:solidFill>
                <a:latin typeface="HG丸ｺﾞｼｯｸM-PRO" charset="0"/>
                <a:ea typeface="ヒラギノ角ゴ ProN W6" pitchFamily="-72" charset="-128"/>
                <a:cs typeface="ヒラギノ角ゴ ProN W6" pitchFamily="-72" charset="-128"/>
              </a:rPr>
              <a:t>環境や人に優しく安全な機械を実現するための材料，加工，熱，流体，計測制御等に関する技術開発</a:t>
            </a:r>
            <a:endParaRPr lang="ja-JP" altLang="en-US" sz="2000" b="1">
              <a:solidFill>
                <a:srgbClr val="002060"/>
              </a:solidFill>
              <a:latin typeface="HG丸ｺﾞｼｯｸM-PRO" charset="0"/>
              <a:ea typeface="HG丸ｺﾞｼｯｸM-PRO" charset="0"/>
              <a:cs typeface="HG丸ｺﾞｼｯｸM-PRO" charset="0"/>
            </a:endParaRPr>
          </a:p>
          <a:p>
            <a:pPr marL="342900" indent="-342900">
              <a:spcBef>
                <a:spcPts val="1200"/>
              </a:spcBef>
              <a:buClr>
                <a:schemeClr val="accent1"/>
              </a:buClr>
              <a:buFont typeface="Wingdings" pitchFamily="-72" charset="2"/>
              <a:buChar char="n"/>
            </a:pPr>
            <a:r>
              <a:rPr lang="ja-JP" altLang="en-US" sz="2000" b="1">
                <a:solidFill>
                  <a:srgbClr val="002060"/>
                </a:solidFill>
                <a:latin typeface="HG丸ｺﾞｼｯｸM-PRO" charset="0"/>
                <a:ea typeface="ヒラギノ角ゴ ProN W6" pitchFamily="-72" charset="-128"/>
                <a:cs typeface="ヒラギノ角ゴ ProN W6" pitchFamily="-72" charset="-128"/>
              </a:rPr>
              <a:t>機械要素，機械装置，ロボット，システムやヒューマンインターフェースの設計，管理，運用</a:t>
            </a:r>
            <a:endParaRPr lang="ja-JP" altLang="en-US" sz="2000" b="1">
              <a:solidFill>
                <a:srgbClr val="002060"/>
              </a:solidFill>
              <a:latin typeface="HG丸ｺﾞｼｯｸM-PRO" charset="0"/>
              <a:ea typeface="HG丸ｺﾞｼｯｸM-PRO" charset="0"/>
              <a:cs typeface="HG丸ｺﾞｼｯｸM-PRO" charset="0"/>
            </a:endParaRPr>
          </a:p>
          <a:p>
            <a:pPr marL="342900" indent="-342900">
              <a:spcBef>
                <a:spcPts val="1200"/>
              </a:spcBef>
              <a:buClr>
                <a:schemeClr val="accent1"/>
              </a:buClr>
              <a:buFont typeface="Wingdings" pitchFamily="-72" charset="2"/>
              <a:buChar char="n"/>
            </a:pPr>
            <a:r>
              <a:rPr lang="ja-JP" altLang="en-US" sz="2000" b="1">
                <a:solidFill>
                  <a:srgbClr val="002060"/>
                </a:solidFill>
                <a:latin typeface="HG丸ｺﾞｼｯｸM-PRO" charset="0"/>
                <a:ea typeface="ヒラギノ角ゴ ProN W6" pitchFamily="-72" charset="-128"/>
                <a:cs typeface="ヒラギノ角ゴ ProN W6" pitchFamily="-72" charset="-128"/>
              </a:rPr>
              <a:t>機械やシステムを用いたサービスの創成と発展</a:t>
            </a:r>
            <a:endParaRPr lang="ja-JP" altLang="en-US" sz="2000" b="1">
              <a:solidFill>
                <a:srgbClr val="002060"/>
              </a:solidFill>
              <a:latin typeface="HG丸ｺﾞｼｯｸM-PRO" charset="0"/>
              <a:ea typeface="HG丸ｺﾞｼｯｸM-PRO" charset="0"/>
              <a:cs typeface="HG丸ｺﾞｼｯｸM-PRO" charset="0"/>
            </a:endParaRPr>
          </a:p>
          <a:p>
            <a:pPr marL="342900" indent="-342900">
              <a:lnSpc>
                <a:spcPts val="3000"/>
              </a:lnSpc>
              <a:spcBef>
                <a:spcPts val="1200"/>
              </a:spcBef>
              <a:buFont typeface="Arial" pitchFamily="-72" charset="0"/>
              <a:buNone/>
            </a:pPr>
            <a:r>
              <a:rPr lang="ja-JP" altLang="en-US" sz="2000" b="1">
                <a:latin typeface="HG丸ｺﾞｼｯｸM-PRO" charset="0"/>
                <a:ea typeface="ヒラギノ角ゴ ProN W6" pitchFamily="-72" charset="-128"/>
                <a:cs typeface="ヒラギノ角ゴ ProN W6" pitchFamily="-72" charset="-128"/>
              </a:rPr>
              <a:t>　</a:t>
            </a:r>
            <a:r>
              <a:rPr lang="ja-JP" altLang="en-US" sz="2000" b="1">
                <a:latin typeface="HG丸ｺﾞｼｯｸM-PRO" charset="0"/>
                <a:ea typeface="HG丸ｺﾞｼｯｸM-PRO" charset="0"/>
                <a:cs typeface="HG丸ｺﾞｼｯｸM-PRO" charset="0"/>
              </a:rPr>
              <a:t> </a:t>
            </a:r>
            <a:r>
              <a:rPr lang="ja-JP" altLang="en-US" sz="2000" b="1">
                <a:latin typeface="HG丸ｺﾞｼｯｸM-PRO" charset="0"/>
                <a:ea typeface="ヒラギノ角ゴ ProN W6" pitchFamily="-72" charset="-128"/>
                <a:cs typeface="ヒラギノ角ゴ ProN W6" pitchFamily="-72" charset="-128"/>
              </a:rPr>
              <a:t>ができる，</a:t>
            </a:r>
            <a:r>
              <a:rPr lang="ja-JP" altLang="en-US" sz="2000" b="1">
                <a:solidFill>
                  <a:srgbClr val="FF0000"/>
                </a:solidFill>
                <a:latin typeface="HG丸ｺﾞｼｯｸM-PRO" charset="0"/>
                <a:ea typeface="ヒラギノ角ゴ ProN W6" pitchFamily="-72" charset="-128"/>
                <a:cs typeface="ヒラギノ角ゴ ProN W6" pitchFamily="-72" charset="-128"/>
              </a:rPr>
              <a:t>課題探求能力</a:t>
            </a:r>
            <a:r>
              <a:rPr lang="ja-JP" altLang="en-US" sz="2000" b="1">
                <a:latin typeface="HG丸ｺﾞｼｯｸM-PRO" charset="0"/>
                <a:ea typeface="ヒラギノ角ゴ ProN W6" pitchFamily="-72" charset="-128"/>
                <a:cs typeface="ヒラギノ角ゴ ProN W6" pitchFamily="-72" charset="-128"/>
              </a:rPr>
              <a:t>および</a:t>
            </a:r>
            <a:r>
              <a:rPr lang="ja-JP" altLang="en-US" sz="2000" b="1">
                <a:solidFill>
                  <a:srgbClr val="FF0000"/>
                </a:solidFill>
                <a:latin typeface="HG丸ｺﾞｼｯｸM-PRO" charset="0"/>
                <a:ea typeface="ヒラギノ角ゴ ProN W6" pitchFamily="-72" charset="-128"/>
                <a:cs typeface="ヒラギノ角ゴ ProN W6" pitchFamily="-72" charset="-128"/>
              </a:rPr>
              <a:t>デザイン能力</a:t>
            </a:r>
            <a:r>
              <a:rPr lang="ja-JP" altLang="en-US" sz="2000" b="1">
                <a:latin typeface="HG丸ｺﾞｼｯｸM-PRO" charset="0"/>
                <a:ea typeface="ヒラギノ角ゴ ProN W6" pitchFamily="-72" charset="-128"/>
                <a:cs typeface="ヒラギノ角ゴ ProN W6" pitchFamily="-72" charset="-128"/>
              </a:rPr>
              <a:t>に優れ，高い倫理観を持って</a:t>
            </a:r>
            <a:r>
              <a:rPr lang="ja-JP" altLang="en-US" sz="2000" b="1">
                <a:solidFill>
                  <a:srgbClr val="FF0000"/>
                </a:solidFill>
                <a:latin typeface="HG丸ｺﾞｼｯｸM-PRO" charset="0"/>
                <a:ea typeface="ヒラギノ角ゴ ProN W6" pitchFamily="-72" charset="-128"/>
                <a:cs typeface="ヒラギノ角ゴ ProN W6" pitchFamily="-72" charset="-128"/>
              </a:rPr>
              <a:t>国際的に活躍</a:t>
            </a:r>
            <a:r>
              <a:rPr lang="ja-JP" altLang="en-US" sz="2000" b="1">
                <a:latin typeface="HG丸ｺﾞｼｯｸM-PRO" charset="0"/>
                <a:ea typeface="ヒラギノ角ゴ ProN W6" pitchFamily="-72" charset="-128"/>
                <a:cs typeface="ヒラギノ角ゴ ProN W6" pitchFamily="-72" charset="-128"/>
              </a:rPr>
              <a:t>する技術者・研究者の育成を目指しています．</a:t>
            </a:r>
            <a:endParaRPr lang="ja-JP" altLang="en-US" sz="3200">
              <a:solidFill>
                <a:srgbClr val="000000"/>
              </a:solidFill>
              <a:latin typeface="Calibri" pitchFamily="-72" charset="0"/>
            </a:endParaRPr>
          </a:p>
        </p:txBody>
      </p:sp>
      <p:pic>
        <p:nvPicPr>
          <p:cNvPr id="2" name="Picture 6" descr="C:\Users\kanda\Desktop\DSC_6635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2860" y="3964387"/>
            <a:ext cx="3905489" cy="2606606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7173" y="4002702"/>
            <a:ext cx="3975715" cy="26550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タイトル 1"/>
          <p:cNvSpPr>
            <a:spLocks noGrp="1"/>
          </p:cNvSpPr>
          <p:nvPr>
            <p:ph type="title"/>
          </p:nvPr>
        </p:nvSpPr>
        <p:spPr bwMode="auto">
          <a:xfrm>
            <a:off x="409575" y="152400"/>
            <a:ext cx="5591175" cy="4762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ja-JP" altLang="en-US">
                <a:cs typeface="ＭＳ Ｐゴシック" pitchFamily="-72" charset="-128"/>
              </a:rPr>
              <a:t>機械システム系学科では？</a:t>
            </a:r>
          </a:p>
        </p:txBody>
      </p:sp>
      <p:sp>
        <p:nvSpPr>
          <p:cNvPr id="4" name="角丸四角形 3"/>
          <p:cNvSpPr>
            <a:spLocks noChangeArrowheads="1"/>
          </p:cNvSpPr>
          <p:nvPr/>
        </p:nvSpPr>
        <p:spPr bwMode="auto">
          <a:xfrm>
            <a:off x="4556125" y="4168775"/>
            <a:ext cx="4273550" cy="24669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9B5E8"/>
              </a:gs>
              <a:gs pos="35001">
                <a:srgbClr val="D9CBEE"/>
              </a:gs>
              <a:gs pos="100000">
                <a:srgbClr val="F0EAF9"/>
              </a:gs>
            </a:gsLst>
            <a:lin ang="16200000" scaled="1"/>
          </a:gradFill>
          <a:ln w="9525">
            <a:solidFill>
              <a:srgbClr val="7D60A0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ja-JP" altLang="en-US" sz="1800">
              <a:solidFill>
                <a:srgbClr val="000000"/>
              </a:solidFill>
              <a:latin typeface="Calibri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角丸四角形 4"/>
          <p:cNvSpPr>
            <a:spLocks noChangeArrowheads="1"/>
          </p:cNvSpPr>
          <p:nvPr/>
        </p:nvSpPr>
        <p:spPr bwMode="auto">
          <a:xfrm>
            <a:off x="304800" y="4221163"/>
            <a:ext cx="4089400" cy="240188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A3C4FF"/>
              </a:gs>
              <a:gs pos="35001">
                <a:srgbClr val="BFD5FF"/>
              </a:gs>
              <a:gs pos="100000">
                <a:srgbClr val="E5EEFF"/>
              </a:gs>
            </a:gsLst>
            <a:lin ang="16200000" scaled="1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ja-JP" altLang="en-US" sz="1800">
              <a:solidFill>
                <a:srgbClr val="000000"/>
              </a:solidFill>
              <a:latin typeface="Calibri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148" name="Rectangle 3"/>
          <p:cNvSpPr>
            <a:spLocks noChangeArrowheads="1"/>
          </p:cNvSpPr>
          <p:nvPr/>
        </p:nvSpPr>
        <p:spPr bwMode="auto">
          <a:xfrm>
            <a:off x="244475" y="1614488"/>
            <a:ext cx="8701088" cy="451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908050" lvl="1" indent="-436563" defTabSz="914400">
              <a:spcBef>
                <a:spcPct val="20000"/>
              </a:spcBef>
              <a:buFont typeface="Arial" pitchFamily="-72" charset="0"/>
              <a:buChar char="–"/>
            </a:pPr>
            <a:endParaRPr lang="en-US" altLang="ja-JP" sz="2000">
              <a:latin typeface="Calibri" pitchFamily="-72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614488" y="3768725"/>
            <a:ext cx="1322387" cy="482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ja-JP" altLang="en-US" b="1">
                <a:solidFill>
                  <a:srgbClr val="000000"/>
                </a:solidFill>
                <a:latin typeface="HG丸ｺﾞｼｯｸM-PRO" charset="0"/>
                <a:ea typeface="ヒラギノ角ゴ ProN W6" pitchFamily="-72" charset="-128"/>
                <a:cs typeface="ヒラギノ角ゴ ProN W6" pitchFamily="-72" charset="-128"/>
              </a:rPr>
              <a:t>教　育</a:t>
            </a:r>
            <a:endParaRPr lang="ja-JP" altLang="en-US" b="1">
              <a:solidFill>
                <a:srgbClr val="000000"/>
              </a:solidFill>
              <a:latin typeface="HG丸ｺﾞｼｯｸM-PRO" charset="0"/>
              <a:ea typeface="HG丸ｺﾞｼｯｸM-PRO" charset="0"/>
              <a:cs typeface="HG丸ｺﾞｼｯｸM-PRO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080125" y="3738563"/>
            <a:ext cx="1225550" cy="482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ja-JP" altLang="en-US" b="1">
                <a:solidFill>
                  <a:srgbClr val="000000"/>
                </a:solidFill>
                <a:latin typeface="HG丸ｺﾞｼｯｸM-PRO" charset="0"/>
                <a:ea typeface="ヒラギノ角ゴ ProN W6" pitchFamily="-72" charset="-128"/>
                <a:cs typeface="ヒラギノ角ゴ ProN W6" pitchFamily="-72" charset="-128"/>
              </a:rPr>
              <a:t>研　究</a:t>
            </a:r>
            <a:endParaRPr lang="ja-JP" altLang="en-US" b="1">
              <a:solidFill>
                <a:srgbClr val="000000"/>
              </a:solidFill>
              <a:latin typeface="HG丸ｺﾞｼｯｸM-PRO" charset="0"/>
              <a:ea typeface="HG丸ｺﾞｼｯｸM-PRO" charset="0"/>
              <a:cs typeface="HG丸ｺﾞｼｯｸM-PRO" charset="0"/>
            </a:endParaRPr>
          </a:p>
        </p:txBody>
      </p:sp>
      <p:sp>
        <p:nvSpPr>
          <p:cNvPr id="6151" name="テキスト ボックス 9"/>
          <p:cNvSpPr txBox="1">
            <a:spLocks noChangeArrowheads="1"/>
          </p:cNvSpPr>
          <p:nvPr/>
        </p:nvSpPr>
        <p:spPr bwMode="auto">
          <a:xfrm>
            <a:off x="623888" y="4302125"/>
            <a:ext cx="3770312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ts val="2400"/>
              </a:lnSpc>
            </a:pPr>
            <a:r>
              <a:rPr lang="ja-JP" altLang="en-US" sz="2000">
                <a:latin typeface="HG丸ｺﾞｼｯｸM-PRO" charset="0"/>
                <a:ea typeface="HG丸ｺﾞｼｯｸM-PRO" charset="0"/>
                <a:cs typeface="HG丸ｺﾞｼｯｸM-PRO" charset="0"/>
                <a:sym typeface="Wingdings" pitchFamily="-72" charset="2"/>
              </a:rPr>
              <a:t></a:t>
            </a:r>
            <a:r>
              <a:rPr lang="ja-JP" altLang="en-US" sz="2000">
                <a:latin typeface="HG丸ｺﾞｼｯｸM-PRO" charset="0"/>
                <a:ea typeface="ヒラギノ角ゴ ProN W3" pitchFamily="-72" charset="-128"/>
                <a:cs typeface="ヒラギノ角ゴ ProN W3" pitchFamily="-72" charset="-128"/>
                <a:sym typeface="Wingdings" pitchFamily="-72" charset="2"/>
              </a:rPr>
              <a:t>デザイン型科目</a:t>
            </a:r>
            <a:endParaRPr lang="en-US" altLang="ja-JP" sz="2000">
              <a:latin typeface="HG丸ｺﾞｼｯｸM-PRO" charset="0"/>
              <a:ea typeface="HG丸ｺﾞｼｯｸM-PRO" charset="0"/>
              <a:cs typeface="HG丸ｺﾞｼｯｸM-PRO" charset="0"/>
              <a:sym typeface="Wingdings" pitchFamily="-72" charset="2"/>
            </a:endParaRPr>
          </a:p>
          <a:p>
            <a:pPr>
              <a:lnSpc>
                <a:spcPts val="2400"/>
              </a:lnSpc>
            </a:pPr>
            <a:r>
              <a:rPr lang="ja-JP" altLang="en-US" sz="2000">
                <a:latin typeface="HG丸ｺﾞｼｯｸM-PRO" charset="0"/>
                <a:ea typeface="HG丸ｺﾞｼｯｸM-PRO" charset="0"/>
                <a:cs typeface="HG丸ｺﾞｼｯｸM-PRO" charset="0"/>
                <a:sym typeface="Wingdings" pitchFamily="-72" charset="2"/>
              </a:rPr>
              <a:t></a:t>
            </a:r>
            <a:r>
              <a:rPr lang="ja-JP" altLang="en-US" sz="2000">
                <a:latin typeface="HG丸ｺﾞｼｯｸM-PRO" charset="0"/>
                <a:ea typeface="ヒラギノ角ゴ ProN W3" pitchFamily="-72" charset="-128"/>
                <a:cs typeface="ヒラギノ角ゴ ProN W3" pitchFamily="-72" charset="-128"/>
                <a:sym typeface="Wingdings" pitchFamily="-72" charset="2"/>
              </a:rPr>
              <a:t>日本語・英語・第二外国語</a:t>
            </a:r>
            <a:endParaRPr lang="en-US" altLang="ja-JP" sz="2000">
              <a:latin typeface="HG丸ｺﾞｼｯｸM-PRO" charset="0"/>
              <a:ea typeface="HG丸ｺﾞｼｯｸM-PRO" charset="0"/>
              <a:cs typeface="HG丸ｺﾞｼｯｸM-PRO" charset="0"/>
              <a:sym typeface="Wingdings" pitchFamily="-72" charset="2"/>
            </a:endParaRPr>
          </a:p>
          <a:p>
            <a:pPr>
              <a:lnSpc>
                <a:spcPts val="2400"/>
              </a:lnSpc>
            </a:pPr>
            <a:r>
              <a:rPr lang="ja-JP" altLang="en-US" sz="2000">
                <a:latin typeface="HG丸ｺﾞｼｯｸM-PRO" charset="0"/>
                <a:ea typeface="HG丸ｺﾞｼｯｸM-PRO" charset="0"/>
                <a:cs typeface="HG丸ｺﾞｼｯｸM-PRO" charset="0"/>
                <a:sym typeface="Wingdings" pitchFamily="-72" charset="2"/>
              </a:rPr>
              <a:t></a:t>
            </a:r>
            <a:r>
              <a:rPr lang="ja-JP" altLang="en-US" sz="2000">
                <a:latin typeface="HG丸ｺﾞｼｯｸM-PRO" charset="0"/>
                <a:ea typeface="ヒラギノ角ゴ ProN W3" pitchFamily="-72" charset="-128"/>
                <a:cs typeface="ヒラギノ角ゴ ProN W3" pitchFamily="-72" charset="-128"/>
                <a:sym typeface="Wingdings" pitchFamily="-72" charset="2"/>
              </a:rPr>
              <a:t>卒業研究</a:t>
            </a:r>
            <a:endParaRPr lang="en-US" altLang="ja-JP" sz="2000">
              <a:latin typeface="HG丸ｺﾞｼｯｸM-PRO" charset="0"/>
              <a:ea typeface="HG丸ｺﾞｼｯｸM-PRO" charset="0"/>
              <a:cs typeface="HG丸ｺﾞｼｯｸM-PRO" charset="0"/>
              <a:sym typeface="Wingdings" pitchFamily="-72" charset="2"/>
            </a:endParaRPr>
          </a:p>
          <a:p>
            <a:pPr>
              <a:lnSpc>
                <a:spcPts val="2400"/>
              </a:lnSpc>
            </a:pPr>
            <a:r>
              <a:rPr lang="ja-JP" altLang="en-US" sz="2000">
                <a:latin typeface="HG丸ｺﾞｼｯｸM-PRO" charset="0"/>
                <a:ea typeface="HG丸ｺﾞｼｯｸM-PRO" charset="0"/>
                <a:cs typeface="HG丸ｺﾞｼｯｸM-PRO" charset="0"/>
                <a:sym typeface="Wingdings" pitchFamily="-72" charset="2"/>
              </a:rPr>
              <a:t></a:t>
            </a:r>
            <a:r>
              <a:rPr lang="ja-JP" altLang="en-US" sz="2000">
                <a:latin typeface="HG丸ｺﾞｼｯｸM-PRO" charset="0"/>
                <a:ea typeface="ヒラギノ角ゴ ProN W3" pitchFamily="-72" charset="-128"/>
                <a:cs typeface="ヒラギノ角ゴ ProN W3" pitchFamily="-72" charset="-128"/>
                <a:sym typeface="Wingdings" pitchFamily="-72" charset="2"/>
              </a:rPr>
              <a:t>工学部</a:t>
            </a:r>
            <a:r>
              <a:rPr lang="ja-JP" altLang="en-US" sz="2000">
                <a:latin typeface="HG丸ｺﾞｼｯｸM-PRO" charset="0"/>
                <a:ea typeface="HG丸ｺﾞｼｯｸM-PRO" charset="0"/>
                <a:cs typeface="HG丸ｺﾞｼｯｸM-PRO" charset="0"/>
                <a:sym typeface="Wingdings" pitchFamily="-72" charset="2"/>
              </a:rPr>
              <a:t> → </a:t>
            </a:r>
            <a:r>
              <a:rPr lang="ja-JP" altLang="en-US" sz="2000">
                <a:latin typeface="HG丸ｺﾞｼｯｸM-PRO" charset="0"/>
                <a:ea typeface="ヒラギノ角ゴ ProN W3" pitchFamily="-72" charset="-128"/>
                <a:cs typeface="ヒラギノ角ゴ ProN W3" pitchFamily="-72" charset="-128"/>
                <a:sym typeface="Wingdings" pitchFamily="-72" charset="2"/>
              </a:rPr>
              <a:t>大学院</a:t>
            </a:r>
            <a:endParaRPr lang="en-US" altLang="ja-JP" sz="2000">
              <a:latin typeface="HG丸ｺﾞｼｯｸM-PRO" charset="0"/>
              <a:ea typeface="HG丸ｺﾞｼｯｸM-PRO" charset="0"/>
              <a:cs typeface="HG丸ｺﾞｼｯｸM-PRO" charset="0"/>
              <a:sym typeface="Wingdings" pitchFamily="-72" charset="2"/>
            </a:endParaRPr>
          </a:p>
          <a:p>
            <a:pPr>
              <a:lnSpc>
                <a:spcPts val="2400"/>
              </a:lnSpc>
            </a:pPr>
            <a:r>
              <a:rPr lang="ja-JP" altLang="en-US" sz="2000">
                <a:latin typeface="HG丸ｺﾞｼｯｸM-PRO" charset="0"/>
                <a:ea typeface="ヒラギノ角ゴ ProN W3" pitchFamily="-72" charset="-128"/>
                <a:cs typeface="ヒラギノ角ゴ ProN W3" pitchFamily="-72" charset="-128"/>
                <a:sym typeface="Wingdings" pitchFamily="-72" charset="2"/>
              </a:rPr>
              <a:t>　　　</a:t>
            </a:r>
            <a:r>
              <a:rPr lang="ja-JP" altLang="en-US" sz="2000">
                <a:solidFill>
                  <a:srgbClr val="C00000"/>
                </a:solidFill>
                <a:latin typeface="HG丸ｺﾞｼｯｸM-PRO" charset="0"/>
                <a:ea typeface="ヒラギノ角ゴ ProN W3" pitchFamily="-72" charset="-128"/>
                <a:cs typeface="ヒラギノ角ゴ ProN W3" pitchFamily="-72" charset="-128"/>
                <a:sym typeface="Wingdings" pitchFamily="-72" charset="2"/>
              </a:rPr>
              <a:t>一貫教育カリキュラム</a:t>
            </a:r>
            <a:endParaRPr lang="en-US" altLang="ja-JP" sz="2000">
              <a:solidFill>
                <a:srgbClr val="C00000"/>
              </a:solidFill>
              <a:latin typeface="HG丸ｺﾞｼｯｸM-PRO" charset="0"/>
              <a:ea typeface="HG丸ｺﾞｼｯｸM-PRO" charset="0"/>
              <a:cs typeface="HG丸ｺﾞｼｯｸM-PRO" charset="0"/>
              <a:sym typeface="Wingdings" pitchFamily="-72" charset="2"/>
            </a:endParaRPr>
          </a:p>
          <a:p>
            <a:pPr>
              <a:lnSpc>
                <a:spcPts val="2400"/>
              </a:lnSpc>
            </a:pPr>
            <a:r>
              <a:rPr lang="ja-JP" altLang="en-US" sz="2000">
                <a:latin typeface="HG丸ｺﾞｼｯｸM-PRO" charset="0"/>
                <a:ea typeface="HG丸ｺﾞｼｯｸM-PRO" charset="0"/>
                <a:cs typeface="HG丸ｺﾞｼｯｸM-PRO" charset="0"/>
                <a:sym typeface="Wingdings" pitchFamily="-72" charset="2"/>
              </a:rPr>
              <a:t></a:t>
            </a:r>
            <a:r>
              <a:rPr lang="ja-JP" altLang="en-US" sz="2000">
                <a:solidFill>
                  <a:srgbClr val="C00000"/>
                </a:solidFill>
                <a:latin typeface="HG丸ｺﾞｼｯｸM-PRO" charset="0"/>
                <a:ea typeface="ヒラギノ角ゴ ProN W3" pitchFamily="-72" charset="-128"/>
                <a:cs typeface="ヒラギノ角ゴ ProN W3" pitchFamily="-72" charset="-128"/>
                <a:sym typeface="Wingdings" pitchFamily="-72" charset="2"/>
              </a:rPr>
              <a:t>インターンシップ</a:t>
            </a:r>
            <a:endParaRPr lang="en-US" altLang="ja-JP" sz="2000">
              <a:solidFill>
                <a:srgbClr val="C00000"/>
              </a:solidFill>
              <a:latin typeface="HG丸ｺﾞｼｯｸM-PRO" charset="0"/>
              <a:ea typeface="HG丸ｺﾞｼｯｸM-PRO" charset="0"/>
              <a:cs typeface="HG丸ｺﾞｼｯｸM-PRO" charset="0"/>
              <a:sym typeface="Wingdings" pitchFamily="-72" charset="2"/>
            </a:endParaRPr>
          </a:p>
          <a:p>
            <a:pPr>
              <a:lnSpc>
                <a:spcPts val="2400"/>
              </a:lnSpc>
            </a:pPr>
            <a:r>
              <a:rPr lang="ja-JP" altLang="en-US" sz="2000">
                <a:latin typeface="HG丸ｺﾞｼｯｸM-PRO" charset="0"/>
                <a:ea typeface="HG丸ｺﾞｼｯｸM-PRO" charset="0"/>
                <a:cs typeface="HG丸ｺﾞｼｯｸM-PRO" charset="0"/>
                <a:sym typeface="Wingdings" pitchFamily="-72" charset="2"/>
              </a:rPr>
              <a:t></a:t>
            </a:r>
            <a:r>
              <a:rPr lang="ja-JP" altLang="en-US" sz="2000">
                <a:solidFill>
                  <a:srgbClr val="C00000"/>
                </a:solidFill>
                <a:latin typeface="HG丸ｺﾞｼｯｸM-PRO" charset="0"/>
                <a:ea typeface="ヒラギノ角ゴ ProN W3" pitchFamily="-72" charset="-128"/>
                <a:cs typeface="ヒラギノ角ゴ ProN W3" pitchFamily="-72" charset="-128"/>
                <a:sym typeface="Wingdings" pitchFamily="-72" charset="2"/>
              </a:rPr>
              <a:t>キャリア支援</a:t>
            </a:r>
            <a:endParaRPr lang="ja-JP" altLang="en-US" sz="2000">
              <a:latin typeface="HG丸ｺﾞｼｯｸM-PRO" charset="0"/>
              <a:ea typeface="HG丸ｺﾞｼｯｸM-PRO" charset="0"/>
              <a:cs typeface="HG丸ｺﾞｼｯｸM-PRO" charset="0"/>
            </a:endParaRPr>
          </a:p>
          <a:p>
            <a:pPr>
              <a:lnSpc>
                <a:spcPts val="2400"/>
              </a:lnSpc>
            </a:pPr>
            <a:endParaRPr lang="en-US" altLang="ja-JP" sz="2000">
              <a:latin typeface="HG丸ｺﾞｼｯｸM-PRO" charset="0"/>
              <a:ea typeface="HG丸ｺﾞｼｯｸM-PRO" charset="0"/>
              <a:cs typeface="HG丸ｺﾞｼｯｸM-PRO" charset="0"/>
              <a:sym typeface="Wingdings" pitchFamily="-72" charset="2"/>
            </a:endParaRPr>
          </a:p>
        </p:txBody>
      </p:sp>
      <p:sp>
        <p:nvSpPr>
          <p:cNvPr id="6152" name="テキスト ボックス 13"/>
          <p:cNvSpPr txBox="1">
            <a:spLocks noChangeArrowheads="1"/>
          </p:cNvSpPr>
          <p:nvPr/>
        </p:nvSpPr>
        <p:spPr bwMode="auto">
          <a:xfrm>
            <a:off x="4691063" y="4314825"/>
            <a:ext cx="4078287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ts val="2400"/>
              </a:lnSpc>
            </a:pPr>
            <a:r>
              <a:rPr lang="ja-JP" altLang="en-US" sz="2000">
                <a:latin typeface="HG丸ｺﾞｼｯｸM-PRO" charset="0"/>
                <a:ea typeface="HG丸ｺﾞｼｯｸM-PRO" charset="0"/>
                <a:cs typeface="HG丸ｺﾞｼｯｸM-PRO" charset="0"/>
                <a:sym typeface="Wingdings" pitchFamily="-72" charset="2"/>
              </a:rPr>
              <a:t></a:t>
            </a:r>
            <a:r>
              <a:rPr lang="ja-JP" altLang="en-US" sz="2000">
                <a:solidFill>
                  <a:srgbClr val="C00000"/>
                </a:solidFill>
                <a:latin typeface="HG丸ｺﾞｼｯｸM-PRO" charset="0"/>
                <a:ea typeface="ヒラギノ角ゴ ProN W3" pitchFamily="-72" charset="-128"/>
                <a:cs typeface="ヒラギノ角ゴ ProN W3" pitchFamily="-72" charset="-128"/>
                <a:sym typeface="Wingdings" pitchFamily="-72" charset="2"/>
              </a:rPr>
              <a:t>世界最先端の研究</a:t>
            </a:r>
            <a:endParaRPr lang="en-US" altLang="ja-JP" sz="2000">
              <a:solidFill>
                <a:srgbClr val="C00000"/>
              </a:solidFill>
              <a:latin typeface="HG丸ｺﾞｼｯｸM-PRO" charset="0"/>
              <a:ea typeface="HG丸ｺﾞｼｯｸM-PRO" charset="0"/>
              <a:cs typeface="HG丸ｺﾞｼｯｸM-PRO" charset="0"/>
              <a:sym typeface="Wingdings" pitchFamily="-72" charset="2"/>
            </a:endParaRPr>
          </a:p>
          <a:p>
            <a:pPr>
              <a:lnSpc>
                <a:spcPts val="2400"/>
              </a:lnSpc>
            </a:pPr>
            <a:r>
              <a:rPr lang="ja-JP" altLang="en-US" sz="2000">
                <a:latin typeface="HG丸ｺﾞｼｯｸM-PRO" charset="0"/>
                <a:ea typeface="ヒラギノ角ゴ ProN W3" pitchFamily="-72" charset="-128"/>
                <a:cs typeface="ヒラギノ角ゴ ProN W3" pitchFamily="-72" charset="-128"/>
                <a:sym typeface="Wingdings" pitchFamily="-72" charset="2"/>
              </a:rPr>
              <a:t>　</a:t>
            </a:r>
            <a:r>
              <a:rPr lang="en-US" altLang="ja-JP" sz="2000">
                <a:latin typeface="HG丸ｺﾞｼｯｸM-PRO" charset="0"/>
                <a:ea typeface="HG丸ｺﾞｼｯｸM-PRO" charset="0"/>
                <a:cs typeface="HG丸ｺﾞｼｯｸM-PRO" charset="0"/>
                <a:sym typeface="Wingdings" pitchFamily="-72" charset="2"/>
              </a:rPr>
              <a:t>-</a:t>
            </a:r>
            <a:r>
              <a:rPr lang="ja-JP" altLang="en-US" sz="2000">
                <a:latin typeface="HG丸ｺﾞｼｯｸM-PRO" charset="0"/>
                <a:ea typeface="ヒラギノ角ゴ ProN W3" pitchFamily="-72" charset="-128"/>
                <a:cs typeface="ヒラギノ角ゴ ProN W3" pitchFamily="-72" charset="-128"/>
                <a:sym typeface="Wingdings" pitchFamily="-72" charset="2"/>
              </a:rPr>
              <a:t>新材料創成</a:t>
            </a:r>
            <a:endParaRPr lang="en-US" altLang="ja-JP" sz="2000">
              <a:latin typeface="HG丸ｺﾞｼｯｸM-PRO" charset="0"/>
              <a:ea typeface="HG丸ｺﾞｼｯｸM-PRO" charset="0"/>
              <a:cs typeface="HG丸ｺﾞｼｯｸM-PRO" charset="0"/>
              <a:sym typeface="Wingdings" pitchFamily="-72" charset="2"/>
            </a:endParaRPr>
          </a:p>
          <a:p>
            <a:pPr>
              <a:lnSpc>
                <a:spcPts val="2400"/>
              </a:lnSpc>
            </a:pPr>
            <a:r>
              <a:rPr lang="ja-JP" altLang="en-US" sz="2000">
                <a:latin typeface="HG丸ｺﾞｼｯｸM-PRO" charset="0"/>
                <a:ea typeface="ヒラギノ角ゴ ProN W3" pitchFamily="-72" charset="-128"/>
                <a:cs typeface="ヒラギノ角ゴ ProN W3" pitchFamily="-72" charset="-128"/>
                <a:sym typeface="Wingdings" pitchFamily="-72" charset="2"/>
              </a:rPr>
              <a:t>　</a:t>
            </a:r>
            <a:r>
              <a:rPr lang="en-US" altLang="ja-JP" sz="2000">
                <a:latin typeface="HG丸ｺﾞｼｯｸM-PRO" charset="0"/>
                <a:ea typeface="HG丸ｺﾞｼｯｸM-PRO" charset="0"/>
                <a:cs typeface="HG丸ｺﾞｼｯｸM-PRO" charset="0"/>
                <a:sym typeface="Wingdings" pitchFamily="-72" charset="2"/>
              </a:rPr>
              <a:t>-</a:t>
            </a:r>
            <a:r>
              <a:rPr lang="ja-JP" altLang="en-US" sz="2000">
                <a:latin typeface="HG丸ｺﾞｼｯｸM-PRO" charset="0"/>
                <a:ea typeface="ヒラギノ角ゴ ProN W3" pitchFamily="-72" charset="-128"/>
                <a:cs typeface="ヒラギノ角ゴ ProN W3" pitchFamily="-72" charset="-128"/>
                <a:sym typeface="Wingdings" pitchFamily="-72" charset="2"/>
              </a:rPr>
              <a:t>超精密次世代加工技術</a:t>
            </a:r>
            <a:endParaRPr lang="en-US" altLang="ja-JP" sz="2000">
              <a:latin typeface="HG丸ｺﾞｼｯｸM-PRO" charset="0"/>
              <a:ea typeface="HG丸ｺﾞｼｯｸM-PRO" charset="0"/>
              <a:cs typeface="HG丸ｺﾞｼｯｸM-PRO" charset="0"/>
              <a:sym typeface="Wingdings" pitchFamily="-72" charset="2"/>
            </a:endParaRPr>
          </a:p>
          <a:p>
            <a:pPr>
              <a:lnSpc>
                <a:spcPts val="2400"/>
              </a:lnSpc>
            </a:pPr>
            <a:r>
              <a:rPr lang="ja-JP" altLang="en-US" sz="2000">
                <a:latin typeface="HG丸ｺﾞｼｯｸM-PRO" charset="0"/>
                <a:ea typeface="ヒラギノ角ゴ ProN W3" pitchFamily="-72" charset="-128"/>
                <a:cs typeface="ヒラギノ角ゴ ProN W3" pitchFamily="-72" charset="-128"/>
                <a:sym typeface="Wingdings" pitchFamily="-72" charset="2"/>
              </a:rPr>
              <a:t>　</a:t>
            </a:r>
            <a:r>
              <a:rPr lang="en-US" altLang="ja-JP" sz="2000">
                <a:latin typeface="HG丸ｺﾞｼｯｸM-PRO" charset="0"/>
                <a:ea typeface="HG丸ｺﾞｼｯｸM-PRO" charset="0"/>
                <a:cs typeface="HG丸ｺﾞｼｯｸM-PRO" charset="0"/>
                <a:sym typeface="Wingdings" pitchFamily="-72" charset="2"/>
              </a:rPr>
              <a:t>-</a:t>
            </a:r>
            <a:r>
              <a:rPr lang="ja-JP" altLang="en-US" sz="2000">
                <a:latin typeface="HG丸ｺﾞｼｯｸM-PRO" charset="0"/>
                <a:ea typeface="ヒラギノ角ゴ ProN W3" pitchFamily="-72" charset="-128"/>
                <a:cs typeface="ヒラギノ角ゴ ProN W3" pitchFamily="-72" charset="-128"/>
                <a:sym typeface="Wingdings" pitchFamily="-72" charset="2"/>
              </a:rPr>
              <a:t>高度エネルギー変換技術</a:t>
            </a:r>
            <a:endParaRPr lang="en-US" altLang="ja-JP" sz="2000">
              <a:latin typeface="HG丸ｺﾞｼｯｸM-PRO" charset="0"/>
              <a:ea typeface="HG丸ｺﾞｼｯｸM-PRO" charset="0"/>
              <a:cs typeface="HG丸ｺﾞｼｯｸM-PRO" charset="0"/>
              <a:sym typeface="Wingdings" pitchFamily="-72" charset="2"/>
            </a:endParaRPr>
          </a:p>
          <a:p>
            <a:pPr>
              <a:lnSpc>
                <a:spcPts val="2400"/>
              </a:lnSpc>
            </a:pPr>
            <a:r>
              <a:rPr lang="ja-JP" altLang="en-US" sz="2000">
                <a:latin typeface="HG丸ｺﾞｼｯｸM-PRO" charset="0"/>
                <a:ea typeface="ヒラギノ角ゴ ProN W3" pitchFamily="-72" charset="-128"/>
                <a:cs typeface="ヒラギノ角ゴ ProN W3" pitchFamily="-72" charset="-128"/>
                <a:sym typeface="Wingdings" pitchFamily="-72" charset="2"/>
              </a:rPr>
              <a:t>　</a:t>
            </a:r>
            <a:r>
              <a:rPr lang="en-US" altLang="ja-JP" sz="2000">
                <a:latin typeface="HG丸ｺﾞｼｯｸM-PRO" charset="0"/>
                <a:ea typeface="HG丸ｺﾞｼｯｸM-PRO" charset="0"/>
                <a:cs typeface="HG丸ｺﾞｼｯｸM-PRO" charset="0"/>
                <a:sym typeface="Wingdings" pitchFamily="-72" charset="2"/>
              </a:rPr>
              <a:t>-</a:t>
            </a:r>
            <a:r>
              <a:rPr lang="ja-JP" altLang="en-US" sz="2000">
                <a:latin typeface="HG丸ｺﾞｼｯｸM-PRO" charset="0"/>
                <a:ea typeface="ヒラギノ角ゴ ProN W3" pitchFamily="-72" charset="-128"/>
                <a:cs typeface="ヒラギノ角ゴ ProN W3" pitchFamily="-72" charset="-128"/>
                <a:sym typeface="Wingdings" pitchFamily="-72" charset="2"/>
              </a:rPr>
              <a:t>知的制御</a:t>
            </a:r>
            <a:endParaRPr lang="en-US" altLang="ja-JP" sz="2000">
              <a:latin typeface="HG丸ｺﾞｼｯｸM-PRO" charset="0"/>
              <a:ea typeface="HG丸ｺﾞｼｯｸM-PRO" charset="0"/>
              <a:cs typeface="HG丸ｺﾞｼｯｸM-PRO" charset="0"/>
              <a:sym typeface="Wingdings" pitchFamily="-72" charset="2"/>
            </a:endParaRPr>
          </a:p>
          <a:p>
            <a:pPr>
              <a:lnSpc>
                <a:spcPts val="2400"/>
              </a:lnSpc>
            </a:pPr>
            <a:r>
              <a:rPr lang="ja-JP" altLang="en-US" sz="2000">
                <a:latin typeface="HG丸ｺﾞｼｯｸM-PRO" charset="0"/>
                <a:ea typeface="ヒラギノ角ゴ ProN W3" pitchFamily="-72" charset="-128"/>
                <a:cs typeface="ヒラギノ角ゴ ProN W3" pitchFamily="-72" charset="-128"/>
                <a:sym typeface="Wingdings" pitchFamily="-72" charset="2"/>
              </a:rPr>
              <a:t>　</a:t>
            </a:r>
            <a:r>
              <a:rPr lang="en-US" altLang="ja-JP" sz="2000">
                <a:latin typeface="HG丸ｺﾞｼｯｸM-PRO" charset="0"/>
                <a:ea typeface="HG丸ｺﾞｼｯｸM-PRO" charset="0"/>
                <a:cs typeface="HG丸ｺﾞｼｯｸM-PRO" charset="0"/>
                <a:sym typeface="Wingdings" pitchFamily="-72" charset="2"/>
              </a:rPr>
              <a:t>-</a:t>
            </a:r>
            <a:r>
              <a:rPr lang="ja-JP" altLang="en-US" sz="2000">
                <a:latin typeface="HG丸ｺﾞｼｯｸM-PRO" charset="0"/>
                <a:ea typeface="ヒラギノ角ゴ ProN W3" pitchFamily="-72" charset="-128"/>
                <a:cs typeface="ヒラギノ角ゴ ProN W3" pitchFamily="-72" charset="-128"/>
                <a:sym typeface="Wingdings" pitchFamily="-72" charset="2"/>
              </a:rPr>
              <a:t>人間と機械のインターフェース</a:t>
            </a:r>
            <a:endParaRPr lang="en-US" altLang="ja-JP" sz="2000">
              <a:latin typeface="HG丸ｺﾞｼｯｸM-PRO" charset="0"/>
              <a:ea typeface="HG丸ｺﾞｼｯｸM-PRO" charset="0"/>
              <a:cs typeface="HG丸ｺﾞｼｯｸM-PRO" charset="0"/>
              <a:sym typeface="Wingdings" pitchFamily="-72" charset="2"/>
            </a:endParaRPr>
          </a:p>
          <a:p>
            <a:pPr>
              <a:lnSpc>
                <a:spcPts val="2400"/>
              </a:lnSpc>
            </a:pPr>
            <a:r>
              <a:rPr lang="ja-JP" altLang="en-US" sz="2000">
                <a:latin typeface="HG丸ｺﾞｼｯｸM-PRO" charset="0"/>
                <a:ea typeface="HG丸ｺﾞｼｯｸM-PRO" charset="0"/>
                <a:cs typeface="HG丸ｺﾞｼｯｸM-PRO" charset="0"/>
                <a:sym typeface="Wingdings" pitchFamily="-72" charset="2"/>
              </a:rPr>
              <a:t></a:t>
            </a:r>
            <a:r>
              <a:rPr lang="ja-JP" altLang="en-US" sz="2000">
                <a:latin typeface="HG丸ｺﾞｼｯｸM-PRO" charset="0"/>
                <a:ea typeface="ヒラギノ角ゴ ProN W3" pitchFamily="-72" charset="-128"/>
                <a:cs typeface="ヒラギノ角ゴ ProN W3" pitchFamily="-72" charset="-128"/>
                <a:sym typeface="Wingdings" pitchFamily="-72" charset="2"/>
              </a:rPr>
              <a:t>豊富な</a:t>
            </a:r>
            <a:r>
              <a:rPr lang="ja-JP" altLang="en-US" sz="2000">
                <a:solidFill>
                  <a:srgbClr val="C00000"/>
                </a:solidFill>
                <a:latin typeface="HG丸ｺﾞｼｯｸM-PRO" charset="0"/>
                <a:ea typeface="ヒラギノ角ゴ ProN W3" pitchFamily="-72" charset="-128"/>
                <a:cs typeface="ヒラギノ角ゴ ProN W3" pitchFamily="-72" charset="-128"/>
                <a:sym typeface="Wingdings" pitchFamily="-72" charset="2"/>
              </a:rPr>
              <a:t>研究設備</a:t>
            </a:r>
            <a:endParaRPr lang="ja-JP" altLang="en-US" sz="2000">
              <a:latin typeface="HG丸ｺﾞｼｯｸM-PRO" charset="0"/>
              <a:ea typeface="HG丸ｺﾞｼｯｸM-PRO" charset="0"/>
              <a:cs typeface="HG丸ｺﾞｼｯｸM-PRO" charset="0"/>
            </a:endParaRPr>
          </a:p>
        </p:txBody>
      </p:sp>
      <p:sp>
        <p:nvSpPr>
          <p:cNvPr id="6153" name="コンテンツ プレースホルダ 2"/>
          <p:cNvSpPr>
            <a:spLocks/>
          </p:cNvSpPr>
          <p:nvPr/>
        </p:nvSpPr>
        <p:spPr bwMode="auto">
          <a:xfrm>
            <a:off x="417513" y="850900"/>
            <a:ext cx="8547100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Font typeface="Wingdings" pitchFamily="-72" charset="2"/>
              <a:buChar char="n"/>
            </a:pPr>
            <a:r>
              <a:rPr lang="ja-JP" altLang="en-US" sz="2000" b="1">
                <a:solidFill>
                  <a:srgbClr val="FF0000"/>
                </a:solidFill>
                <a:latin typeface="HG丸ｺﾞｼｯｸM-PRO" charset="0"/>
                <a:ea typeface="ヒラギノ角ゴ ProN W6" pitchFamily="-72" charset="-128"/>
                <a:cs typeface="ヒラギノ角ゴ ProN W6" pitchFamily="-72" charset="-128"/>
              </a:rPr>
              <a:t>課題探求能力</a:t>
            </a:r>
            <a:endParaRPr lang="en-US" altLang="ja-JP" sz="2000" b="1">
              <a:solidFill>
                <a:srgbClr val="FF0000"/>
              </a:solidFill>
              <a:latin typeface="HG丸ｺﾞｼｯｸM-PRO" charset="0"/>
              <a:ea typeface="HG丸ｺﾞｼｯｸM-PRO" charset="0"/>
              <a:cs typeface="HG丸ｺﾞｼｯｸM-PRO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</a:pPr>
            <a:r>
              <a:rPr lang="ja-JP" altLang="en-US" sz="2000" b="1">
                <a:solidFill>
                  <a:srgbClr val="FF0000"/>
                </a:solidFill>
                <a:latin typeface="HG丸ｺﾞｼｯｸM-PRO" charset="0"/>
                <a:ea typeface="ヒラギノ角ゴ ProN W6" pitchFamily="-72" charset="-128"/>
                <a:cs typeface="ヒラギノ角ゴ ProN W6" pitchFamily="-72" charset="-128"/>
              </a:rPr>
              <a:t>　　</a:t>
            </a:r>
            <a:r>
              <a:rPr lang="ja-JP" altLang="en-US" sz="2000" b="1">
                <a:latin typeface="HG丸ｺﾞｼｯｸM-PRO" charset="0"/>
                <a:ea typeface="ヒラギノ角ゴ ProN W6" pitchFamily="-72" charset="-128"/>
                <a:cs typeface="ヒラギノ角ゴ ProN W6" pitchFamily="-72" charset="-128"/>
              </a:rPr>
              <a:t>自ら課題を見つけ出し，その課題の答えを幅広い視点から柔軟かつ</a:t>
            </a:r>
            <a:endParaRPr lang="en-US" altLang="ja-JP" sz="2000" b="1">
              <a:latin typeface="HG丸ｺﾞｼｯｸM-PRO" charset="0"/>
              <a:ea typeface="HG丸ｺﾞｼｯｸM-PRO" charset="0"/>
              <a:cs typeface="HG丸ｺﾞｼｯｸM-PRO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</a:pPr>
            <a:r>
              <a:rPr lang="ja-JP" altLang="en-US" sz="2000" b="1">
                <a:latin typeface="HG丸ｺﾞｼｯｸM-PRO" charset="0"/>
                <a:ea typeface="ヒラギノ角ゴ ProN W6" pitchFamily="-72" charset="-128"/>
                <a:cs typeface="ヒラギノ角ゴ ProN W6" pitchFamily="-72" charset="-128"/>
              </a:rPr>
              <a:t>　　総合的に探し求めることができる能力．</a:t>
            </a:r>
            <a:endParaRPr lang="en-US" altLang="ja-JP" sz="2000" b="1">
              <a:latin typeface="HG丸ｺﾞｼｯｸM-PRO" charset="0"/>
              <a:ea typeface="HG丸ｺﾞｼｯｸM-PRO" charset="0"/>
              <a:cs typeface="HG丸ｺﾞｼｯｸM-PRO" charset="0"/>
            </a:endParaRPr>
          </a:p>
          <a:p>
            <a:pPr marL="342900" indent="-342900">
              <a:spcBef>
                <a:spcPts val="1200"/>
              </a:spcBef>
              <a:buClr>
                <a:schemeClr val="accent1"/>
              </a:buClr>
              <a:buFont typeface="Wingdings" pitchFamily="-72" charset="2"/>
              <a:buChar char="n"/>
            </a:pPr>
            <a:r>
              <a:rPr lang="ja-JP" altLang="en-US" sz="2000" b="1">
                <a:solidFill>
                  <a:srgbClr val="FF0000"/>
                </a:solidFill>
                <a:latin typeface="HG丸ｺﾞｼｯｸM-PRO" charset="0"/>
                <a:ea typeface="ヒラギノ角ゴ ProN W6" pitchFamily="-72" charset="-128"/>
                <a:cs typeface="ヒラギノ角ゴ ProN W6" pitchFamily="-72" charset="-128"/>
              </a:rPr>
              <a:t>デザイン能力</a:t>
            </a:r>
            <a:endParaRPr lang="en-US" altLang="ja-JP" sz="2000" b="1">
              <a:solidFill>
                <a:srgbClr val="FF0000"/>
              </a:solidFill>
              <a:latin typeface="HG丸ｺﾞｼｯｸM-PRO" charset="0"/>
              <a:ea typeface="HG丸ｺﾞｼｯｸM-PRO" charset="0"/>
              <a:cs typeface="HG丸ｺﾞｼｯｸM-PRO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</a:pPr>
            <a:r>
              <a:rPr lang="ja-JP" altLang="en-US" sz="2000" b="1">
                <a:solidFill>
                  <a:srgbClr val="FF0000"/>
                </a:solidFill>
                <a:latin typeface="HG丸ｺﾞｼｯｸM-PRO" charset="0"/>
                <a:ea typeface="ヒラギノ角ゴ ProN W6" pitchFamily="-72" charset="-128"/>
                <a:cs typeface="ヒラギノ角ゴ ProN W6" pitchFamily="-72" charset="-128"/>
              </a:rPr>
              <a:t>　　</a:t>
            </a:r>
            <a:r>
              <a:rPr lang="ja-JP" altLang="en-US" sz="2000" b="1">
                <a:latin typeface="HG丸ｺﾞｼｯｸM-PRO" charset="0"/>
                <a:ea typeface="ヒラギノ角ゴ ProN W6" pitchFamily="-72" charset="-128"/>
                <a:cs typeface="ヒラギノ角ゴ ProN W6" pitchFamily="-72" charset="-128"/>
              </a:rPr>
              <a:t>必ずしも答えが一つではない課題に対して，様々な学問や技術を統</a:t>
            </a:r>
            <a:endParaRPr lang="en-US" altLang="ja-JP" sz="2000" b="1">
              <a:latin typeface="HG丸ｺﾞｼｯｸM-PRO" charset="0"/>
              <a:ea typeface="HG丸ｺﾞｼｯｸM-PRO" charset="0"/>
              <a:cs typeface="HG丸ｺﾞｼｯｸM-PRO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</a:pPr>
            <a:r>
              <a:rPr lang="ja-JP" altLang="en-US" sz="2000" b="1">
                <a:latin typeface="HG丸ｺﾞｼｯｸM-PRO" charset="0"/>
                <a:ea typeface="ヒラギノ角ゴ ProN W6" pitchFamily="-72" charset="-128"/>
                <a:cs typeface="ヒラギノ角ゴ ProN W6" pitchFamily="-72" charset="-128"/>
              </a:rPr>
              <a:t>　　合することによって，実現可能な答えを見つけ出す能力．</a:t>
            </a:r>
            <a:endParaRPr lang="en-US" altLang="ja-JP" sz="2000" b="1">
              <a:latin typeface="HG丸ｺﾞｼｯｸM-PRO" charset="0"/>
              <a:ea typeface="HG丸ｺﾞｼｯｸM-PRO" charset="0"/>
              <a:cs typeface="HG丸ｺﾞｼｯｸM-PRO" charset="0"/>
            </a:endParaRPr>
          </a:p>
          <a:p>
            <a:pPr marL="342900" indent="-342900">
              <a:spcBef>
                <a:spcPts val="1200"/>
              </a:spcBef>
              <a:buClr>
                <a:schemeClr val="accent1"/>
              </a:buClr>
              <a:buFont typeface="Wingdings" pitchFamily="-72" charset="2"/>
              <a:buChar char="n"/>
            </a:pPr>
            <a:r>
              <a:rPr lang="ja-JP" altLang="en-US" sz="2000" b="1">
                <a:solidFill>
                  <a:srgbClr val="FF0000"/>
                </a:solidFill>
                <a:latin typeface="HG丸ｺﾞｼｯｸM-PRO" charset="0"/>
                <a:ea typeface="ヒラギノ角ゴ ProN W6" pitchFamily="-72" charset="-128"/>
                <a:cs typeface="ヒラギノ角ゴ ProN W6" pitchFamily="-72" charset="-128"/>
              </a:rPr>
              <a:t>国際的に活躍する力</a:t>
            </a:r>
            <a:r>
              <a:rPr lang="ja-JP" altLang="en-US" sz="2000" b="1">
                <a:solidFill>
                  <a:srgbClr val="002060"/>
                </a:solidFill>
                <a:latin typeface="HG丸ｺﾞｼｯｸM-PRO" charset="0"/>
                <a:ea typeface="ヒラギノ角ゴ ProN W6" pitchFamily="-72" charset="-128"/>
                <a:cs typeface="ヒラギノ角ゴ ProN W6" pitchFamily="-72" charset="-128"/>
              </a:rPr>
              <a:t>　：コミュニケーション能力</a:t>
            </a:r>
            <a:endParaRPr lang="en-US" altLang="ja-JP" sz="2000" b="1">
              <a:solidFill>
                <a:srgbClr val="002060"/>
              </a:solidFill>
              <a:latin typeface="HG丸ｺﾞｼｯｸM-PRO" charset="0"/>
              <a:ea typeface="HG丸ｺﾞｼｯｸM-PRO" charset="0"/>
              <a:cs typeface="HG丸ｺﾞｼｯｸM-PRO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タイトル 1"/>
          <p:cNvSpPr>
            <a:spLocks noGrp="1"/>
          </p:cNvSpPr>
          <p:nvPr>
            <p:ph type="title"/>
          </p:nvPr>
        </p:nvSpPr>
        <p:spPr bwMode="auto">
          <a:xfrm>
            <a:off x="409575" y="152400"/>
            <a:ext cx="5591175" cy="4762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ja-JP" altLang="en-US">
                <a:cs typeface="ＭＳ Ｐゴシック" pitchFamily="-72" charset="-128"/>
              </a:rPr>
              <a:t>カリキュラムの流れ</a:t>
            </a:r>
          </a:p>
        </p:txBody>
      </p:sp>
      <p:sp>
        <p:nvSpPr>
          <p:cNvPr id="4" name="AutoShape 10"/>
          <p:cNvSpPr>
            <a:spLocks noChangeArrowheads="1"/>
          </p:cNvSpPr>
          <p:nvPr/>
        </p:nvSpPr>
        <p:spPr bwMode="auto">
          <a:xfrm rot="5400000">
            <a:off x="-1874043" y="3480594"/>
            <a:ext cx="4824412" cy="6477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347 h 21600"/>
              <a:gd name="T14" fmla="*/ 20499 w 21600"/>
              <a:gd name="T15" fmla="*/ 1625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9420" y="0"/>
                </a:moveTo>
                <a:lnTo>
                  <a:pt x="19420" y="5347"/>
                </a:lnTo>
                <a:lnTo>
                  <a:pt x="3375" y="5347"/>
                </a:lnTo>
                <a:lnTo>
                  <a:pt x="3375" y="16253"/>
                </a:lnTo>
                <a:lnTo>
                  <a:pt x="19420" y="16253"/>
                </a:lnTo>
                <a:lnTo>
                  <a:pt x="19420" y="21600"/>
                </a:lnTo>
                <a:lnTo>
                  <a:pt x="21600" y="10800"/>
                </a:lnTo>
                <a:lnTo>
                  <a:pt x="19420" y="0"/>
                </a:lnTo>
                <a:close/>
              </a:path>
              <a:path w="21600" h="21600">
                <a:moveTo>
                  <a:pt x="1350" y="5347"/>
                </a:moveTo>
                <a:lnTo>
                  <a:pt x="1350" y="16253"/>
                </a:lnTo>
                <a:lnTo>
                  <a:pt x="2700" y="16253"/>
                </a:lnTo>
                <a:lnTo>
                  <a:pt x="2700" y="5347"/>
                </a:lnTo>
                <a:lnTo>
                  <a:pt x="1350" y="5347"/>
                </a:lnTo>
                <a:close/>
              </a:path>
              <a:path w="21600" h="21600">
                <a:moveTo>
                  <a:pt x="0" y="5347"/>
                </a:moveTo>
                <a:lnTo>
                  <a:pt x="0" y="16253"/>
                </a:lnTo>
                <a:lnTo>
                  <a:pt x="675" y="16253"/>
                </a:lnTo>
                <a:lnTo>
                  <a:pt x="675" y="5347"/>
                </a:lnTo>
                <a:lnTo>
                  <a:pt x="0" y="5347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ja-JP" altLang="en-US" sz="1800"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7171" name="Text Box 5"/>
          <p:cNvSpPr txBox="1">
            <a:spLocks noChangeArrowheads="1"/>
          </p:cNvSpPr>
          <p:nvPr/>
        </p:nvSpPr>
        <p:spPr bwMode="auto">
          <a:xfrm>
            <a:off x="862013" y="1309688"/>
            <a:ext cx="3159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/>
            <a:r>
              <a:rPr lang="ja-JP" altLang="en-US" sz="2000" b="1">
                <a:solidFill>
                  <a:srgbClr val="FF0000"/>
                </a:solidFill>
              </a:rPr>
              <a:t>１年次</a:t>
            </a:r>
            <a:r>
              <a:rPr lang="ja-JP" altLang="en-US" sz="2000" b="1">
                <a:solidFill>
                  <a:schemeClr val="accent1"/>
                </a:solidFill>
              </a:rPr>
              <a:t>　　</a:t>
            </a:r>
            <a:r>
              <a:rPr lang="ja-JP" altLang="en-US" sz="2000" b="1">
                <a:solidFill>
                  <a:srgbClr val="002060"/>
                </a:solidFill>
              </a:rPr>
              <a:t>基礎学力を高める</a:t>
            </a:r>
          </a:p>
        </p:txBody>
      </p:sp>
      <p:sp>
        <p:nvSpPr>
          <p:cNvPr id="7172" name="Text Box 6"/>
          <p:cNvSpPr txBox="1">
            <a:spLocks noChangeArrowheads="1"/>
          </p:cNvSpPr>
          <p:nvPr/>
        </p:nvSpPr>
        <p:spPr bwMode="auto">
          <a:xfrm>
            <a:off x="890588" y="2417763"/>
            <a:ext cx="6715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/>
            <a:r>
              <a:rPr lang="ja-JP" altLang="en-US" sz="2000" b="1">
                <a:solidFill>
                  <a:srgbClr val="FF0000"/>
                </a:solidFill>
              </a:rPr>
              <a:t>２年次</a:t>
            </a:r>
            <a:r>
              <a:rPr lang="ja-JP" altLang="en-US" sz="2000" b="1">
                <a:solidFill>
                  <a:schemeClr val="accent1"/>
                </a:solidFill>
              </a:rPr>
              <a:t>　　</a:t>
            </a:r>
            <a:r>
              <a:rPr lang="ja-JP" altLang="en-US" sz="2000" b="1">
                <a:solidFill>
                  <a:srgbClr val="002060"/>
                </a:solidFill>
              </a:rPr>
              <a:t>基礎知識と入門的な専門知識を修得，コースを決定</a:t>
            </a:r>
          </a:p>
        </p:txBody>
      </p:sp>
      <p:sp>
        <p:nvSpPr>
          <p:cNvPr id="7173" name="Text Box 7"/>
          <p:cNvSpPr txBox="1">
            <a:spLocks noChangeArrowheads="1"/>
          </p:cNvSpPr>
          <p:nvPr/>
        </p:nvSpPr>
        <p:spPr bwMode="auto">
          <a:xfrm>
            <a:off x="900113" y="3719513"/>
            <a:ext cx="4127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/>
            <a:r>
              <a:rPr lang="ja-JP" altLang="en-US" sz="2000" b="1">
                <a:solidFill>
                  <a:srgbClr val="FF0000"/>
                </a:solidFill>
              </a:rPr>
              <a:t>３年次</a:t>
            </a:r>
            <a:r>
              <a:rPr lang="ja-JP" altLang="en-US" sz="2000" b="1">
                <a:solidFill>
                  <a:schemeClr val="accent1"/>
                </a:solidFill>
              </a:rPr>
              <a:t>　　</a:t>
            </a:r>
            <a:r>
              <a:rPr lang="ja-JP" altLang="en-US" sz="2000" b="1">
                <a:solidFill>
                  <a:srgbClr val="002060"/>
                </a:solidFill>
              </a:rPr>
              <a:t>各コースの専門知識を修得</a:t>
            </a:r>
          </a:p>
        </p:txBody>
      </p:sp>
      <p:sp>
        <p:nvSpPr>
          <p:cNvPr id="7174" name="Text Box 8"/>
          <p:cNvSpPr txBox="1">
            <a:spLocks noChangeArrowheads="1"/>
          </p:cNvSpPr>
          <p:nvPr/>
        </p:nvSpPr>
        <p:spPr bwMode="auto">
          <a:xfrm>
            <a:off x="876300" y="5157788"/>
            <a:ext cx="55784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/>
            <a:r>
              <a:rPr lang="ja-JP" altLang="en-US" sz="2000" b="1">
                <a:solidFill>
                  <a:srgbClr val="FF0000"/>
                </a:solidFill>
              </a:rPr>
              <a:t>４年次</a:t>
            </a:r>
            <a:r>
              <a:rPr lang="ja-JP" altLang="en-US" sz="2000" b="1">
                <a:solidFill>
                  <a:schemeClr val="accent1"/>
                </a:solidFill>
              </a:rPr>
              <a:t>　　</a:t>
            </a:r>
            <a:r>
              <a:rPr lang="ja-JP" altLang="en-US" sz="2000" b="1">
                <a:solidFill>
                  <a:srgbClr val="002060"/>
                </a:solidFill>
              </a:rPr>
              <a:t>研究室に配属され，課題遂行能力を修得</a:t>
            </a:r>
          </a:p>
        </p:txBody>
      </p:sp>
      <p:sp>
        <p:nvSpPr>
          <p:cNvPr id="7175" name="Text Box 9"/>
          <p:cNvSpPr txBox="1">
            <a:spLocks noChangeArrowheads="1"/>
          </p:cNvSpPr>
          <p:nvPr/>
        </p:nvSpPr>
        <p:spPr bwMode="auto">
          <a:xfrm>
            <a:off x="981075" y="1692275"/>
            <a:ext cx="74406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177800" indent="-177800" algn="just" defTabSz="914400">
              <a:buFontTx/>
              <a:buChar char="•"/>
            </a:pPr>
            <a:r>
              <a:rPr lang="ja-JP" altLang="en-US" sz="1600">
                <a:solidFill>
                  <a:srgbClr val="000000"/>
                </a:solidFill>
              </a:rPr>
              <a:t>一般教養に加え，工学の基礎（数学，物理など），英語，情報処理，などを学習</a:t>
            </a:r>
          </a:p>
        </p:txBody>
      </p:sp>
      <p:sp>
        <p:nvSpPr>
          <p:cNvPr id="7176" name="Text Box 11"/>
          <p:cNvSpPr txBox="1">
            <a:spLocks noChangeArrowheads="1"/>
          </p:cNvSpPr>
          <p:nvPr/>
        </p:nvSpPr>
        <p:spPr bwMode="auto">
          <a:xfrm>
            <a:off x="981075" y="2763838"/>
            <a:ext cx="7920038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177800" indent="-177800" algn="just" defTabSz="914400">
              <a:buFontTx/>
              <a:buChar char="•"/>
            </a:pPr>
            <a:r>
              <a:rPr lang="en-US" altLang="ja-JP" sz="1600">
                <a:solidFill>
                  <a:srgbClr val="000000"/>
                </a:solidFill>
              </a:rPr>
              <a:t>2</a:t>
            </a:r>
            <a:r>
              <a:rPr lang="ja-JP" altLang="en-US" sz="1600">
                <a:solidFill>
                  <a:srgbClr val="000000"/>
                </a:solidFill>
              </a:rPr>
              <a:t>年前期　機械システム関連の基礎知識を学習</a:t>
            </a:r>
          </a:p>
          <a:p>
            <a:pPr marL="177800" indent="-177800" algn="just" defTabSz="914400">
              <a:buFontTx/>
              <a:buChar char="•"/>
            </a:pPr>
            <a:r>
              <a:rPr lang="en-US" altLang="ja-JP" sz="1600">
                <a:solidFill>
                  <a:srgbClr val="000000"/>
                </a:solidFill>
              </a:rPr>
              <a:t>2</a:t>
            </a:r>
            <a:r>
              <a:rPr lang="ja-JP" altLang="en-US" sz="1600">
                <a:solidFill>
                  <a:srgbClr val="000000"/>
                </a:solidFill>
              </a:rPr>
              <a:t>年後期　</a:t>
            </a:r>
            <a:r>
              <a:rPr lang="ja-JP" altLang="en-US" sz="1600" b="1" u="sng">
                <a:solidFill>
                  <a:srgbClr val="FF0000"/>
                </a:solidFill>
              </a:rPr>
              <a:t>機械工学コースとシステム工学コースに分かれ</a:t>
            </a:r>
            <a:r>
              <a:rPr lang="ja-JP" altLang="en-US" sz="1600">
                <a:solidFill>
                  <a:srgbClr val="000000"/>
                </a:solidFill>
              </a:rPr>
              <a:t>，演習や実験を含む，各コース</a:t>
            </a:r>
            <a:endParaRPr lang="en-US" altLang="ja-JP" sz="1600">
              <a:solidFill>
                <a:srgbClr val="000000"/>
              </a:solidFill>
            </a:endParaRPr>
          </a:p>
          <a:p>
            <a:pPr marL="177800" indent="-177800" algn="just" defTabSz="914400"/>
            <a:r>
              <a:rPr lang="ja-JP" altLang="en-US" sz="1600">
                <a:solidFill>
                  <a:srgbClr val="000000"/>
                </a:solidFill>
              </a:rPr>
              <a:t>　　　　　　　 の専門知識を学習</a:t>
            </a:r>
          </a:p>
        </p:txBody>
      </p:sp>
      <p:sp>
        <p:nvSpPr>
          <p:cNvPr id="7177" name="Text Box 12"/>
          <p:cNvSpPr txBox="1">
            <a:spLocks noChangeArrowheads="1"/>
          </p:cNvSpPr>
          <p:nvPr/>
        </p:nvSpPr>
        <p:spPr bwMode="auto">
          <a:xfrm>
            <a:off x="987425" y="4083050"/>
            <a:ext cx="7920038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177800" indent="-177800" defTabSz="914400">
              <a:buFontTx/>
              <a:buChar char="•"/>
            </a:pPr>
            <a:r>
              <a:rPr lang="ja-JP" altLang="en-US" sz="1600">
                <a:solidFill>
                  <a:srgbClr val="000000"/>
                </a:solidFill>
              </a:rPr>
              <a:t>機械工学コース　　　　材料，加工，エネルギーなどに関する専門知識</a:t>
            </a:r>
          </a:p>
          <a:p>
            <a:pPr marL="177800" indent="-177800" defTabSz="914400">
              <a:buFontTx/>
              <a:buChar char="•"/>
            </a:pPr>
            <a:r>
              <a:rPr lang="ja-JP" altLang="en-US" sz="1600">
                <a:solidFill>
                  <a:srgbClr val="000000"/>
                </a:solidFill>
              </a:rPr>
              <a:t>システム工学コース　　メカトロニクス，システム設計に関する専門知識</a:t>
            </a:r>
          </a:p>
          <a:p>
            <a:pPr marL="177800" indent="-177800" defTabSz="914400">
              <a:buFontTx/>
              <a:buChar char="•"/>
            </a:pPr>
            <a:r>
              <a:rPr lang="ja-JP" altLang="en-US" sz="1600">
                <a:solidFill>
                  <a:srgbClr val="000000"/>
                </a:solidFill>
              </a:rPr>
              <a:t>＋　技術英語，工学倫理，インターンシップなど</a:t>
            </a:r>
          </a:p>
        </p:txBody>
      </p:sp>
      <p:sp>
        <p:nvSpPr>
          <p:cNvPr id="7178" name="Text Box 13"/>
          <p:cNvSpPr txBox="1">
            <a:spLocks noChangeArrowheads="1"/>
          </p:cNvSpPr>
          <p:nvPr/>
        </p:nvSpPr>
        <p:spPr bwMode="auto">
          <a:xfrm>
            <a:off x="977900" y="5516563"/>
            <a:ext cx="792003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177800" indent="-177800" algn="just" defTabSz="914400">
              <a:buFontTx/>
              <a:buChar char="•"/>
            </a:pPr>
            <a:r>
              <a:rPr lang="ja-JP" altLang="en-US" sz="1600">
                <a:solidFill>
                  <a:srgbClr val="000000"/>
                </a:solidFill>
              </a:rPr>
              <a:t>１年間かけて取り組む卒業研究では，機械システム系技術者としての独創性，問題解決能力，文章表現能力などを修得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タイトル 1"/>
          <p:cNvSpPr>
            <a:spLocks/>
          </p:cNvSpPr>
          <p:nvPr/>
        </p:nvSpPr>
        <p:spPr bwMode="auto">
          <a:xfrm>
            <a:off x="409575" y="152400"/>
            <a:ext cx="5591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0" hangingPunct="0"/>
            <a:r>
              <a:rPr lang="ja-JP" altLang="en-US" sz="2800" b="1">
                <a:latin typeface="Calibri" pitchFamily="-72" charset="0"/>
              </a:rPr>
              <a:t>６０分授業</a:t>
            </a:r>
            <a:r>
              <a:rPr lang="en-US" altLang="ja-JP" sz="2800" b="1">
                <a:latin typeface="Calibri" pitchFamily="-72" charset="0"/>
              </a:rPr>
              <a:t> </a:t>
            </a:r>
            <a:r>
              <a:rPr lang="ja-JP" altLang="en-US" sz="2800" b="1">
                <a:latin typeface="Calibri" pitchFamily="-72" charset="0"/>
              </a:rPr>
              <a:t>＋</a:t>
            </a:r>
            <a:r>
              <a:rPr lang="en-US" altLang="ja-JP" sz="2800" b="1">
                <a:latin typeface="Calibri" pitchFamily="-72" charset="0"/>
              </a:rPr>
              <a:t> </a:t>
            </a:r>
            <a:r>
              <a:rPr lang="ja-JP" altLang="en-US" sz="2800" b="1">
                <a:latin typeface="Calibri" pitchFamily="-72" charset="0"/>
              </a:rPr>
              <a:t>クォーター制</a:t>
            </a:r>
            <a:endParaRPr lang="en-US" altLang="ja-JP" sz="2800" b="1">
              <a:latin typeface="Calibri" pitchFamily="-72" charset="0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5667" y="865239"/>
            <a:ext cx="6415061" cy="5971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タイトル 1"/>
          <p:cNvSpPr>
            <a:spLocks noGrp="1"/>
          </p:cNvSpPr>
          <p:nvPr>
            <p:ph type="title"/>
          </p:nvPr>
        </p:nvSpPr>
        <p:spPr bwMode="auto">
          <a:xfrm>
            <a:off x="409575" y="152400"/>
            <a:ext cx="5591175" cy="4762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ja-JP" altLang="en-US">
                <a:cs typeface="ＭＳ Ｐゴシック" pitchFamily="-72" charset="-128"/>
              </a:rPr>
              <a:t>時間割</a:t>
            </a:r>
          </a:p>
        </p:txBody>
      </p:sp>
      <p:sp>
        <p:nvSpPr>
          <p:cNvPr id="4" name="正方形/長方形 3"/>
          <p:cNvSpPr>
            <a:spLocks noChangeArrowheads="1"/>
          </p:cNvSpPr>
          <p:nvPr/>
        </p:nvSpPr>
        <p:spPr bwMode="auto">
          <a:xfrm>
            <a:off x="430213" y="1192213"/>
            <a:ext cx="3400425" cy="914400"/>
          </a:xfrm>
          <a:prstGeom prst="rect">
            <a:avLst/>
          </a:prstGeom>
          <a:gradFill rotWithShape="1">
            <a:gsLst>
              <a:gs pos="0">
                <a:srgbClr val="3F80CD"/>
              </a:gs>
              <a:gs pos="100000">
                <a:srgbClr val="9BC1FF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ja-JP" altLang="en-US" sz="2000">
                <a:solidFill>
                  <a:srgbClr val="FFFFFF"/>
                </a:solidFill>
                <a:latin typeface="Calibri" charset="0"/>
                <a:ea typeface="ＭＳ Ｐゴシック" charset="-128"/>
                <a:cs typeface="ＭＳ Ｐゴシック" charset="-128"/>
              </a:rPr>
              <a:t>機械システム系学科</a:t>
            </a:r>
            <a:endParaRPr lang="en-US" altLang="ja-JP" sz="2000">
              <a:solidFill>
                <a:srgbClr val="FFFFFF"/>
              </a:solidFill>
              <a:latin typeface="Calibri" charset="0"/>
              <a:ea typeface="ＭＳ Ｐゴシック" charset="-128"/>
              <a:cs typeface="ＭＳ Ｐゴシック" charset="-128"/>
            </a:endParaRPr>
          </a:p>
          <a:p>
            <a:pPr algn="ctr">
              <a:defRPr/>
            </a:pPr>
            <a:r>
              <a:rPr lang="ja-JP" altLang="en-US" sz="2000">
                <a:solidFill>
                  <a:srgbClr val="FFFFFF"/>
                </a:solidFill>
                <a:latin typeface="Calibri" charset="0"/>
                <a:ea typeface="ＭＳ Ｐゴシック" charset="-128"/>
                <a:cs typeface="ＭＳ Ｐゴシック" charset="-128"/>
              </a:rPr>
              <a:t>３年生第３クォータの時間割</a:t>
            </a:r>
          </a:p>
        </p:txBody>
      </p:sp>
      <p:pic>
        <p:nvPicPr>
          <p:cNvPr id="9219" name="Picture 137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9238" y="2365375"/>
            <a:ext cx="3768725" cy="348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0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23521" y="3911600"/>
            <a:ext cx="2239963" cy="16042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2" name="Picture 10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37068" y="1032691"/>
            <a:ext cx="2036763" cy="153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図 1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94188" y="1290638"/>
            <a:ext cx="2503487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5" descr="DSC_0097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47136" y="4970370"/>
            <a:ext cx="2580645" cy="17166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86" name="Picture 2" descr="C:\Users\maeyama\H28works\学科や院のお仕事H28\高大連携H28\IMG_6188\DSC_2114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12644" y="3038166"/>
            <a:ext cx="2554700" cy="1705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タイトル 1"/>
          <p:cNvSpPr>
            <a:spLocks noGrp="1"/>
          </p:cNvSpPr>
          <p:nvPr>
            <p:ph type="title"/>
          </p:nvPr>
        </p:nvSpPr>
        <p:spPr bwMode="auto">
          <a:xfrm>
            <a:off x="409575" y="152400"/>
            <a:ext cx="5591175" cy="4762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ja-JP" altLang="en-US">
                <a:cs typeface="ＭＳ Ｐゴシック" pitchFamily="-72" charset="-128"/>
              </a:rPr>
              <a:t>講義紹介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153" y="1664657"/>
            <a:ext cx="8759733" cy="3743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正方形/長方形 11"/>
          <p:cNvSpPr>
            <a:spLocks noChangeArrowheads="1"/>
          </p:cNvSpPr>
          <p:nvPr/>
        </p:nvSpPr>
        <p:spPr bwMode="auto">
          <a:xfrm>
            <a:off x="4729315" y="5662613"/>
            <a:ext cx="4060723" cy="1066800"/>
          </a:xfrm>
          <a:prstGeom prst="rect">
            <a:avLst/>
          </a:prstGeom>
          <a:gradFill rotWithShape="1">
            <a:gsLst>
              <a:gs pos="0">
                <a:srgbClr val="3F80CD"/>
              </a:gs>
              <a:gs pos="100000">
                <a:srgbClr val="9BC1FF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spcAft>
                <a:spcPts val="600"/>
              </a:spcAft>
              <a:defRPr/>
            </a:pPr>
            <a:r>
              <a:rPr lang="ja-JP" altLang="en-US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charset="0"/>
                <a:ea typeface="ＭＳ Ｐゴシック" charset="-128"/>
                <a:cs typeface="ＭＳ Ｐゴシック" charset="-128"/>
              </a:rPr>
              <a:t>様々なことが学べる</a:t>
            </a:r>
            <a:r>
              <a:rPr lang="ja-JP" altLang="en-US" sz="1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charset="0"/>
                <a:ea typeface="ＭＳ Ｐゴシック" charset="-128"/>
                <a:cs typeface="ＭＳ Ｐゴシック" charset="-128"/>
              </a:rPr>
              <a:t>魅力</a:t>
            </a:r>
            <a:endParaRPr lang="en-US" altLang="ja-JP" sz="1800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charset="0"/>
              <a:ea typeface="ＭＳ Ｐゴシック" charset="-128"/>
              <a:cs typeface="ＭＳ Ｐゴシック" charset="-128"/>
            </a:endParaRPr>
          </a:p>
          <a:p>
            <a:pPr algn="ctr">
              <a:spcAft>
                <a:spcPts val="600"/>
              </a:spcAft>
              <a:defRPr/>
            </a:pPr>
            <a:r>
              <a:rPr lang="ja-JP" altLang="en-US" sz="1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charset="0"/>
                <a:ea typeface="ＭＳ Ｐゴシック" charset="-128"/>
                <a:cs typeface="ＭＳ Ｐゴシック" charset="-128"/>
              </a:rPr>
              <a:t>三宅 智遥</a:t>
            </a:r>
            <a:endParaRPr lang="en-US" altLang="ja-JP" sz="1800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charset="0"/>
              <a:ea typeface="ＭＳ Ｐゴシック" charset="-128"/>
              <a:cs typeface="ＭＳ Ｐゴシック" charset="-128"/>
            </a:endParaRPr>
          </a:p>
          <a:p>
            <a:pPr algn="ctr">
              <a:defRPr/>
            </a:pPr>
            <a:r>
              <a:rPr lang="zh-TW" altLang="en-US" sz="1200" dirty="0" smtClean="0">
                <a:solidFill>
                  <a:srgbClr val="FFFFFF"/>
                </a:solidFill>
                <a:latin typeface="ＭＳ Ｐゴシック" charset="-128"/>
                <a:ea typeface="ＭＳ Ｐゴシック" charset="-128"/>
                <a:cs typeface="ＭＳ Ｐゴシック" charset="-128"/>
              </a:rPr>
              <a:t>岡山県</a:t>
            </a:r>
            <a:r>
              <a:rPr lang="zh-TW" altLang="en-US" sz="1200" dirty="0">
                <a:solidFill>
                  <a:srgbClr val="FFFFFF"/>
                </a:solidFill>
                <a:latin typeface="ＭＳ Ｐゴシック" charset="-128"/>
                <a:ea typeface="ＭＳ Ｐゴシック" charset="-128"/>
                <a:cs typeface="ＭＳ Ｐゴシック" charset="-128"/>
              </a:rPr>
              <a:t>　倉敷南高等学校</a:t>
            </a:r>
            <a:endParaRPr lang="en-US" altLang="ja-JP" sz="1200" dirty="0">
              <a:solidFill>
                <a:srgbClr val="FFFFFF"/>
              </a:solidFill>
              <a:latin typeface="ＭＳ Ｐゴシック" charset="-128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267" name="タイトル 1"/>
          <p:cNvSpPr>
            <a:spLocks noGrp="1"/>
          </p:cNvSpPr>
          <p:nvPr>
            <p:ph type="title"/>
          </p:nvPr>
        </p:nvSpPr>
        <p:spPr bwMode="auto">
          <a:xfrm>
            <a:off x="409575" y="152400"/>
            <a:ext cx="5591175" cy="4762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ja-JP" altLang="en-US">
                <a:cs typeface="ＭＳ Ｐゴシック" pitchFamily="-72" charset="-128"/>
              </a:rPr>
              <a:t>各コース紹介</a:t>
            </a:r>
          </a:p>
        </p:txBody>
      </p:sp>
      <p:sp>
        <p:nvSpPr>
          <p:cNvPr id="4" name="正方形/長方形 3"/>
          <p:cNvSpPr>
            <a:spLocks noChangeArrowheads="1"/>
          </p:cNvSpPr>
          <p:nvPr/>
        </p:nvSpPr>
        <p:spPr bwMode="auto">
          <a:xfrm>
            <a:off x="621888" y="1127125"/>
            <a:ext cx="3505200" cy="488950"/>
          </a:xfrm>
          <a:prstGeom prst="rect">
            <a:avLst/>
          </a:prstGeom>
          <a:gradFill rotWithShape="1">
            <a:gsLst>
              <a:gs pos="0">
                <a:srgbClr val="3F80CD"/>
              </a:gs>
              <a:gs pos="100000">
                <a:srgbClr val="9BC1FF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ja-JP" altLang="en-US" sz="1800" dirty="0">
                <a:solidFill>
                  <a:srgbClr val="FFFFFF"/>
                </a:solidFill>
                <a:latin typeface="Calibri" charset="0"/>
                <a:ea typeface="ＭＳ Ｐゴシック" charset="-128"/>
                <a:cs typeface="ＭＳ Ｐゴシック" charset="-128"/>
              </a:rPr>
              <a:t>機械工学コース</a:t>
            </a:r>
          </a:p>
        </p:txBody>
      </p:sp>
      <p:sp>
        <p:nvSpPr>
          <p:cNvPr id="5" name="正方形/長方形 4"/>
          <p:cNvSpPr>
            <a:spLocks noChangeArrowheads="1"/>
          </p:cNvSpPr>
          <p:nvPr/>
        </p:nvSpPr>
        <p:spPr bwMode="auto">
          <a:xfrm>
            <a:off x="5006414" y="1127125"/>
            <a:ext cx="3505200" cy="488950"/>
          </a:xfrm>
          <a:prstGeom prst="rect">
            <a:avLst/>
          </a:prstGeom>
          <a:gradFill rotWithShape="1">
            <a:gsLst>
              <a:gs pos="0">
                <a:srgbClr val="3F80CD"/>
              </a:gs>
              <a:gs pos="100000">
                <a:srgbClr val="9BC1FF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ja-JP" altLang="en-US" sz="1800">
                <a:solidFill>
                  <a:srgbClr val="FFFFFF"/>
                </a:solidFill>
                <a:latin typeface="Calibri" charset="0"/>
                <a:ea typeface="ＭＳ Ｐゴシック" charset="-128"/>
                <a:cs typeface="ＭＳ Ｐゴシック" charset="-128"/>
              </a:rPr>
              <a:t>システム工学コース</a:t>
            </a: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533400" y="1800225"/>
            <a:ext cx="3983038" cy="1190625"/>
          </a:xfrm>
          <a:prstGeom prst="rect">
            <a:avLst/>
          </a:prstGeom>
          <a:solidFill>
            <a:schemeClr val="bg1"/>
          </a:solidFill>
          <a:ln w="444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2900" defTabSz="914400">
              <a:buFont typeface="Wingdings" pitchFamily="-72" charset="2"/>
              <a:buChar char="n"/>
            </a:pPr>
            <a:r>
              <a:rPr lang="ja-JP" altLang="en-US" sz="1800">
                <a:solidFill>
                  <a:schemeClr val="tx2"/>
                </a:solidFill>
                <a:latin typeface="Times New Roman" pitchFamily="-72" charset="0"/>
              </a:rPr>
              <a:t>機械を創る基礎的能力の育成</a:t>
            </a:r>
          </a:p>
          <a:p>
            <a:pPr marL="342900" indent="-342900" defTabSz="914400">
              <a:buFont typeface="Wingdings" pitchFamily="-72" charset="2"/>
              <a:buChar char="n"/>
            </a:pPr>
            <a:r>
              <a:rPr lang="ja-JP" altLang="en-US" sz="1800">
                <a:solidFill>
                  <a:schemeClr val="tx2"/>
                </a:solidFill>
                <a:latin typeface="Times New Roman" pitchFamily="-72" charset="0"/>
              </a:rPr>
              <a:t>エネルギー有効利用の</a:t>
            </a:r>
            <a:br>
              <a:rPr lang="ja-JP" altLang="en-US" sz="1800">
                <a:solidFill>
                  <a:schemeClr val="tx2"/>
                </a:solidFill>
                <a:latin typeface="Times New Roman" pitchFamily="-72" charset="0"/>
              </a:rPr>
            </a:br>
            <a:r>
              <a:rPr lang="ja-JP" altLang="en-US" sz="1800">
                <a:solidFill>
                  <a:schemeClr val="tx2"/>
                </a:solidFill>
                <a:latin typeface="Times New Roman" pitchFamily="-72" charset="0"/>
              </a:rPr>
              <a:t>基礎的能力の育成</a:t>
            </a:r>
          </a:p>
          <a:p>
            <a:pPr marL="342900" indent="-342900" defTabSz="914400">
              <a:buFont typeface="Wingdings" pitchFamily="-72" charset="2"/>
              <a:buChar char="n"/>
            </a:pPr>
            <a:r>
              <a:rPr lang="ja-JP" altLang="en-US" sz="1800">
                <a:solidFill>
                  <a:schemeClr val="tx2"/>
                </a:solidFill>
                <a:latin typeface="Times New Roman" pitchFamily="-72" charset="0"/>
              </a:rPr>
              <a:t>モノづくりの革新をめざす</a:t>
            </a:r>
          </a:p>
        </p:txBody>
      </p:sp>
      <p:sp>
        <p:nvSpPr>
          <p:cNvPr id="11271" name="Text Box 9"/>
          <p:cNvSpPr txBox="1">
            <a:spLocks noChangeArrowheads="1"/>
          </p:cNvSpPr>
          <p:nvPr/>
        </p:nvSpPr>
        <p:spPr bwMode="auto">
          <a:xfrm>
            <a:off x="5075238" y="1800225"/>
            <a:ext cx="3983037" cy="1190625"/>
          </a:xfrm>
          <a:prstGeom prst="rect">
            <a:avLst/>
          </a:prstGeom>
          <a:solidFill>
            <a:schemeClr val="bg1"/>
          </a:solidFill>
          <a:ln w="444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2900" defTabSz="914400">
              <a:buFont typeface="Wingdings" pitchFamily="-72" charset="2"/>
              <a:buChar char="n"/>
            </a:pPr>
            <a:r>
              <a:rPr lang="ja-JP" altLang="en-US" sz="1800">
                <a:solidFill>
                  <a:schemeClr val="tx2"/>
                </a:solidFill>
                <a:latin typeface="Times New Roman" pitchFamily="-72" charset="0"/>
              </a:rPr>
              <a:t>システムを運用・管理する</a:t>
            </a:r>
            <a:br>
              <a:rPr lang="ja-JP" altLang="en-US" sz="1800">
                <a:solidFill>
                  <a:schemeClr val="tx2"/>
                </a:solidFill>
                <a:latin typeface="Times New Roman" pitchFamily="-72" charset="0"/>
              </a:rPr>
            </a:br>
            <a:r>
              <a:rPr lang="ja-JP" altLang="en-US" sz="1800">
                <a:solidFill>
                  <a:schemeClr val="tx2"/>
                </a:solidFill>
                <a:latin typeface="Times New Roman" pitchFamily="-72" charset="0"/>
              </a:rPr>
              <a:t>基礎的能力の育成</a:t>
            </a:r>
          </a:p>
          <a:p>
            <a:pPr marL="342900" indent="-342900" defTabSz="914400">
              <a:buFont typeface="Wingdings" pitchFamily="-72" charset="2"/>
              <a:buChar char="n"/>
            </a:pPr>
            <a:r>
              <a:rPr lang="ja-JP" altLang="en-US" sz="1800">
                <a:solidFill>
                  <a:schemeClr val="tx2"/>
                </a:solidFill>
                <a:latin typeface="Times New Roman" pitchFamily="-72" charset="0"/>
              </a:rPr>
              <a:t>設計・制御の基礎的能力の育成</a:t>
            </a:r>
          </a:p>
          <a:p>
            <a:pPr marL="342900" indent="-342900" defTabSz="914400">
              <a:buFont typeface="Wingdings" pitchFamily="-72" charset="2"/>
              <a:buChar char="n"/>
            </a:pPr>
            <a:r>
              <a:rPr lang="ja-JP" altLang="en-US" sz="1800">
                <a:solidFill>
                  <a:schemeClr val="tx2"/>
                </a:solidFill>
                <a:latin typeface="Times New Roman" pitchFamily="-72" charset="0"/>
              </a:rPr>
              <a:t>人と機械の調和について考える</a:t>
            </a:r>
          </a:p>
        </p:txBody>
      </p:sp>
      <p:sp>
        <p:nvSpPr>
          <p:cNvPr id="2" name="正方形/長方形 11"/>
          <p:cNvSpPr>
            <a:spLocks noChangeArrowheads="1"/>
          </p:cNvSpPr>
          <p:nvPr/>
        </p:nvSpPr>
        <p:spPr bwMode="auto">
          <a:xfrm>
            <a:off x="353960" y="5661025"/>
            <a:ext cx="4124377" cy="1066800"/>
          </a:xfrm>
          <a:prstGeom prst="rect">
            <a:avLst/>
          </a:prstGeom>
          <a:gradFill rotWithShape="1">
            <a:gsLst>
              <a:gs pos="0">
                <a:srgbClr val="3F80CD"/>
              </a:gs>
              <a:gs pos="100000">
                <a:srgbClr val="9BC1FF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spcAft>
                <a:spcPts val="600"/>
              </a:spcAft>
              <a:defRPr/>
            </a:pPr>
            <a:r>
              <a:rPr lang="ja-JP" altLang="en-US" sz="1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charset="0"/>
                <a:ea typeface="ＭＳ Ｐゴシック" charset="-128"/>
                <a:cs typeface="ＭＳ Ｐゴシック" charset="-128"/>
              </a:rPr>
              <a:t>視野を広げる</a:t>
            </a:r>
            <a:endParaRPr lang="en-US" altLang="ja-JP" sz="18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charset="0"/>
              <a:ea typeface="ＭＳ Ｐゴシック" charset="-128"/>
              <a:cs typeface="ＭＳ Ｐゴシック" charset="-128"/>
            </a:endParaRPr>
          </a:p>
          <a:p>
            <a:pPr algn="ctr">
              <a:defRPr/>
            </a:pPr>
            <a:r>
              <a:rPr lang="ja-JP" altLang="en-US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charset="0"/>
                <a:ea typeface="ＭＳ Ｐゴシック" charset="-128"/>
                <a:cs typeface="ＭＳ Ｐゴシック" charset="-128"/>
              </a:rPr>
              <a:t>土谷 祐</a:t>
            </a:r>
            <a:r>
              <a:rPr lang="ja-JP" altLang="en-US" sz="1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charset="0"/>
                <a:ea typeface="ＭＳ Ｐゴシック" charset="-128"/>
                <a:cs typeface="ＭＳ Ｐゴシック" charset="-128"/>
              </a:rPr>
              <a:t>貴</a:t>
            </a:r>
            <a:endParaRPr lang="en-US" altLang="ja-JP" sz="1800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charset="0"/>
              <a:ea typeface="ＭＳ Ｐゴシック" charset="-128"/>
              <a:cs typeface="ＭＳ Ｐゴシック" charset="-128"/>
            </a:endParaRPr>
          </a:p>
          <a:p>
            <a:pPr algn="ctr">
              <a:defRPr/>
            </a:pPr>
            <a:r>
              <a:rPr lang="zh-TW" altLang="en-US" sz="1200" dirty="0" smtClean="0">
                <a:solidFill>
                  <a:srgbClr val="FFFFFF"/>
                </a:solidFill>
                <a:latin typeface="ＭＳ Ｐゴシック" charset="-128"/>
                <a:ea typeface="ＭＳ Ｐゴシック" charset="-128"/>
                <a:cs typeface="ＭＳ Ｐゴシック" charset="-128"/>
              </a:rPr>
              <a:t>岡山県</a:t>
            </a:r>
            <a:r>
              <a:rPr lang="zh-TW" altLang="en-US" sz="1200" dirty="0">
                <a:solidFill>
                  <a:srgbClr val="FFFFFF"/>
                </a:solidFill>
                <a:latin typeface="ＭＳ Ｐゴシック" charset="-128"/>
                <a:ea typeface="ＭＳ Ｐゴシック" charset="-128"/>
                <a:cs typeface="ＭＳ Ｐゴシック" charset="-128"/>
              </a:rPr>
              <a:t>　倉敷青陵高等</a:t>
            </a:r>
            <a:r>
              <a:rPr lang="zh-TW" altLang="en-US" sz="1200" dirty="0" smtClean="0">
                <a:solidFill>
                  <a:srgbClr val="FFFFFF"/>
                </a:solidFill>
                <a:latin typeface="ＭＳ Ｐゴシック" charset="-128"/>
                <a:ea typeface="ＭＳ Ｐゴシック" charset="-128"/>
                <a:cs typeface="ＭＳ Ｐゴシック" charset="-128"/>
              </a:rPr>
              <a:t>学校</a:t>
            </a:r>
            <a:endParaRPr lang="en-US" altLang="ja-JP" sz="1200" dirty="0">
              <a:solidFill>
                <a:srgbClr val="FFFFFF"/>
              </a:solidFill>
              <a:latin typeface="ＭＳ Ｐゴシック" charset="-128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5362" name="Picture 2" descr="C:\Users\maeyama\H28works\学科や院のお仕事H28\高大連携H28\IMG_6188\DSC_3307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0858" y="3048441"/>
            <a:ext cx="3729243" cy="2488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C:\Users\maeyama\H28works\学科や院のお仕事H28\高大連携H28\IMG_6188\IMG_6112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4924" y="3051158"/>
            <a:ext cx="3729697" cy="2486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36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65500" y="2097088"/>
            <a:ext cx="1357313" cy="97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0" name="Picture 3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6088" y="5781675"/>
            <a:ext cx="1357312" cy="97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33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17650" y="5770563"/>
            <a:ext cx="1357313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32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73575" y="4513263"/>
            <a:ext cx="1360488" cy="97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30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70625" y="3365500"/>
            <a:ext cx="1352550" cy="96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Picture 29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563" y="4498975"/>
            <a:ext cx="1357312" cy="97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7" name="Picture 28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65500" y="3397250"/>
            <a:ext cx="1357313" cy="97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8" name="Picture 26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94250" y="2105025"/>
            <a:ext cx="135255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9" name="Picture 24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91075" y="3389313"/>
            <a:ext cx="1352550" cy="96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0" name="Picture 23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6650" y="2101850"/>
            <a:ext cx="1352550" cy="96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1" name="Picture 22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60875" y="5784850"/>
            <a:ext cx="1357313" cy="97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02" name="タイトル 1"/>
          <p:cNvSpPr>
            <a:spLocks noGrp="1"/>
          </p:cNvSpPr>
          <p:nvPr>
            <p:ph type="title"/>
          </p:nvPr>
        </p:nvSpPr>
        <p:spPr bwMode="auto">
          <a:xfrm>
            <a:off x="409575" y="152400"/>
            <a:ext cx="5591175" cy="4762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ja-JP" altLang="en-US">
                <a:cs typeface="ＭＳ Ｐゴシック" pitchFamily="-72" charset="-128"/>
              </a:rPr>
              <a:t>研究室紹介（卒業研究）</a:t>
            </a:r>
          </a:p>
        </p:txBody>
      </p:sp>
      <p:sp>
        <p:nvSpPr>
          <p:cNvPr id="5" name="正方形/長方形 4"/>
          <p:cNvSpPr>
            <a:spLocks noChangeArrowheads="1"/>
          </p:cNvSpPr>
          <p:nvPr/>
        </p:nvSpPr>
        <p:spPr bwMode="auto">
          <a:xfrm>
            <a:off x="212725" y="914400"/>
            <a:ext cx="8702675" cy="1044575"/>
          </a:xfrm>
          <a:prstGeom prst="rect">
            <a:avLst/>
          </a:prstGeom>
          <a:gradFill rotWithShape="1">
            <a:gsLst>
              <a:gs pos="0">
                <a:srgbClr val="3F80CD"/>
              </a:gs>
              <a:gs pos="100000">
                <a:srgbClr val="9BC1FF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ja-JP" altLang="en-US" sz="2800">
                <a:solidFill>
                  <a:srgbClr val="FFFFFF"/>
                </a:solidFill>
                <a:latin typeface="Calibri" charset="0"/>
                <a:ea typeface="ＭＳ Ｐゴシック" charset="-128"/>
                <a:cs typeface="ＭＳ Ｐゴシック" charset="-128"/>
              </a:rPr>
              <a:t>４年生では，研究室に配属され，卒業研究を行います</a:t>
            </a:r>
          </a:p>
        </p:txBody>
      </p:sp>
      <p:pic>
        <p:nvPicPr>
          <p:cNvPr id="12304" name="Picture 20" descr="C:\Users\Munesawa\Desktop\工学部案内2013\jpg\DSC_9069.jpg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35663" y="4524375"/>
            <a:ext cx="3124200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5" name="Picture 21" descr="C:\Users\Munesawa\Desktop\工学部案内2013\jpg\DSC_8822.jpg"/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238" y="2079625"/>
            <a:ext cx="3108325" cy="227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6" name="Picture 25"/>
          <p:cNvPicPr>
            <a:picLocks noChangeAspect="1" noChangeArrowheads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27950" y="3389313"/>
            <a:ext cx="135255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7" name="Picture 27"/>
          <p:cNvPicPr>
            <a:picLocks noChangeAspect="1" noChangeArrowheads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91450" y="2098675"/>
            <a:ext cx="1176338" cy="96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8" name="Picture 37"/>
          <p:cNvPicPr>
            <a:picLocks noChangeAspect="1" noChangeArrowheads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1463" y="4521200"/>
            <a:ext cx="135255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1" y="5780087"/>
            <a:ext cx="1350874" cy="97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1144" y="4524375"/>
            <a:ext cx="1352256" cy="971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1123</TotalTime>
  <Words>657</Words>
  <Application>Microsoft Macintosh PowerPoint</Application>
  <PresentationFormat>画面に合わせる (4:3)</PresentationFormat>
  <Paragraphs>159</Paragraphs>
  <Slides>14</Slides>
  <Notes>14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14</vt:i4>
      </vt:variant>
    </vt:vector>
  </HeadingPairs>
  <TitlesOfParts>
    <vt:vector size="16" baseType="lpstr">
      <vt:lpstr>Office テーマ</vt:lpstr>
      <vt:lpstr>ビットマップ イメージ</vt:lpstr>
      <vt:lpstr>機械システム系学科</vt:lpstr>
      <vt:lpstr>機械システム系学科では？</vt:lpstr>
      <vt:lpstr>機械システム系学科では？</vt:lpstr>
      <vt:lpstr>カリキュラムの流れ</vt:lpstr>
      <vt:lpstr>PowerPoint プレゼンテーション</vt:lpstr>
      <vt:lpstr>時間割</vt:lpstr>
      <vt:lpstr>講義紹介</vt:lpstr>
      <vt:lpstr>各コース紹介</vt:lpstr>
      <vt:lpstr>研究室紹介（卒業研究）</vt:lpstr>
      <vt:lpstr>卒業生</vt:lpstr>
      <vt:lpstr>卒業したらどんな仕事をする？（旧機械工学科・旧システム工学科）</vt:lpstr>
      <vt:lpstr>卒業生の就職先の例</vt:lpstr>
      <vt:lpstr>PowerPoint プレゼンテーション</vt:lpstr>
      <vt:lpstr>さらに詳しい情報は・・・</vt:lpstr>
    </vt:vector>
  </TitlesOfParts>
  <Company>アイディーエイ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株式会社 アイディーエイ</dc:creator>
  <cp:lastModifiedBy>デュアル モード</cp:lastModifiedBy>
  <cp:revision>106</cp:revision>
  <cp:lastPrinted>2015-06-26T04:39:33Z</cp:lastPrinted>
  <dcterms:created xsi:type="dcterms:W3CDTF">2010-05-24T05:28:08Z</dcterms:created>
  <dcterms:modified xsi:type="dcterms:W3CDTF">2017-06-08T08:31:03Z</dcterms:modified>
</cp:coreProperties>
</file>