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59" r:id="rId3"/>
    <p:sldId id="260" r:id="rId4"/>
    <p:sldId id="261" r:id="rId5"/>
    <p:sldId id="274" r:id="rId6"/>
    <p:sldId id="262" r:id="rId7"/>
    <p:sldId id="264" r:id="rId8"/>
    <p:sldId id="271" r:id="rId9"/>
    <p:sldId id="266" r:id="rId10"/>
    <p:sldId id="267" r:id="rId11"/>
    <p:sldId id="268" r:id="rId12"/>
    <p:sldId id="269" r:id="rId13"/>
    <p:sldId id="275" r:id="rId14"/>
    <p:sldId id="272" r:id="rId15"/>
  </p:sldIdLst>
  <p:sldSz cx="9144000" cy="6858000" type="screen4x3"/>
  <p:notesSz cx="7099300" cy="10234613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9" autoAdjust="0"/>
  </p:normalViewPr>
  <p:slideViewPr>
    <p:cSldViewPr snapToGrid="0">
      <p:cViewPr varScale="1">
        <p:scale>
          <a:sx n="168" d="100"/>
          <a:sy n="168" d="100"/>
        </p:scale>
        <p:origin x="-1544" y="-11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597AA-1722-47EB-846A-A4099E87A83B}" type="datetimeFigureOut">
              <a:rPr kumimoji="1" lang="ja-JP" altLang="en-US" smtClean="0"/>
              <a:t>17/07/03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CCD6B-854F-44D6-911D-20D94D7A9D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4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64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576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40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487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63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42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05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97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94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60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29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7159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989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8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プレースホルダ 4"/>
          <p:cNvSpPr>
            <a:spLocks noGrp="1"/>
          </p:cNvSpPr>
          <p:nvPr>
            <p:ph type="title"/>
          </p:nvPr>
        </p:nvSpPr>
        <p:spPr>
          <a:xfrm>
            <a:off x="409575" y="152400"/>
            <a:ext cx="5591176" cy="47625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0"/>
          </p:nvPr>
        </p:nvSpPr>
        <p:spPr>
          <a:xfrm>
            <a:off x="581025" y="1314450"/>
            <a:ext cx="7943850" cy="5153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:\Users\QUA DESIGN style\Desktop\ロゴ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85725"/>
            <a:ext cx="15970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C:\Users\QUA DESIGN style\Desktop\線2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tx1"/>
          </a:solidFill>
          <a:latin typeface="+mj-lt"/>
          <a:ea typeface="+mj-ea"/>
          <a:cs typeface="ＭＳ Ｐゴシック" pitchFamily="-10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9.png"/><Relationship Id="rId6" Type="http://schemas.openxmlformats.org/officeDocument/2006/relationships/hyperlink" Target="http://www.daihatsu.co.jp/index.htm" TargetMode="External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4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jpeg"/><Relationship Id="rId18" Type="http://schemas.openxmlformats.org/officeDocument/2006/relationships/hyperlink" Target="http://www.subaru.jp/" TargetMode="External"/><Relationship Id="rId19" Type="http://schemas.openxmlformats.org/officeDocument/2006/relationships/image" Target="../media/image58.jpeg"/><Relationship Id="rId30" Type="http://schemas.openxmlformats.org/officeDocument/2006/relationships/image" Target="../media/image64.png"/><Relationship Id="rId31" Type="http://schemas.openxmlformats.org/officeDocument/2006/relationships/hyperlink" Target="http://www.city.okayama.jp/index.html" TargetMode="External"/><Relationship Id="rId32" Type="http://schemas.openxmlformats.org/officeDocument/2006/relationships/image" Target="../media/image65.png"/><Relationship Id="rId33" Type="http://schemas.openxmlformats.org/officeDocument/2006/relationships/image" Target="../media/image66.png"/><Relationship Id="rId34" Type="http://schemas.openxmlformats.org/officeDocument/2006/relationships/image" Target="../media/image67.jpeg"/><Relationship Id="rId35" Type="http://schemas.openxmlformats.org/officeDocument/2006/relationships/hyperlink" Target="http://www.google.co.jp/imgres?imgurl=http://www.nec.co.jp/library/jirei/mitsuka/mitsuka_img/logo.gif&amp;imgrefurl=http://www.nec.co.jp/library/jirei/mitsuka/&amp;usg=__abTlpgNUXXhwR8tvHBoVjzVkIFQ=&amp;h=135&amp;w=150&amp;sz=5&amp;hl=ja&amp;start=6&amp;um=1&amp;itbs=1&amp;tbnid=8hGMubP5pFZoBM:&amp;tbnh=86&amp;tbnw=96&amp;prev=/images?q=%E4%B8%89%E4%BA%95%E5%8C%96%E5%AD%A6%E3%80%80logo&amp;um=1&amp;hl=ja&amp;lr=lang_ja&amp;sa=N&amp;rlz=1I7SUNC_ja&amp;tbs=isch:1,lr:lang_1ja" TargetMode="External"/><Relationship Id="rId36" Type="http://schemas.openxmlformats.org/officeDocument/2006/relationships/image" Target="../media/image68.jpeg"/><Relationship Id="rId37" Type="http://schemas.openxmlformats.org/officeDocument/2006/relationships/image" Target="../media/image69.png"/><Relationship Id="rId38" Type="http://schemas.openxmlformats.org/officeDocument/2006/relationships/hyperlink" Target="http://fujifilm.jp/index.html" TargetMode="External"/><Relationship Id="rId39" Type="http://schemas.openxmlformats.org/officeDocument/2006/relationships/image" Target="../media/image70.png"/><Relationship Id="rId50" Type="http://schemas.openxmlformats.org/officeDocument/2006/relationships/image" Target="../media/image79.png"/><Relationship Id="rId51" Type="http://schemas.openxmlformats.org/officeDocument/2006/relationships/image" Target="../media/image80.png"/><Relationship Id="rId52" Type="http://schemas.openxmlformats.org/officeDocument/2006/relationships/image" Target="../media/image81.png"/><Relationship Id="rId53" Type="http://schemas.openxmlformats.org/officeDocument/2006/relationships/image" Target="../media/image82.png"/><Relationship Id="rId54" Type="http://schemas.openxmlformats.org/officeDocument/2006/relationships/image" Target="../media/image83.png"/><Relationship Id="rId55" Type="http://schemas.openxmlformats.org/officeDocument/2006/relationships/hyperlink" Target="http://www.google.co.jp/imgres?imgurl=http://www.microsoft.com/japan/products/ntwork/CaseStudy/Jr/image/JR_logo.GIF&amp;imgrefurl=http://www.microsoft.com/japan/products/ntwork/CaseStudy/Jr/&amp;usg=__9h7GMZTtKEsb5eSYpBEXgIxdhvU=&amp;h=74&amp;w=100&amp;sz=3&amp;hl=ja&amp;start=20&amp;um=1&amp;itbs=1&amp;tbnid=gvWhPv-taY-06M:&amp;tbnh=61&amp;tbnw=82&amp;prev=/images?q=JR%E6%9D%B1%E6%97%A5%E6%9C%AC%E3%80%80logo&amp;um=1&amp;hl=ja&amp;lr=lang_ja&amp;sa=N&amp;rlz=1I7SUNC_ja&amp;tbs=isch:1,lr:lang_1ja" TargetMode="External"/><Relationship Id="rId56" Type="http://schemas.openxmlformats.org/officeDocument/2006/relationships/image" Target="../media/image84.jpeg"/><Relationship Id="rId57" Type="http://schemas.openxmlformats.org/officeDocument/2006/relationships/image" Target="../media/image85.png"/><Relationship Id="rId58" Type="http://schemas.openxmlformats.org/officeDocument/2006/relationships/oleObject" Target="../embeddings/oleObject3.bin"/><Relationship Id="rId59" Type="http://schemas.openxmlformats.org/officeDocument/2006/relationships/image" Target="../media/image41.png"/><Relationship Id="rId70" Type="http://schemas.openxmlformats.org/officeDocument/2006/relationships/hyperlink" Target="http://www.kubota.co.jp/index.html" TargetMode="External"/><Relationship Id="rId71" Type="http://schemas.openxmlformats.org/officeDocument/2006/relationships/image" Target="../media/image92.png"/><Relationship Id="rId72" Type="http://schemas.openxmlformats.org/officeDocument/2006/relationships/oleObject" Target="../embeddings/oleObject5.bin"/><Relationship Id="rId73" Type="http://schemas.openxmlformats.org/officeDocument/2006/relationships/image" Target="../media/image43.png"/><Relationship Id="rId74" Type="http://schemas.openxmlformats.org/officeDocument/2006/relationships/image" Target="../media/image93.png"/><Relationship Id="rId75" Type="http://schemas.openxmlformats.org/officeDocument/2006/relationships/hyperlink" Target="http://www.miuraz.co.jp/index.html" TargetMode="External"/><Relationship Id="rId76" Type="http://schemas.openxmlformats.org/officeDocument/2006/relationships/image" Target="../media/image94.png"/><Relationship Id="rId77" Type="http://schemas.openxmlformats.org/officeDocument/2006/relationships/oleObject" Target="../embeddings/oleObject6.bin"/><Relationship Id="rId78" Type="http://schemas.openxmlformats.org/officeDocument/2006/relationships/image" Target="../media/image44.png"/><Relationship Id="rId79" Type="http://schemas.openxmlformats.org/officeDocument/2006/relationships/image" Target="../media/image95.png"/><Relationship Id="rId90" Type="http://schemas.openxmlformats.org/officeDocument/2006/relationships/hyperlink" Target="http://www.brother.co.jp/index.htm" TargetMode="External"/><Relationship Id="rId91" Type="http://schemas.openxmlformats.org/officeDocument/2006/relationships/image" Target="../media/image99.png"/><Relationship Id="rId92" Type="http://schemas.openxmlformats.org/officeDocument/2006/relationships/oleObject" Target="../embeddings/oleObject9.bin"/><Relationship Id="rId93" Type="http://schemas.openxmlformats.org/officeDocument/2006/relationships/image" Target="../media/image47.png"/><Relationship Id="rId94" Type="http://schemas.openxmlformats.org/officeDocument/2006/relationships/hyperlink" Target="http://www.mitsui-kinzoku.co.jp/" TargetMode="External"/><Relationship Id="rId95" Type="http://schemas.openxmlformats.org/officeDocument/2006/relationships/image" Target="../media/image100.png"/><Relationship Id="rId96" Type="http://schemas.openxmlformats.org/officeDocument/2006/relationships/oleObject" Target="../embeddings/oleObject10.bin"/><Relationship Id="rId97" Type="http://schemas.openxmlformats.org/officeDocument/2006/relationships/image" Target="../media/image48.png"/><Relationship Id="rId20" Type="http://schemas.openxmlformats.org/officeDocument/2006/relationships/hyperlink" Target="http://www.google.co.jp/imgres?imgurl=http://www.jfe-steel.co.jp/works/east/chiba/img/top_logo.gif&amp;imgrefurl=http://www.jfe-steel.co.jp/works/east/chiba/taiki.html&amp;usg=__VvHZkM9mIw7DngDwQ0kgoCYEKig=&amp;h=77&amp;w=57&amp;sz=3&amp;hl=ja&amp;start=10&amp;um=1&amp;itbs=1&amp;tbnid=lsyKwGZecKIL8M:&amp;tbnh=72&amp;tbnw=53&amp;prev=/images?q=%EF%BC%AA%EF%BC%A6%EF%BC%A5%E3%82%B9%E3%83%81%E3%83%BC%E3%83%AB%E3%80%80logo&amp;um=1&amp;hl=ja&amp;lr=lang_ja&amp;rlz=1I7SUNC_ja&amp;tbs=isch:1,lr:lang_1ja" TargetMode="External"/><Relationship Id="rId21" Type="http://schemas.openxmlformats.org/officeDocument/2006/relationships/image" Target="../media/image59.jpeg"/><Relationship Id="rId22" Type="http://schemas.openxmlformats.org/officeDocument/2006/relationships/hyperlink" Target="http://www.google.co.jp/imgres?imgurl=https://www.ntt.com/vpn/ip-vpn/case/kobeseiko/images/samp5-2-c4.gif&amp;imgrefurl=https://www.ntt.com/vpn/ip-vpn/case/kobeseiko/kobeseiko_all.html&amp;usg=__cCLAbp142PUsh6gaAvkW_gxkbvs=&amp;h=81&amp;w=198&amp;sz=4&amp;hl=ja&amp;start=8&amp;um=1&amp;itbs=1&amp;tbnid=ZEcZBXUAeudzpM:&amp;tbnh=43&amp;tbnw=104&amp;prev=/images?q=%E7%A5%9E%E6%88%B8%E8%A3%BD%E9%8B%BC%E6%89%80%E3%80%80logo&amp;um=1&amp;hl=ja&amp;lr=lang_ja&amp;rlz=1I7SUNC_ja&amp;tbs=isch:1,lr:lang_1ja" TargetMode="External"/><Relationship Id="rId23" Type="http://schemas.openxmlformats.org/officeDocument/2006/relationships/image" Target="../media/image60.jpeg"/><Relationship Id="rId24" Type="http://schemas.openxmlformats.org/officeDocument/2006/relationships/image" Target="../media/image61.png"/><Relationship Id="rId25" Type="http://schemas.openxmlformats.org/officeDocument/2006/relationships/hyperlink" Target="http://www.google.co.jp/imgres?imgurl=https://ssl.inax.co.jp/maintenance/repair/toilet/images/inax_logo.gif&amp;imgrefurl=https://ssl.inax.co.jp/maintenance/repair/toilet/&amp;usg=__pzjNWOslWbQRP3_OVB-_TxeEG2M=&amp;h=42&amp;w=85&amp;sz=2&amp;hl=ja&amp;start=17&amp;um=1&amp;itbs=1&amp;tbnid=0s0tOJcJsJzZYM:&amp;tbnh=38&amp;tbnw=76&amp;prev=/images?q=inax+logo&amp;um=1&amp;hl=ja&amp;lr=lang_ja&amp;sa=N&amp;rlz=1I7SUNC_ja&amp;tbs=isch:1,lr:lang_1ja" TargetMode="External"/><Relationship Id="rId26" Type="http://schemas.openxmlformats.org/officeDocument/2006/relationships/image" Target="../media/image62.jpeg"/><Relationship Id="rId27" Type="http://schemas.openxmlformats.org/officeDocument/2006/relationships/hyperlink" Target="http://www.benesse.co.jp/" TargetMode="External"/><Relationship Id="rId28" Type="http://schemas.openxmlformats.org/officeDocument/2006/relationships/image" Target="../media/image63.jpeg"/><Relationship Id="rId29" Type="http://schemas.openxmlformats.org/officeDocument/2006/relationships/hyperlink" Target="http://www.energia.co.jp/index.html" TargetMode="External"/><Relationship Id="rId40" Type="http://schemas.openxmlformats.org/officeDocument/2006/relationships/image" Target="../media/image71.png"/><Relationship Id="rId41" Type="http://schemas.openxmlformats.org/officeDocument/2006/relationships/image" Target="../media/image72.png"/><Relationship Id="rId42" Type="http://schemas.openxmlformats.org/officeDocument/2006/relationships/image" Target="../media/image73.png"/><Relationship Id="rId43" Type="http://schemas.openxmlformats.org/officeDocument/2006/relationships/hyperlink" Target="http://www.google.co.jp/imgres?imgurl=http://www.aisin.com.sg/images/logo.gif&amp;imgrefurl=http://www.aisin.com.sg/compliance.html&amp;usg=__molgQc2iFDhDXvazP2RHQAc5OQU=&amp;h=40&amp;w=134&amp;sz=2&amp;hl=ja&amp;start=15&amp;um=1&amp;itbs=1&amp;tbnid=SHuM31LEQgXVZM:&amp;tbnh=27&amp;tbnw=92&amp;prev=/images?q=aisin+logo&amp;um=1&amp;hl=ja&amp;lr=lang_ja&amp;rlz=1I7SUNC_ja&amp;tbs=isch:1,lr:lang_1ja" TargetMode="External"/><Relationship Id="rId44" Type="http://schemas.openxmlformats.org/officeDocument/2006/relationships/image" Target="../media/image74.jpeg"/><Relationship Id="rId45" Type="http://schemas.openxmlformats.org/officeDocument/2006/relationships/hyperlink" Target="http://www.google.co.jp/imgres?imgurl=http://www.nsk.solidcomponents.com/NSK-Logo.gif&amp;imgrefurl=http://www.nsk.solidcomponents.com/&amp;usg=__KOoACY_0oBkHr0CsOyPSY04wkEY=&amp;h=155&amp;w=470&amp;sz=17&amp;hl=ja&amp;start=22&amp;um=1&amp;itbs=1&amp;tbnid=sb8Z-5uyp5iVbM:&amp;tbnh=43&amp;tbnw=129&amp;prev=/images?q=nsk+logo&amp;start=20&amp;um=1&amp;hl=ja&amp;lr=lang_ja&amp;sa=N&amp;rlz=1I7SUNC_ja&amp;ndsp=20&amp;tbs=isch:1,lr:lang_1ja" TargetMode="External"/><Relationship Id="rId46" Type="http://schemas.openxmlformats.org/officeDocument/2006/relationships/image" Target="../media/image75.jpeg"/><Relationship Id="rId47" Type="http://schemas.openxmlformats.org/officeDocument/2006/relationships/image" Target="../media/image76.jpeg"/><Relationship Id="rId48" Type="http://schemas.openxmlformats.org/officeDocument/2006/relationships/image" Target="../media/image77.png"/><Relationship Id="rId49" Type="http://schemas.openxmlformats.org/officeDocument/2006/relationships/image" Target="../media/image78.png"/><Relationship Id="rId60" Type="http://schemas.openxmlformats.org/officeDocument/2006/relationships/oleObject" Target="../embeddings/oleObject4.bin"/><Relationship Id="rId61" Type="http://schemas.openxmlformats.org/officeDocument/2006/relationships/image" Target="../media/image42.png"/><Relationship Id="rId62" Type="http://schemas.openxmlformats.org/officeDocument/2006/relationships/image" Target="../media/image86.png"/><Relationship Id="rId63" Type="http://schemas.openxmlformats.org/officeDocument/2006/relationships/hyperlink" Target="http://www.khi.co.jp/index.html" TargetMode="External"/><Relationship Id="rId64" Type="http://schemas.openxmlformats.org/officeDocument/2006/relationships/image" Target="../media/image87.png"/><Relationship Id="rId65" Type="http://schemas.openxmlformats.org/officeDocument/2006/relationships/hyperlink" Target="http://www.ihi.co.jp/index.html" TargetMode="External"/><Relationship Id="rId66" Type="http://schemas.openxmlformats.org/officeDocument/2006/relationships/image" Target="../media/image88.png"/><Relationship Id="rId67" Type="http://schemas.openxmlformats.org/officeDocument/2006/relationships/image" Target="../media/image89.png"/><Relationship Id="rId68" Type="http://schemas.openxmlformats.org/officeDocument/2006/relationships/image" Target="../media/image90.png"/><Relationship Id="rId69" Type="http://schemas.openxmlformats.org/officeDocument/2006/relationships/image" Target="../media/image91.png"/><Relationship Id="rId80" Type="http://schemas.openxmlformats.org/officeDocument/2006/relationships/hyperlink" Target="http://www.secom.co.jp/" TargetMode="External"/><Relationship Id="rId81" Type="http://schemas.openxmlformats.org/officeDocument/2006/relationships/image" Target="../media/image96.png"/><Relationship Id="rId82" Type="http://schemas.openxmlformats.org/officeDocument/2006/relationships/hyperlink" Target="http://jp.yamatake.com/index.html" TargetMode="External"/><Relationship Id="rId83" Type="http://schemas.openxmlformats.org/officeDocument/2006/relationships/image" Target="../media/image97.png"/><Relationship Id="rId84" Type="http://schemas.openxmlformats.org/officeDocument/2006/relationships/oleObject" Target="../embeddings/oleObject7.bin"/><Relationship Id="rId85" Type="http://schemas.openxmlformats.org/officeDocument/2006/relationships/image" Target="../media/image45.png"/><Relationship Id="rId86" Type="http://schemas.openxmlformats.org/officeDocument/2006/relationships/hyperlink" Target="http://www.eneos.co.jp/index.html" TargetMode="External"/><Relationship Id="rId87" Type="http://schemas.openxmlformats.org/officeDocument/2006/relationships/image" Target="../media/image98.png"/><Relationship Id="rId88" Type="http://schemas.openxmlformats.org/officeDocument/2006/relationships/oleObject" Target="../embeddings/oleObject8.bin"/><Relationship Id="rId8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20" Type="http://schemas.openxmlformats.org/officeDocument/2006/relationships/image" Target="../media/image33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jpeg"/><Relationship Id="rId15" Type="http://schemas.openxmlformats.org/officeDocument/2006/relationships/image" Target="../media/image28.jpe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9" t="12534" r="34000" b="4714"/>
          <a:stretch/>
        </p:blipFill>
        <p:spPr bwMode="auto">
          <a:xfrm>
            <a:off x="2701058" y="1030941"/>
            <a:ext cx="3950753" cy="55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機械システム系学科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267" y="4671092"/>
            <a:ext cx="4420675" cy="20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卒業生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630" y="1032388"/>
            <a:ext cx="2903884" cy="363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791" y="951469"/>
            <a:ext cx="3076445" cy="383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016500" y="4753199"/>
            <a:ext cx="3874836" cy="2108196"/>
            <a:chOff x="5016500" y="4753199"/>
            <a:chExt cx="3874836" cy="2108196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8" t="35075" r="37027" b="22763"/>
            <a:stretch/>
          </p:blipFill>
          <p:spPr bwMode="auto">
            <a:xfrm>
              <a:off x="5101389" y="4753199"/>
              <a:ext cx="3789947" cy="210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5016500" y="4787902"/>
              <a:ext cx="697832" cy="273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757555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卒業したらどんな仕事をする？</a:t>
            </a:r>
            <a:r>
              <a:rPr lang="ja-JP" altLang="en-US" sz="1000">
                <a:cs typeface="ＭＳ Ｐゴシック" pitchFamily="-72" charset="-128"/>
              </a:rPr>
              <a:t>（旧機械工学科・旧システム工学科）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24913" r="42298" b="8655"/>
          <a:stretch/>
        </p:blipFill>
        <p:spPr bwMode="auto">
          <a:xfrm>
            <a:off x="1028699" y="879839"/>
            <a:ext cx="6804000" cy="592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12957" y="899796"/>
            <a:ext cx="46309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600" dirty="0" smtClean="0"/>
          </a:p>
          <a:p>
            <a:pPr algn="ctr"/>
            <a:r>
              <a:rPr kumimoji="1" lang="ja-JP" altLang="en-US" dirty="0" smtClean="0"/>
              <a:t>岡山県内，関西地区を中心に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　全国で卒業生は活躍中！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1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696595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>
                <a:solidFill>
                  <a:srgbClr val="000000"/>
                </a:solidFill>
                <a:cs typeface="ＭＳ Ｐゴシック" pitchFamily="-72" charset="-128"/>
              </a:rPr>
              <a:t>卒業生の</a:t>
            </a:r>
            <a:r>
              <a:rPr lang="ja-JP" altLang="en-US" dirty="0" smtClean="0">
                <a:solidFill>
                  <a:srgbClr val="000000"/>
                </a:solidFill>
                <a:cs typeface="ＭＳ Ｐゴシック" pitchFamily="-72" charset="-128"/>
              </a:rPr>
              <a:t>就職先の例</a:t>
            </a:r>
            <a:endParaRPr lang="ja-JP" altLang="en-US" dirty="0">
              <a:cs typeface="ＭＳ Ｐゴシック" pitchFamily="-72" charset="-128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811463" y="1801813"/>
          <a:ext cx="99377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2" name="ビットマップ イメージ" r:id="rId4" imgW="1971950" imgH="419048" progId="">
                  <p:embed/>
                </p:oleObj>
              </mc:Choice>
              <mc:Fallback>
                <p:oleObj name="ビットマップ イメージ" r:id="rId4" imgW="1971950" imgH="419048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463" y="1801813"/>
                        <a:ext cx="993775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32" name="Picture 4" descr="DAIHATSU">
            <a:hlinkClick r:id="rId6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931988" y="2278063"/>
            <a:ext cx="1144587" cy="2063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3433" name="Picture 5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923"/>
          <a:stretch>
            <a:fillRect/>
          </a:stretch>
        </p:blipFill>
        <p:spPr bwMode="auto">
          <a:xfrm>
            <a:off x="3359150" y="2316163"/>
            <a:ext cx="955675" cy="1333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13318" name="Object 47"/>
          <p:cNvGraphicFramePr>
            <a:graphicFrameLocks noChangeAspect="1"/>
          </p:cNvGraphicFramePr>
          <p:nvPr/>
        </p:nvGraphicFramePr>
        <p:xfrm>
          <a:off x="606425" y="1693863"/>
          <a:ext cx="95726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3" name="ビットマップ イメージ" r:id="rId9" imgW="1695687" imgH="666667" progId="">
                  <p:embed/>
                </p:oleObj>
              </mc:Choice>
              <mc:Fallback>
                <p:oleObj name="ビットマップ イメージ" r:id="rId9" imgW="1695687" imgH="666667" progId="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1693863"/>
                        <a:ext cx="957263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34" name="Picture 1189" descr="Shar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65963" y="1341438"/>
            <a:ext cx="82391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35" name="Picture 1193" descr="HITACHI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40" t="35059" r="13522" b="33278"/>
          <a:stretch>
            <a:fillRect/>
          </a:stretch>
        </p:blipFill>
        <p:spPr bwMode="auto">
          <a:xfrm>
            <a:off x="4964113" y="1293813"/>
            <a:ext cx="746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36" name="Picture 1196" descr="panasonic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3" r="20009"/>
          <a:stretch>
            <a:fillRect/>
          </a:stretch>
        </p:blipFill>
        <p:spPr bwMode="auto">
          <a:xfrm>
            <a:off x="5972175" y="1274763"/>
            <a:ext cx="812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37" name="Picture 1234" descr="canon-log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11863" y="1868488"/>
            <a:ext cx="7127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38" name="テキスト ボックス 37"/>
          <p:cNvSpPr txBox="1">
            <a:spLocks noChangeArrowheads="1"/>
          </p:cNvSpPr>
          <p:nvPr/>
        </p:nvSpPr>
        <p:spPr bwMode="auto">
          <a:xfrm>
            <a:off x="5942013" y="5535613"/>
            <a:ext cx="86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株式会社ベネッセ</a:t>
            </a:r>
            <a:br>
              <a:rPr lang="ja-JP" altLang="en-US" sz="700">
                <a:latin typeface="Times New Roman" pitchFamily="-72" charset="0"/>
              </a:rPr>
            </a:br>
            <a:r>
              <a:rPr lang="ja-JP" altLang="en-US" sz="700">
                <a:latin typeface="Times New Roman" pitchFamily="-72" charset="0"/>
              </a:rPr>
              <a:t>コーポレーション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39" name="テキスト ボックス 38"/>
          <p:cNvSpPr txBox="1">
            <a:spLocks noChangeArrowheads="1"/>
          </p:cNvSpPr>
          <p:nvPr/>
        </p:nvSpPr>
        <p:spPr bwMode="auto">
          <a:xfrm>
            <a:off x="5942013" y="2166938"/>
            <a:ext cx="9191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キヤノン株式会社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40" name="テキスト ボックス 39"/>
          <p:cNvSpPr txBox="1">
            <a:spLocks noChangeArrowheads="1"/>
          </p:cNvSpPr>
          <p:nvPr/>
        </p:nvSpPr>
        <p:spPr bwMode="auto">
          <a:xfrm>
            <a:off x="7026275" y="1544638"/>
            <a:ext cx="9223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シャープ株式会社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41" name="テキスト ボックス 40"/>
          <p:cNvSpPr txBox="1">
            <a:spLocks noChangeArrowheads="1"/>
          </p:cNvSpPr>
          <p:nvPr/>
        </p:nvSpPr>
        <p:spPr bwMode="auto">
          <a:xfrm>
            <a:off x="4857750" y="2173288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三菱電機株式会社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42" name="テキスト ボックス 41"/>
          <p:cNvSpPr txBox="1">
            <a:spLocks noChangeArrowheads="1"/>
          </p:cNvSpPr>
          <p:nvPr/>
        </p:nvSpPr>
        <p:spPr bwMode="auto">
          <a:xfrm>
            <a:off x="596900" y="1522413"/>
            <a:ext cx="10636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トヨタ自動車株式会社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3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85800" y="1322388"/>
            <a:ext cx="82708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44" name="テキスト ボックス 42"/>
          <p:cNvSpPr txBox="1">
            <a:spLocks noChangeArrowheads="1"/>
          </p:cNvSpPr>
          <p:nvPr/>
        </p:nvSpPr>
        <p:spPr bwMode="auto">
          <a:xfrm>
            <a:off x="1754188" y="1531938"/>
            <a:ext cx="11414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本田技研工業株式会社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5" name="Picture 5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513" y="1319213"/>
            <a:ext cx="9667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46" name="テキスト ボックス 42"/>
          <p:cNvSpPr txBox="1">
            <a:spLocks noChangeArrowheads="1"/>
          </p:cNvSpPr>
          <p:nvPr/>
        </p:nvSpPr>
        <p:spPr bwMode="auto">
          <a:xfrm>
            <a:off x="2987675" y="1522413"/>
            <a:ext cx="1230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三菱自動車工業株式会社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7" name="Picture 37" descr="mitsubishi logo 5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9263" y="1287463"/>
            <a:ext cx="11080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48" name="テキスト ボックス 42"/>
          <p:cNvSpPr txBox="1">
            <a:spLocks noChangeArrowheads="1"/>
          </p:cNvSpPr>
          <p:nvPr/>
        </p:nvSpPr>
        <p:spPr bwMode="auto">
          <a:xfrm>
            <a:off x="668338" y="1973263"/>
            <a:ext cx="8461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マツダ株式会社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49" name="Picture 40" descr="SUBARU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20850" y="1814513"/>
            <a:ext cx="8969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50" name="テキスト ボックス 42"/>
          <p:cNvSpPr txBox="1">
            <a:spLocks noChangeArrowheads="1"/>
          </p:cNvSpPr>
          <p:nvPr/>
        </p:nvSpPr>
        <p:spPr bwMode="auto">
          <a:xfrm>
            <a:off x="1741488" y="1982788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富士重工業株式会社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1" name="テキスト ボックス 40"/>
          <p:cNvSpPr txBox="1">
            <a:spLocks noChangeArrowheads="1"/>
          </p:cNvSpPr>
          <p:nvPr/>
        </p:nvSpPr>
        <p:spPr bwMode="auto">
          <a:xfrm>
            <a:off x="5897563" y="1541463"/>
            <a:ext cx="10683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パナソニック株式会社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2" name="テキスト ボックス 40"/>
          <p:cNvSpPr txBox="1">
            <a:spLocks noChangeArrowheads="1"/>
          </p:cNvSpPr>
          <p:nvPr/>
        </p:nvSpPr>
        <p:spPr bwMode="auto">
          <a:xfrm>
            <a:off x="4851400" y="1573213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株式会社日立製作所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53" name="Picture 49" descr="top_logo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939925" y="4662488"/>
            <a:ext cx="3651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54" name="Picture 51" descr="samp5-2-c4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681288" y="4840288"/>
            <a:ext cx="741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55" name="Picture 53" descr="住友金属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5213" y="4830763"/>
            <a:ext cx="901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56" name="テキスト ボックス 38"/>
          <p:cNvSpPr txBox="1">
            <a:spLocks noChangeArrowheads="1"/>
          </p:cNvSpPr>
          <p:nvPr/>
        </p:nvSpPr>
        <p:spPr bwMode="auto">
          <a:xfrm>
            <a:off x="3516313" y="4999038"/>
            <a:ext cx="11414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住友金属工業株式会社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7" name="テキスト ボックス 38"/>
          <p:cNvSpPr txBox="1">
            <a:spLocks noChangeArrowheads="1"/>
          </p:cNvSpPr>
          <p:nvPr/>
        </p:nvSpPr>
        <p:spPr bwMode="auto">
          <a:xfrm>
            <a:off x="2559050" y="5087938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株式会社神戸製鋼所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8" name="テキスト ボックス 38"/>
          <p:cNvSpPr txBox="1">
            <a:spLocks noChangeArrowheads="1"/>
          </p:cNvSpPr>
          <p:nvPr/>
        </p:nvSpPr>
        <p:spPr bwMode="auto">
          <a:xfrm>
            <a:off x="1582738" y="5135563"/>
            <a:ext cx="11160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ＪＦＥスチール株式会社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59" name="テキスト ボックス 38"/>
          <p:cNvSpPr txBox="1">
            <a:spLocks noChangeArrowheads="1"/>
          </p:cNvSpPr>
          <p:nvPr/>
        </p:nvSpPr>
        <p:spPr bwMode="auto">
          <a:xfrm>
            <a:off x="630238" y="500221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新日本製鐵株式会社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0" name="Picture 87" descr="inax_logo">
            <a:hlinkClick r:id="rId25"/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95338" y="5380038"/>
            <a:ext cx="5984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1" name="テキスト ボックス 38"/>
          <p:cNvSpPr txBox="1">
            <a:spLocks noChangeArrowheads="1"/>
          </p:cNvSpPr>
          <p:nvPr/>
        </p:nvSpPr>
        <p:spPr bwMode="auto">
          <a:xfrm>
            <a:off x="571500" y="5561013"/>
            <a:ext cx="121126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株式会社住生活グループ</a:t>
            </a:r>
            <a:r>
              <a:rPr lang="en-US" altLang="ja-JP" sz="700">
                <a:latin typeface="Times New Roman" pitchFamily="-72" charset="0"/>
              </a:rPr>
              <a:t>®</a:t>
            </a:r>
          </a:p>
        </p:txBody>
      </p:sp>
      <p:sp>
        <p:nvSpPr>
          <p:cNvPr id="13462" name="テキスト ボックス 38"/>
          <p:cNvSpPr txBox="1">
            <a:spLocks noChangeArrowheads="1"/>
          </p:cNvSpPr>
          <p:nvPr/>
        </p:nvSpPr>
        <p:spPr bwMode="auto">
          <a:xfrm>
            <a:off x="7786688" y="3416300"/>
            <a:ext cx="124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ja-JP" altLang="en-US" sz="700">
                <a:latin typeface="Times New Roman" pitchFamily="-72" charset="0"/>
              </a:rPr>
              <a:t>富士フイルム</a:t>
            </a:r>
          </a:p>
          <a:p>
            <a:pPr algn="ctr" defTabSz="914400"/>
            <a:r>
              <a:rPr lang="ja-JP" altLang="en-US" sz="700">
                <a:latin typeface="Times New Roman" pitchFamily="-72" charset="0"/>
              </a:rPr>
              <a:t>ホールディングス株式会社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</a:p>
        </p:txBody>
      </p:sp>
      <p:sp>
        <p:nvSpPr>
          <p:cNvPr id="13463" name="テキスト ボックス 35"/>
          <p:cNvSpPr txBox="1">
            <a:spLocks noChangeArrowheads="1"/>
          </p:cNvSpPr>
          <p:nvPr/>
        </p:nvSpPr>
        <p:spPr bwMode="auto">
          <a:xfrm>
            <a:off x="4799013" y="561816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大日本印刷株式会社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4" name="Picture 95" descr="Benesse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38" y="5338763"/>
            <a:ext cx="82391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5" name="テキスト ボックス 37"/>
          <p:cNvSpPr txBox="1">
            <a:spLocks noChangeArrowheads="1"/>
          </p:cNvSpPr>
          <p:nvPr/>
        </p:nvSpPr>
        <p:spPr bwMode="auto">
          <a:xfrm>
            <a:off x="4897438" y="6288088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中国電力株式会社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6" name="Picture 105" descr="中国電力株式会社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863" y="6053138"/>
            <a:ext cx="773112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7" name="テキスト ボックス 37"/>
          <p:cNvSpPr txBox="1">
            <a:spLocks noChangeArrowheads="1"/>
          </p:cNvSpPr>
          <p:nvPr/>
        </p:nvSpPr>
        <p:spPr bwMode="auto">
          <a:xfrm>
            <a:off x="7810500" y="5084763"/>
            <a:ext cx="1230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西日本旅客鉄道株式会社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68" name="Picture 109" descr="岡山市">
            <a:hlinkClick r:id="rId31"/>
          </p:cNvPr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039813" y="5942013"/>
            <a:ext cx="99853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69" name="テキスト ボックス 34"/>
          <p:cNvSpPr txBox="1">
            <a:spLocks noChangeArrowheads="1"/>
          </p:cNvSpPr>
          <p:nvPr/>
        </p:nvSpPr>
        <p:spPr bwMode="auto">
          <a:xfrm>
            <a:off x="288925" y="979488"/>
            <a:ext cx="107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自動車関連</a:t>
            </a:r>
          </a:p>
        </p:txBody>
      </p:sp>
      <p:sp>
        <p:nvSpPr>
          <p:cNvPr id="13470" name="テキスト ボックス 34"/>
          <p:cNvSpPr txBox="1">
            <a:spLocks noChangeArrowheads="1"/>
          </p:cNvSpPr>
          <p:nvPr/>
        </p:nvSpPr>
        <p:spPr bwMode="auto">
          <a:xfrm>
            <a:off x="4437063" y="963613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電機産業関連</a:t>
            </a:r>
          </a:p>
        </p:txBody>
      </p:sp>
      <p:sp>
        <p:nvSpPr>
          <p:cNvPr id="13471" name="テキスト ボックス 34"/>
          <p:cNvSpPr txBox="1">
            <a:spLocks noChangeArrowheads="1"/>
          </p:cNvSpPr>
          <p:nvPr/>
        </p:nvSpPr>
        <p:spPr bwMode="auto">
          <a:xfrm>
            <a:off x="266700" y="4494213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素材製造関連</a:t>
            </a:r>
          </a:p>
        </p:txBody>
      </p:sp>
      <p:sp>
        <p:nvSpPr>
          <p:cNvPr id="13472" name="テキスト ボックス 34"/>
          <p:cNvSpPr txBox="1">
            <a:spLocks noChangeArrowheads="1"/>
          </p:cNvSpPr>
          <p:nvPr/>
        </p:nvSpPr>
        <p:spPr bwMode="auto">
          <a:xfrm>
            <a:off x="4427538" y="443865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その他　　非製造業</a:t>
            </a:r>
          </a:p>
        </p:txBody>
      </p:sp>
      <p:pic>
        <p:nvPicPr>
          <p:cNvPr id="13473" name="Picture 47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25" y="4856163"/>
            <a:ext cx="842963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74" name="Picture 55" descr="旭硝子株式会社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25" y="3863975"/>
            <a:ext cx="6985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5" name="テキスト ボックス 38"/>
          <p:cNvSpPr txBox="1">
            <a:spLocks noChangeArrowheads="1"/>
          </p:cNvSpPr>
          <p:nvPr/>
        </p:nvSpPr>
        <p:spPr bwMode="auto">
          <a:xfrm>
            <a:off x="4894263" y="4191000"/>
            <a:ext cx="8747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旭硝子株式会社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76" name="Picture 77" descr="logo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8" y="3127375"/>
            <a:ext cx="5064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7" name="テキスト ボックス 35"/>
          <p:cNvSpPr txBox="1">
            <a:spLocks noChangeArrowheads="1"/>
          </p:cNvSpPr>
          <p:nvPr/>
        </p:nvSpPr>
        <p:spPr bwMode="auto">
          <a:xfrm>
            <a:off x="4838700" y="3654425"/>
            <a:ext cx="9636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三井化学株式会社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78" name="Picture 80" descr="三菱化学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725" y="3143250"/>
            <a:ext cx="65246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79" name="テキスト ボックス 38"/>
          <p:cNvSpPr txBox="1">
            <a:spLocks noChangeArrowheads="1"/>
          </p:cNvSpPr>
          <p:nvPr/>
        </p:nvSpPr>
        <p:spPr bwMode="auto">
          <a:xfrm>
            <a:off x="6837363" y="3422650"/>
            <a:ext cx="82708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株式会社クラレ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480" name="テキスト ボックス 35"/>
          <p:cNvSpPr txBox="1">
            <a:spLocks noChangeArrowheads="1"/>
          </p:cNvSpPr>
          <p:nvPr/>
        </p:nvSpPr>
        <p:spPr bwMode="auto">
          <a:xfrm>
            <a:off x="5799138" y="3495675"/>
            <a:ext cx="9636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三菱化学株式会社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481" name="Picture 90" descr="FUJIFILM">
            <a:hlinkClick r:id="rId38"/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8016875" y="3206750"/>
            <a:ext cx="7842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82" name="テキスト ボックス 34"/>
          <p:cNvSpPr txBox="1">
            <a:spLocks noChangeArrowheads="1"/>
          </p:cNvSpPr>
          <p:nvPr/>
        </p:nvSpPr>
        <p:spPr bwMode="auto">
          <a:xfrm>
            <a:off x="4452938" y="2795588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化学産業関連</a:t>
            </a:r>
          </a:p>
        </p:txBody>
      </p:sp>
      <p:pic>
        <p:nvPicPr>
          <p:cNvPr id="13483" name="Picture 57"/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63" y="3159125"/>
            <a:ext cx="7810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4" name="Picture 58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5057775" y="5386388"/>
            <a:ext cx="5572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5" name="Picture 59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8232775" y="4814888"/>
            <a:ext cx="3651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6" name="Picture 60" descr="logo">
            <a:hlinkClick r:id="rId43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4"/>
          <a:srcRect/>
          <a:stretch>
            <a:fillRect/>
          </a:stretch>
        </p:blipFill>
        <p:spPr bwMode="auto">
          <a:xfrm>
            <a:off x="728663" y="2303463"/>
            <a:ext cx="78105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3487" name="Picture 61" descr="NSK-Logo">
            <a:hlinkClick r:id="rId45"/>
          </p:cNvPr>
          <p:cNvPicPr>
            <a:picLocks noChangeAspect="1" noChangeArrowheads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3963988" y="1792288"/>
            <a:ext cx="814387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8" name="Picture 1235" descr="epson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7075488" y="1817688"/>
            <a:ext cx="78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9" name="図 71" descr="スクリーンショット（2010-06-04 10.47.02）.png"/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113" y="2459038"/>
            <a:ext cx="9191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0" name="図 70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50" y="2522538"/>
            <a:ext cx="690563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1" name="図 51" descr="nttdata.png"/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738" y="6040438"/>
            <a:ext cx="61118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2" name="Picture 56"/>
          <p:cNvPicPr>
            <a:picLocks noChangeAspect="1" noChangeArrowheads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613" y="5922963"/>
            <a:ext cx="7667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3" name="Picture 59" descr="F:\Documents and Settings\沖原\デスクトップ\村田製作所.gif"/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312" b="-24895"/>
          <a:stretch>
            <a:fillRect/>
          </a:stretch>
        </p:blipFill>
        <p:spPr bwMode="auto">
          <a:xfrm>
            <a:off x="5027613" y="2490788"/>
            <a:ext cx="635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4" name="Picture 66" descr="F:\Documents and Settings\沖原\デスクトップ\両備システムズ.gif"/>
          <p:cNvPicPr>
            <a:picLocks noChangeAspect="1" noChangeArrowheads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188" y="5389563"/>
            <a:ext cx="8382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95" name="グループ化 28"/>
          <p:cNvGrpSpPr>
            <a:grpSpLocks noChangeAspect="1"/>
          </p:cNvGrpSpPr>
          <p:nvPr/>
        </p:nvGrpSpPr>
        <p:grpSpPr bwMode="auto">
          <a:xfrm>
            <a:off x="5969000" y="6034088"/>
            <a:ext cx="701675" cy="215900"/>
            <a:chOff x="7000892" y="3410902"/>
            <a:chExt cx="835802" cy="260319"/>
          </a:xfrm>
        </p:grpSpPr>
        <p:pic>
          <p:nvPicPr>
            <p:cNvPr id="13553" name="Picture 106"/>
            <p:cNvPicPr>
              <a:picLocks noChangeAspect="1" noChangeArrowheads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92" y="3410902"/>
              <a:ext cx="832468" cy="260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正方形/長方形 70"/>
            <p:cNvSpPr/>
            <p:nvPr/>
          </p:nvSpPr>
          <p:spPr bwMode="auto">
            <a:xfrm>
              <a:off x="7286427" y="3569773"/>
              <a:ext cx="550267" cy="8230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ja-JP" altLang="en-US" sz="1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3496" name="Picture 72" descr="JR_logo">
            <a:hlinkClick r:id="rId55"/>
          </p:cNvPr>
          <p:cNvPicPr>
            <a:picLocks noChangeAspect="1" noChangeArrowheads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1188" y="5399088"/>
            <a:ext cx="37782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7" name="Picture 73" descr="日本原子力研究開発機構ロゴ"/>
          <p:cNvPicPr>
            <a:picLocks noChangeAspect="1" noChangeArrowheads="1"/>
          </p:cNvPicPr>
          <p:nvPr/>
        </p:nvPicPr>
        <p:blipFill>
          <a:blip r:embed="rId57"/>
          <a:srcRect/>
          <a:stretch>
            <a:fillRect/>
          </a:stretch>
        </p:blipFill>
        <p:spPr bwMode="auto">
          <a:xfrm>
            <a:off x="2224088" y="5767388"/>
            <a:ext cx="8953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83" name="Object 74"/>
          <p:cNvGraphicFramePr>
            <a:graphicFrameLocks noChangeAspect="1"/>
          </p:cNvGraphicFramePr>
          <p:nvPr/>
        </p:nvGraphicFramePr>
        <p:xfrm>
          <a:off x="8129588" y="1300163"/>
          <a:ext cx="71437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4" name="ビットマップ イメージ" r:id="rId58" imgW="895238" imgH="343039" progId="">
                  <p:embed/>
                </p:oleObj>
              </mc:Choice>
              <mc:Fallback>
                <p:oleObj name="ビットマップ イメージ" r:id="rId58" imgW="895238" imgH="343039" progId="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9588" y="1300163"/>
                        <a:ext cx="714375" cy="27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84" name="Object 75"/>
          <p:cNvGraphicFramePr>
            <a:graphicFrameLocks noChangeAspect="1"/>
          </p:cNvGraphicFramePr>
          <p:nvPr/>
        </p:nvGraphicFramePr>
        <p:xfrm>
          <a:off x="3578225" y="3532188"/>
          <a:ext cx="960438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5" name="ビットマップ イメージ" r:id="rId60" imgW="1666667" imgH="285866" progId="">
                  <p:embed/>
                </p:oleObj>
              </mc:Choice>
              <mc:Fallback>
                <p:oleObj name="ビットマップ イメージ" r:id="rId60" imgW="1666667" imgH="285866" progId="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532188"/>
                        <a:ext cx="960438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98" name="Picture 76" descr="住友電工"/>
          <p:cNvPicPr>
            <a:picLocks noChangeAspect="1" noChangeArrowheads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638" y="5380038"/>
            <a:ext cx="7175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99" name="テキスト ボックス 38"/>
          <p:cNvSpPr txBox="1">
            <a:spLocks noChangeArrowheads="1"/>
          </p:cNvSpPr>
          <p:nvPr/>
        </p:nvSpPr>
        <p:spPr bwMode="auto">
          <a:xfrm>
            <a:off x="581025" y="3167063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三菱重工業株式会社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500" name="Picture 64" descr="川崎重工業">
            <a:hlinkClick r:id="rId63"/>
          </p:cNvPr>
          <p:cNvPicPr>
            <a:picLocks noChangeAspect="1" noChangeArrowheads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075" y="3008313"/>
            <a:ext cx="852488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01" name="テキスト ボックス 38"/>
          <p:cNvSpPr txBox="1">
            <a:spLocks noChangeArrowheads="1"/>
          </p:cNvSpPr>
          <p:nvPr/>
        </p:nvSpPr>
        <p:spPr bwMode="auto">
          <a:xfrm>
            <a:off x="1655763" y="3170238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川崎重工業株式会社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pic>
        <p:nvPicPr>
          <p:cNvPr id="13502" name="Picture 67" descr="IHI">
            <a:hlinkClick r:id="rId65"/>
          </p:cNvPr>
          <p:cNvPicPr>
            <a:picLocks noChangeAspect="1" noChangeArrowheads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063" y="2970213"/>
            <a:ext cx="438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03" name="テキスト ボックス 38"/>
          <p:cNvSpPr txBox="1">
            <a:spLocks noChangeArrowheads="1"/>
          </p:cNvSpPr>
          <p:nvPr/>
        </p:nvSpPr>
        <p:spPr bwMode="auto">
          <a:xfrm>
            <a:off x="2792413" y="3173413"/>
            <a:ext cx="7239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株式会社ＩＨＩ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04" name="テキスト ボックス 38"/>
          <p:cNvSpPr txBox="1">
            <a:spLocks noChangeArrowheads="1"/>
          </p:cNvSpPr>
          <p:nvPr/>
        </p:nvSpPr>
        <p:spPr bwMode="auto">
          <a:xfrm>
            <a:off x="657225" y="3713163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日立造船株式会社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05" name="テキスト ボックス 38"/>
          <p:cNvSpPr txBox="1">
            <a:spLocks noChangeArrowheads="1"/>
          </p:cNvSpPr>
          <p:nvPr/>
        </p:nvSpPr>
        <p:spPr bwMode="auto">
          <a:xfrm>
            <a:off x="1585913" y="3719513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三井造船株式会社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06" name="テキスト ボックス 34"/>
          <p:cNvSpPr txBox="1">
            <a:spLocks noChangeArrowheads="1"/>
          </p:cNvSpPr>
          <p:nvPr/>
        </p:nvSpPr>
        <p:spPr bwMode="auto">
          <a:xfrm>
            <a:off x="284163" y="2633663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機械製造関連</a:t>
            </a:r>
          </a:p>
        </p:txBody>
      </p:sp>
      <p:pic>
        <p:nvPicPr>
          <p:cNvPr id="13507" name="Picture 85"/>
          <p:cNvPicPr>
            <a:picLocks noChangeAspect="1" noChangeArrowheads="1"/>
          </p:cNvPicPr>
          <p:nvPr/>
        </p:nvPicPr>
        <p:blipFill>
          <a:blip r:embed="rId67"/>
          <a:srcRect/>
          <a:stretch>
            <a:fillRect/>
          </a:stretch>
        </p:blipFill>
        <p:spPr bwMode="auto">
          <a:xfrm>
            <a:off x="679450" y="2941638"/>
            <a:ext cx="847725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08" name="Picture 86"/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8" y="3459163"/>
            <a:ext cx="5826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09" name="Picture 87"/>
          <p:cNvPicPr>
            <a:picLocks noChangeAspect="1" noChangeArrowheads="1"/>
          </p:cNvPicPr>
          <p:nvPr/>
        </p:nvPicPr>
        <p:blipFill>
          <a:blip r:embed="rId69"/>
          <a:srcRect/>
          <a:stretch>
            <a:fillRect/>
          </a:stretch>
        </p:blipFill>
        <p:spPr bwMode="auto">
          <a:xfrm>
            <a:off x="1670050" y="3487738"/>
            <a:ext cx="704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0" name="Picture 88" descr="Kubota For Earth, For Life">
            <a:hlinkClick r:id="rId70"/>
          </p:cNvPr>
          <p:cNvPicPr>
            <a:picLocks noChangeAspect="1" noChangeArrowheads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788" y="2963863"/>
            <a:ext cx="6588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98" name="Object 89"/>
          <p:cNvGraphicFramePr>
            <a:graphicFrameLocks noChangeAspect="1"/>
          </p:cNvGraphicFramePr>
          <p:nvPr/>
        </p:nvGraphicFramePr>
        <p:xfrm>
          <a:off x="2576513" y="3506788"/>
          <a:ext cx="811212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6" name="ビットマップ イメージ" r:id="rId72" imgW="1295238" imgH="361809" progId="">
                  <p:embed/>
                </p:oleObj>
              </mc:Choice>
              <mc:Fallback>
                <p:oleObj name="ビットマップ イメージ" r:id="rId72" imgW="1295238" imgH="361809" progId="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513" y="3506788"/>
                        <a:ext cx="811212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11" name="Picture 90" descr="ナカシマプロペラ"/>
          <p:cNvPicPr>
            <a:picLocks noChangeAspect="1" noChangeArrowheads="1"/>
          </p:cNvPicPr>
          <p:nvPr/>
        </p:nvPicPr>
        <p:blipFill>
          <a:blip r:embed="rId74"/>
          <a:srcRect/>
          <a:stretch>
            <a:fillRect/>
          </a:stretch>
        </p:blipFill>
        <p:spPr bwMode="auto">
          <a:xfrm>
            <a:off x="3100388" y="4160838"/>
            <a:ext cx="8699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2" name="Picture 91" descr="ボイラから水処理製品まで - 三浦工業">
            <a:hlinkClick r:id="rId75"/>
          </p:cNvPr>
          <p:cNvPicPr>
            <a:picLocks noChangeAspect="1" noChangeArrowheads="1"/>
          </p:cNvPicPr>
          <p:nvPr/>
        </p:nvPicPr>
        <p:blipFill>
          <a:blip r:embed="rId76"/>
          <a:srcRect/>
          <a:stretch>
            <a:fillRect/>
          </a:stretch>
        </p:blipFill>
        <p:spPr bwMode="auto">
          <a:xfrm>
            <a:off x="725488" y="4040188"/>
            <a:ext cx="879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3" name="テキスト ボックス 34"/>
          <p:cNvSpPr txBox="1">
            <a:spLocks noChangeArrowheads="1"/>
          </p:cNvSpPr>
          <p:nvPr/>
        </p:nvSpPr>
        <p:spPr bwMode="auto">
          <a:xfrm>
            <a:off x="261938" y="5808663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1400" b="1" i="1" u="sng">
                <a:solidFill>
                  <a:srgbClr val="C00000"/>
                </a:solidFill>
                <a:latin typeface="Times New Roman" pitchFamily="-72" charset="0"/>
              </a:rPr>
              <a:t>公務員</a:t>
            </a:r>
          </a:p>
        </p:txBody>
      </p:sp>
      <p:graphicFrame>
        <p:nvGraphicFramePr>
          <p:cNvPr id="13402" name="Object 93"/>
          <p:cNvGraphicFramePr>
            <a:graphicFrameLocks noChangeAspect="1"/>
          </p:cNvGraphicFramePr>
          <p:nvPr/>
        </p:nvGraphicFramePr>
        <p:xfrm>
          <a:off x="3206750" y="5907088"/>
          <a:ext cx="11811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7" name="ビットマップ イメージ" r:id="rId77" imgW="1790476" imgH="495369" progId="">
                  <p:embed/>
                </p:oleObj>
              </mc:Choice>
              <mc:Fallback>
                <p:oleObj name="ビットマップ イメージ" r:id="rId77" imgW="1790476" imgH="495369" progId="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0" y="5907088"/>
                        <a:ext cx="1181100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14" name="Picture 94" descr="FURUNO フルノ"/>
          <p:cNvPicPr>
            <a:picLocks noChangeAspect="1" noChangeArrowheads="1"/>
          </p:cNvPicPr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075" y="2503488"/>
            <a:ext cx="75723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5" name="Picture 95" descr="セキュリティサービス（防犯対策・警備会社）のセコム">
            <a:hlinkClick r:id="rId80"/>
          </p:cNvPr>
          <p:cNvPicPr>
            <a:picLocks noChangeAspect="1" noChangeArrowheads="1"/>
          </p:cNvPicPr>
          <p:nvPr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900" y="4827588"/>
            <a:ext cx="5715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6" name="Picture 96" descr="azbil">
            <a:hlinkClick r:id="rId82"/>
          </p:cNvPr>
          <p:cNvPicPr>
            <a:picLocks noChangeAspect="1" noChangeArrowheads="1"/>
          </p:cNvPicPr>
          <p:nvPr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850" y="4827588"/>
            <a:ext cx="4381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06" name="Object 97"/>
          <p:cNvGraphicFramePr>
            <a:graphicFrameLocks noChangeAspect="1"/>
          </p:cNvGraphicFramePr>
          <p:nvPr/>
        </p:nvGraphicFramePr>
        <p:xfrm>
          <a:off x="5038725" y="4814888"/>
          <a:ext cx="63817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8" name="ビットマップ イメージ" r:id="rId84" imgW="1066667" imgH="352474" progId="">
                  <p:embed/>
                </p:oleObj>
              </mc:Choice>
              <mc:Fallback>
                <p:oleObj name="ビットマップ イメージ" r:id="rId84" imgW="1066667" imgH="352474" progId="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725" y="4814888"/>
                        <a:ext cx="638175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17" name="Picture 98" descr="ENEOS　新日本石油　Your Choice of Energy">
            <a:hlinkClick r:id="rId86"/>
          </p:cNvPr>
          <p:cNvPicPr>
            <a:picLocks noChangeAspect="1" noChangeArrowheads="1"/>
          </p:cNvPicPr>
          <p:nvPr/>
        </p:nvPicPr>
        <p:blipFill>
          <a:blip r:embed="rId87"/>
          <a:srcRect/>
          <a:stretch>
            <a:fillRect/>
          </a:stretch>
        </p:blipFill>
        <p:spPr bwMode="auto">
          <a:xfrm>
            <a:off x="6159500" y="3937000"/>
            <a:ext cx="92551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08" name="Object 99"/>
          <p:cNvGraphicFramePr>
            <a:graphicFrameLocks noChangeAspect="1"/>
          </p:cNvGraphicFramePr>
          <p:nvPr/>
        </p:nvGraphicFramePr>
        <p:xfrm>
          <a:off x="7539038" y="3933825"/>
          <a:ext cx="119062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9" name="ビットマップ イメージ" r:id="rId88" imgW="2343477" imgH="428798" progId="">
                  <p:embed/>
                </p:oleObj>
              </mc:Choice>
              <mc:Fallback>
                <p:oleObj name="ビットマップ イメージ" r:id="rId88" imgW="2343477" imgH="428798" progId="">
                  <p:embed/>
                  <p:pic>
                    <p:nvPicPr>
                      <p:cNvPr id="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038" y="3933825"/>
                        <a:ext cx="119062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18" name="Picture 100" descr="brother at your side">
            <a:hlinkClick r:id="rId90"/>
          </p:cNvPr>
          <p:cNvPicPr>
            <a:picLocks noChangeAspect="1" noChangeArrowheads="1"/>
          </p:cNvPicPr>
          <p:nvPr/>
        </p:nvPicPr>
        <p:blipFill>
          <a:blip r:embed="rId91"/>
          <a:srcRect/>
          <a:stretch>
            <a:fillRect/>
          </a:stretch>
        </p:blipFill>
        <p:spPr bwMode="auto">
          <a:xfrm>
            <a:off x="8132763" y="1843088"/>
            <a:ext cx="727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410" name="Object 101"/>
          <p:cNvGraphicFramePr>
            <a:graphicFrameLocks noChangeAspect="1"/>
          </p:cNvGraphicFramePr>
          <p:nvPr/>
        </p:nvGraphicFramePr>
        <p:xfrm>
          <a:off x="1828800" y="4075113"/>
          <a:ext cx="911225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0" name="ビットマップ イメージ" r:id="rId92" imgW="1314286" imgH="361809" progId="">
                  <p:embed/>
                </p:oleObj>
              </mc:Choice>
              <mc:Fallback>
                <p:oleObj name="ビットマップ イメージ" r:id="rId92" imgW="1314286" imgH="361809" progId="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75113"/>
                        <a:ext cx="911225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19" name="Picture 102" descr="三井金属グループ">
            <a:hlinkClick r:id="rId94"/>
          </p:cNvPr>
          <p:cNvPicPr>
            <a:picLocks noChangeAspect="1" noChangeArrowheads="1"/>
          </p:cNvPicPr>
          <p:nvPr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263" y="5380038"/>
            <a:ext cx="7556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20" name="テキスト ボックス 42"/>
          <p:cNvSpPr txBox="1">
            <a:spLocks noChangeArrowheads="1"/>
          </p:cNvSpPr>
          <p:nvPr/>
        </p:nvSpPr>
        <p:spPr bwMode="auto">
          <a:xfrm>
            <a:off x="2978150" y="1973263"/>
            <a:ext cx="858838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スズキ株式会社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1" name="テキスト ボックス 42"/>
          <p:cNvSpPr txBox="1">
            <a:spLocks noChangeArrowheads="1"/>
          </p:cNvSpPr>
          <p:nvPr/>
        </p:nvSpPr>
        <p:spPr bwMode="auto">
          <a:xfrm>
            <a:off x="3897313" y="1973263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日本精工株式会社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2" name="テキスト ボックス 42"/>
          <p:cNvSpPr txBox="1">
            <a:spLocks noChangeArrowheads="1"/>
          </p:cNvSpPr>
          <p:nvPr/>
        </p:nvSpPr>
        <p:spPr bwMode="auto">
          <a:xfrm>
            <a:off x="598488" y="2500313"/>
            <a:ext cx="10953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アイシン精機株式会社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3" name="テキスト ボックス 42"/>
          <p:cNvSpPr txBox="1">
            <a:spLocks noChangeArrowheads="1"/>
          </p:cNvSpPr>
          <p:nvPr/>
        </p:nvSpPr>
        <p:spPr bwMode="auto">
          <a:xfrm>
            <a:off x="1925638" y="2500313"/>
            <a:ext cx="11064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ダイハツ工業株式会社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4" name="テキスト ボックス 42"/>
          <p:cNvSpPr txBox="1">
            <a:spLocks noChangeArrowheads="1"/>
          </p:cNvSpPr>
          <p:nvPr/>
        </p:nvSpPr>
        <p:spPr bwMode="auto">
          <a:xfrm>
            <a:off x="3328988" y="2500313"/>
            <a:ext cx="9271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株式会社デンソー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5" name="テキスト ボックス 38"/>
          <p:cNvSpPr txBox="1">
            <a:spLocks noChangeArrowheads="1"/>
          </p:cNvSpPr>
          <p:nvPr/>
        </p:nvSpPr>
        <p:spPr bwMode="auto">
          <a:xfrm>
            <a:off x="3687763" y="3173413"/>
            <a:ext cx="8318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株式会社クボタ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6" name="テキスト ボックス 38"/>
          <p:cNvSpPr txBox="1">
            <a:spLocks noChangeArrowheads="1"/>
          </p:cNvSpPr>
          <p:nvPr/>
        </p:nvSpPr>
        <p:spPr bwMode="auto">
          <a:xfrm>
            <a:off x="2468563" y="371951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/>
              <a:t>株式会社小松製作所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7" name="テキスト ボックス 38"/>
          <p:cNvSpPr txBox="1">
            <a:spLocks noChangeArrowheads="1"/>
          </p:cNvSpPr>
          <p:nvPr/>
        </p:nvSpPr>
        <p:spPr bwMode="auto">
          <a:xfrm>
            <a:off x="3554413" y="3719513"/>
            <a:ext cx="10525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株式会社島津製作所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8" name="テキスト ボックス 38"/>
          <p:cNvSpPr txBox="1">
            <a:spLocks noChangeArrowheads="1"/>
          </p:cNvSpPr>
          <p:nvPr/>
        </p:nvSpPr>
        <p:spPr bwMode="auto">
          <a:xfrm>
            <a:off x="650875" y="4316413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三浦工業株式会社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29" name="テキスト ボックス 38"/>
          <p:cNvSpPr txBox="1">
            <a:spLocks noChangeArrowheads="1"/>
          </p:cNvSpPr>
          <p:nvPr/>
        </p:nvSpPr>
        <p:spPr bwMode="auto">
          <a:xfrm>
            <a:off x="1800225" y="4316413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井関農機株式会社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0" name="テキスト ボックス 38"/>
          <p:cNvSpPr txBox="1">
            <a:spLocks noChangeArrowheads="1"/>
          </p:cNvSpPr>
          <p:nvPr/>
        </p:nvSpPr>
        <p:spPr bwMode="auto">
          <a:xfrm>
            <a:off x="2924175" y="4310063"/>
            <a:ext cx="1235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ナカシマプロペラ株式会社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1" name="テキスト ボックス 38"/>
          <p:cNvSpPr txBox="1">
            <a:spLocks noChangeArrowheads="1"/>
          </p:cNvSpPr>
          <p:nvPr/>
        </p:nvSpPr>
        <p:spPr bwMode="auto">
          <a:xfrm>
            <a:off x="2965450" y="5551488"/>
            <a:ext cx="11414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三井金属鉱業株式会社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2" name="テキスト ボックス 38"/>
          <p:cNvSpPr txBox="1">
            <a:spLocks noChangeArrowheads="1"/>
          </p:cNvSpPr>
          <p:nvPr/>
        </p:nvSpPr>
        <p:spPr bwMode="auto">
          <a:xfrm>
            <a:off x="1768475" y="5554663"/>
            <a:ext cx="11414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住友電気工業株式会社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</a:p>
        </p:txBody>
      </p:sp>
      <p:sp>
        <p:nvSpPr>
          <p:cNvPr id="13533" name="テキスト ボックス 38"/>
          <p:cNvSpPr txBox="1">
            <a:spLocks noChangeArrowheads="1"/>
          </p:cNvSpPr>
          <p:nvPr/>
        </p:nvSpPr>
        <p:spPr bwMode="auto">
          <a:xfrm>
            <a:off x="1371600" y="6284913"/>
            <a:ext cx="4508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岡山市</a:t>
            </a:r>
            <a:endParaRPr lang="en-US" altLang="ja-JP" sz="700">
              <a:latin typeface="Times New Roman" pitchFamily="-72" charset="0"/>
            </a:endParaRPr>
          </a:p>
        </p:txBody>
      </p:sp>
      <p:sp>
        <p:nvSpPr>
          <p:cNvPr id="13534" name="テキスト ボックス 38"/>
          <p:cNvSpPr txBox="1">
            <a:spLocks noChangeArrowheads="1"/>
          </p:cNvSpPr>
          <p:nvPr/>
        </p:nvSpPr>
        <p:spPr bwMode="auto">
          <a:xfrm>
            <a:off x="2076450" y="6284913"/>
            <a:ext cx="11620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zh-TW" altLang="en-US" sz="700"/>
              <a:t>日本原子力研究開発機構</a:t>
            </a:r>
            <a:endParaRPr lang="en-US" altLang="ja-JP" sz="700"/>
          </a:p>
        </p:txBody>
      </p:sp>
      <p:sp>
        <p:nvSpPr>
          <p:cNvPr id="13535" name="テキスト ボックス 38"/>
          <p:cNvSpPr txBox="1">
            <a:spLocks noChangeArrowheads="1"/>
          </p:cNvSpPr>
          <p:nvPr/>
        </p:nvSpPr>
        <p:spPr bwMode="auto">
          <a:xfrm>
            <a:off x="3384550" y="6284913"/>
            <a:ext cx="8064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/>
              <a:t>中国経済産業局</a:t>
            </a:r>
            <a:endParaRPr lang="en-US" altLang="ja-JP" sz="700"/>
          </a:p>
        </p:txBody>
      </p:sp>
      <p:sp>
        <p:nvSpPr>
          <p:cNvPr id="13536" name="テキスト ボックス 39"/>
          <p:cNvSpPr txBox="1">
            <a:spLocks noChangeArrowheads="1"/>
          </p:cNvSpPr>
          <p:nvPr/>
        </p:nvSpPr>
        <p:spPr bwMode="auto">
          <a:xfrm>
            <a:off x="7978775" y="1550988"/>
            <a:ext cx="10318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ウシオ電機株式会社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graphicFrame>
        <p:nvGraphicFramePr>
          <p:cNvPr id="13429" name="Object 120"/>
          <p:cNvGraphicFramePr>
            <a:graphicFrameLocks noChangeAspect="1"/>
          </p:cNvGraphicFramePr>
          <p:nvPr/>
        </p:nvGraphicFramePr>
        <p:xfrm>
          <a:off x="4962525" y="1836738"/>
          <a:ext cx="7429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" name="ビットマップ イメージ" r:id="rId96" imgW="819048" imgH="295238" progId="">
                  <p:embed/>
                </p:oleObj>
              </mc:Choice>
              <mc:Fallback>
                <p:oleObj name="ビットマップ イメージ" r:id="rId96" imgW="819048" imgH="295238" progId="">
                  <p:embed/>
                  <p:pic>
                    <p:nvPicPr>
                      <p:cNvPr id="0" name="Object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2525" y="1836738"/>
                        <a:ext cx="7429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37" name="テキスト ボックス 38"/>
          <p:cNvSpPr txBox="1">
            <a:spLocks noChangeArrowheads="1"/>
          </p:cNvSpPr>
          <p:nvPr/>
        </p:nvSpPr>
        <p:spPr bwMode="auto">
          <a:xfrm>
            <a:off x="6881813" y="2166938"/>
            <a:ext cx="12239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セイコーエプソン株式会社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8" name="テキスト ボックス 38"/>
          <p:cNvSpPr txBox="1">
            <a:spLocks noChangeArrowheads="1"/>
          </p:cNvSpPr>
          <p:nvPr/>
        </p:nvSpPr>
        <p:spPr bwMode="auto">
          <a:xfrm>
            <a:off x="7954963" y="2166938"/>
            <a:ext cx="110966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ブラザー工業株式会社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39" name="テキスト ボックス 40"/>
          <p:cNvSpPr txBox="1">
            <a:spLocks noChangeArrowheads="1"/>
          </p:cNvSpPr>
          <p:nvPr/>
        </p:nvSpPr>
        <p:spPr bwMode="auto">
          <a:xfrm>
            <a:off x="4813300" y="2655888"/>
            <a:ext cx="10525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株式会社村田製作所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0" name="テキスト ボックス 40"/>
          <p:cNvSpPr txBox="1">
            <a:spLocks noChangeArrowheads="1"/>
          </p:cNvSpPr>
          <p:nvPr/>
        </p:nvSpPr>
        <p:spPr bwMode="auto">
          <a:xfrm>
            <a:off x="5924550" y="2655888"/>
            <a:ext cx="9302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オムロン株式会社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1" name="テキスト ボックス 40"/>
          <p:cNvSpPr txBox="1">
            <a:spLocks noChangeArrowheads="1"/>
          </p:cNvSpPr>
          <p:nvPr/>
        </p:nvSpPr>
        <p:spPr bwMode="auto">
          <a:xfrm>
            <a:off x="7035800" y="2655888"/>
            <a:ext cx="849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京セラ株式会社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2" name="テキスト ボックス 40"/>
          <p:cNvSpPr txBox="1">
            <a:spLocks noChangeArrowheads="1"/>
          </p:cNvSpPr>
          <p:nvPr/>
        </p:nvSpPr>
        <p:spPr bwMode="auto">
          <a:xfrm>
            <a:off x="8001000" y="2655888"/>
            <a:ext cx="9636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古野電気株式会社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3" name="テキスト ボックス 38"/>
          <p:cNvSpPr txBox="1">
            <a:spLocks noChangeArrowheads="1"/>
          </p:cNvSpPr>
          <p:nvPr/>
        </p:nvSpPr>
        <p:spPr bwMode="auto">
          <a:xfrm>
            <a:off x="6138863" y="4191000"/>
            <a:ext cx="10525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新日本石油株式会社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4" name="テキスト ボックス 38"/>
          <p:cNvSpPr txBox="1">
            <a:spLocks noChangeArrowheads="1"/>
          </p:cNvSpPr>
          <p:nvPr/>
        </p:nvSpPr>
        <p:spPr bwMode="auto">
          <a:xfrm>
            <a:off x="7612063" y="4191000"/>
            <a:ext cx="1154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太平洋セメント株式会社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5" name="テキスト ボックス 35"/>
          <p:cNvSpPr txBox="1">
            <a:spLocks noChangeArrowheads="1"/>
          </p:cNvSpPr>
          <p:nvPr/>
        </p:nvSpPr>
        <p:spPr bwMode="auto">
          <a:xfrm>
            <a:off x="4872038" y="5043488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清水建設株式会社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6" name="テキスト ボックス 35"/>
          <p:cNvSpPr txBox="1">
            <a:spLocks noChangeArrowheads="1"/>
          </p:cNvSpPr>
          <p:nvPr/>
        </p:nvSpPr>
        <p:spPr bwMode="auto">
          <a:xfrm>
            <a:off x="5992813" y="5021263"/>
            <a:ext cx="7858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株式会社山武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7" name="テキスト ボックス 35"/>
          <p:cNvSpPr txBox="1">
            <a:spLocks noChangeArrowheads="1"/>
          </p:cNvSpPr>
          <p:nvPr/>
        </p:nvSpPr>
        <p:spPr bwMode="auto">
          <a:xfrm>
            <a:off x="6961188" y="5018088"/>
            <a:ext cx="84613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セコム株式会社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8" name="テキスト ボックス 37"/>
          <p:cNvSpPr txBox="1">
            <a:spLocks noChangeArrowheads="1"/>
          </p:cNvSpPr>
          <p:nvPr/>
        </p:nvSpPr>
        <p:spPr bwMode="auto">
          <a:xfrm>
            <a:off x="7797800" y="5719763"/>
            <a:ext cx="1230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東日本旅客鉄道株式会社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49" name="テキスト ボックス 37"/>
          <p:cNvSpPr txBox="1">
            <a:spLocks noChangeArrowheads="1"/>
          </p:cNvSpPr>
          <p:nvPr/>
        </p:nvSpPr>
        <p:spPr bwMode="auto">
          <a:xfrm>
            <a:off x="6623050" y="6411913"/>
            <a:ext cx="1406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株式会社エヌ・ティ・ティ・データ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50" name="テキスト ボックス 37"/>
          <p:cNvSpPr txBox="1">
            <a:spLocks noChangeArrowheads="1"/>
          </p:cNvSpPr>
          <p:nvPr/>
        </p:nvSpPr>
        <p:spPr bwMode="auto">
          <a:xfrm>
            <a:off x="7743825" y="6227763"/>
            <a:ext cx="13811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株式会社エヌ・ティ・ティ・ドコモ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51" name="テキスト ボックス 37"/>
          <p:cNvSpPr txBox="1">
            <a:spLocks noChangeArrowheads="1"/>
          </p:cNvSpPr>
          <p:nvPr/>
        </p:nvSpPr>
        <p:spPr bwMode="auto">
          <a:xfrm>
            <a:off x="5865813" y="6284913"/>
            <a:ext cx="9636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四国電力株式会社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  <p:sp>
        <p:nvSpPr>
          <p:cNvPr id="13552" name="テキスト ボックス 37"/>
          <p:cNvSpPr txBox="1">
            <a:spLocks noChangeArrowheads="1"/>
          </p:cNvSpPr>
          <p:nvPr/>
        </p:nvSpPr>
        <p:spPr bwMode="auto">
          <a:xfrm>
            <a:off x="6986588" y="5532438"/>
            <a:ext cx="841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700">
                <a:latin typeface="Times New Roman" pitchFamily="-72" charset="0"/>
              </a:rPr>
              <a:t>株式会社</a:t>
            </a:r>
            <a:br>
              <a:rPr lang="ja-JP" altLang="en-US" sz="700">
                <a:latin typeface="Times New Roman" pitchFamily="-72" charset="0"/>
              </a:rPr>
            </a:br>
            <a:r>
              <a:rPr lang="ja-JP" altLang="en-US" sz="700">
                <a:latin typeface="Times New Roman" pitchFamily="-72" charset="0"/>
              </a:rPr>
              <a:t>両備システムズ</a:t>
            </a:r>
            <a:r>
              <a:rPr lang="en-US" altLang="ja-JP" sz="700">
                <a:latin typeface="Times New Roman" pitchFamily="-72" charset="0"/>
              </a:rPr>
              <a:t>®</a:t>
            </a:r>
            <a:endParaRPr lang="ja-JP" altLang="en-US" sz="700">
              <a:latin typeface="Times New Roman" pitchFamily="-7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7"/>
          <p:cNvSpPr>
            <a:spLocks noChangeArrowheads="1"/>
          </p:cNvSpPr>
          <p:nvPr/>
        </p:nvSpPr>
        <p:spPr bwMode="auto">
          <a:xfrm>
            <a:off x="7188200" y="0"/>
            <a:ext cx="1955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0"/>
            <a:ext cx="9144000" cy="6443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さらに詳しい情報は・・・</a:t>
            </a:r>
          </a:p>
        </p:txBody>
      </p:sp>
      <p:sp>
        <p:nvSpPr>
          <p:cNvPr id="17410" name="コンテンツ プレースホルダー 2"/>
          <p:cNvSpPr>
            <a:spLocks noGrp="1"/>
          </p:cNvSpPr>
          <p:nvPr>
            <p:ph sz="quarter" idx="10"/>
          </p:nvPr>
        </p:nvSpPr>
        <p:spPr bwMode="auto">
          <a:xfrm>
            <a:off x="115888" y="1314450"/>
            <a:ext cx="9028112" cy="7604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z="2800">
                <a:cs typeface="ＭＳ Ｐゴシック" pitchFamily="-72" charset="-128"/>
              </a:rPr>
              <a:t>岡山大学工学部　機械システム系学科ホームページ</a:t>
            </a:r>
            <a:endParaRPr lang="en-US" altLang="ja-JP" sz="2800">
              <a:cs typeface="ＭＳ Ｐゴシック" pitchFamily="-72" charset="-128"/>
            </a:endParaRPr>
          </a:p>
        </p:txBody>
      </p:sp>
      <p:pic>
        <p:nvPicPr>
          <p:cNvPr id="17411" name="Picture 4" descr="C:\Users\kanda\Desktop\top_title_j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2851150"/>
            <a:ext cx="31067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:\Users\kanda\Desktop\top_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3" y="2836863"/>
            <a:ext cx="57864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コンテンツ プレースホルダー 2"/>
          <p:cNvSpPr txBox="1">
            <a:spLocks/>
          </p:cNvSpPr>
          <p:nvPr/>
        </p:nvSpPr>
        <p:spPr bwMode="auto">
          <a:xfrm>
            <a:off x="387350" y="1828800"/>
            <a:ext cx="84042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Font typeface="Arial" pitchFamily="-72" charset="0"/>
              <a:buNone/>
            </a:pPr>
            <a:r>
              <a:rPr lang="en-US" altLang="ja-JP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http://www.eng.okayama-u.ac.jp/eng_mech/html/index.html</a:t>
            </a:r>
          </a:p>
        </p:txBody>
      </p:sp>
      <p:sp>
        <p:nvSpPr>
          <p:cNvPr id="17414" name="テキスト ボックス 1"/>
          <p:cNvSpPr txBox="1">
            <a:spLocks noChangeArrowheads="1"/>
          </p:cNvSpPr>
          <p:nvPr/>
        </p:nvSpPr>
        <p:spPr bwMode="auto">
          <a:xfrm>
            <a:off x="0" y="5372100"/>
            <a:ext cx="923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※</a:t>
            </a:r>
            <a:r>
              <a:rPr lang="ja-JP" altLang="en-US"/>
              <a:t>機械システム系学科で学ぶこと，研究紹介などが掲載されています。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 bwMode="auto">
          <a:xfrm>
            <a:off x="454932" y="122164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機械システム系学科では？</a:t>
            </a:r>
          </a:p>
        </p:txBody>
      </p:sp>
      <p:sp>
        <p:nvSpPr>
          <p:cNvPr id="5123" name="コンテンツ プレースホルダ 2"/>
          <p:cNvSpPr>
            <a:spLocks/>
          </p:cNvSpPr>
          <p:nvPr/>
        </p:nvSpPr>
        <p:spPr bwMode="auto">
          <a:xfrm>
            <a:off x="304800" y="957263"/>
            <a:ext cx="85471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高度</a:t>
            </a: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なモノ作りに</a:t>
            </a: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欠かせない，材料，設計，加工，熱，流体，</a:t>
            </a:r>
            <a:r>
              <a:rPr lang="en-US" altLang="ja-JP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/>
            </a:r>
            <a:br>
              <a:rPr lang="en-US" altLang="ja-JP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</a:b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計測</a:t>
            </a: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制御</a:t>
            </a: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等に</a:t>
            </a: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関する技術</a:t>
            </a:r>
            <a:endParaRPr lang="ja-JP" altLang="en-US" sz="2000" b="1" dirty="0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便利で安全・安心な社会を実現するため</a:t>
            </a: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の，ロボット，ヒューマン</a:t>
            </a:r>
            <a:r>
              <a:rPr lang="en-US" altLang="ja-JP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/>
            </a:r>
            <a:br>
              <a:rPr lang="en-US" altLang="ja-JP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</a:b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インターフェイス，機械</a:t>
            </a: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やシステムを用いたサービスの創</a:t>
            </a:r>
            <a:r>
              <a:rPr lang="ja-JP" altLang="en-US" sz="2000" b="1" dirty="0" smtClean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成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など</a:t>
            </a:r>
            <a:r>
              <a:rPr lang="ja-JP" altLang="en-US" sz="2000" b="1" dirty="0" smtClean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を学び，</a:t>
            </a:r>
            <a:r>
              <a:rPr lang="ja-JP" altLang="en-US" sz="2000" b="1" dirty="0" smtClean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新しい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アイデアを発想する</a:t>
            </a:r>
            <a:r>
              <a:rPr lang="ja-JP" altLang="en-US" sz="2000" b="1" dirty="0" smtClean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能力</a:t>
            </a:r>
            <a:r>
              <a:rPr lang="ja-JP" altLang="en-US" sz="2000" b="1" dirty="0" smtClean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，</a:t>
            </a:r>
            <a:r>
              <a:rPr lang="ja-JP" altLang="en-US" sz="2000" b="1" dirty="0" smtClean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自身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で問題を発見し解決できる</a:t>
            </a:r>
            <a:r>
              <a:rPr lang="ja-JP" altLang="en-US" sz="2000" b="1" dirty="0" smtClean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能力</a:t>
            </a:r>
            <a:r>
              <a:rPr lang="ja-JP" altLang="en-US" sz="2000" b="1" dirty="0" smtClean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，社会</a:t>
            </a: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に出て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多くの人</a:t>
            </a:r>
            <a:r>
              <a:rPr lang="ja-JP" altLang="en-US" sz="2000" b="1" dirty="0" smtClean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とコミュニケーションできる能力</a:t>
            </a:r>
            <a:r>
              <a:rPr lang="ja-JP" altLang="en-US" sz="2000" b="1" dirty="0" smtClean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を持ち，</a:t>
            </a:r>
            <a:r>
              <a:rPr lang="ja-JP" altLang="en-US" sz="2000" b="1" dirty="0" smtClean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国際的に活躍できるエンジニア</a:t>
            </a:r>
            <a:r>
              <a:rPr lang="ja-JP" altLang="en-US" sz="2000" b="1" dirty="0" smtClean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になるため</a:t>
            </a: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に</a:t>
            </a:r>
            <a:r>
              <a:rPr lang="ja-JP" altLang="en-US" sz="2000" b="1" dirty="0" smtClean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，多くの実践的な講義や実験・実習が用意されています．</a:t>
            </a:r>
            <a:endParaRPr lang="ja-JP" altLang="en-US" sz="3200" dirty="0">
              <a:solidFill>
                <a:srgbClr val="000000"/>
              </a:solidFill>
              <a:latin typeface="Calibri" pitchFamily="-72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153" y="4002702"/>
            <a:ext cx="3975715" cy="265505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1540" r="17152" b="5251"/>
          <a:stretch/>
        </p:blipFill>
        <p:spPr bwMode="auto">
          <a:xfrm>
            <a:off x="600593" y="4007224"/>
            <a:ext cx="3505201" cy="245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>
                <a:cs typeface="ＭＳ Ｐゴシック" pitchFamily="-72" charset="-128"/>
              </a:rPr>
              <a:t>機械システム系学科では？</a:t>
            </a: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4556125" y="4168775"/>
            <a:ext cx="4273550" cy="2466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角丸四角形 4"/>
          <p:cNvSpPr>
            <a:spLocks noChangeArrowheads="1"/>
          </p:cNvSpPr>
          <p:nvPr/>
        </p:nvSpPr>
        <p:spPr bwMode="auto">
          <a:xfrm>
            <a:off x="304800" y="4221163"/>
            <a:ext cx="4089400" cy="24018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44475" y="1614488"/>
            <a:ext cx="8701088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908050" lvl="1" indent="-436563" defTabSz="914400">
              <a:spcBef>
                <a:spcPct val="20000"/>
              </a:spcBef>
              <a:buFont typeface="Arial" pitchFamily="-72" charset="0"/>
              <a:buChar char="–"/>
            </a:pPr>
            <a:endParaRPr lang="en-US" altLang="ja-JP" sz="2000">
              <a:latin typeface="Calibri" pitchFamily="-72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4488" y="3768725"/>
            <a:ext cx="1322387" cy="48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ja-JP" altLang="en-US" b="1">
                <a:solidFill>
                  <a:srgbClr val="00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教　育</a:t>
            </a:r>
            <a:endParaRPr lang="ja-JP" altLang="en-US" b="1">
              <a:solidFill>
                <a:srgbClr val="00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0125" y="3738563"/>
            <a:ext cx="1225550" cy="48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ja-JP" altLang="en-US" b="1">
                <a:solidFill>
                  <a:srgbClr val="00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研　究</a:t>
            </a:r>
            <a:endParaRPr lang="ja-JP" altLang="en-US" b="1">
              <a:solidFill>
                <a:srgbClr val="00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6151" name="テキスト ボックス 9"/>
          <p:cNvSpPr txBox="1">
            <a:spLocks noChangeArrowheads="1"/>
          </p:cNvSpPr>
          <p:nvPr/>
        </p:nvSpPr>
        <p:spPr bwMode="auto">
          <a:xfrm>
            <a:off x="623888" y="4302125"/>
            <a:ext cx="37703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デザイン型科目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日本語・英語・第二外国語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卒業研究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工学部</a:t>
            </a: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 → 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大学院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　　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一貫教育カリキュラム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インターンシップ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キャリア支援</a:t>
            </a:r>
            <a:endParaRPr lang="ja-JP" altLang="en-US" sz="2000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>
              <a:lnSpc>
                <a:spcPts val="2400"/>
              </a:lnSpc>
            </a:pP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</p:txBody>
      </p:sp>
      <p:sp>
        <p:nvSpPr>
          <p:cNvPr id="6152" name="テキスト ボックス 13"/>
          <p:cNvSpPr txBox="1">
            <a:spLocks noChangeArrowheads="1"/>
          </p:cNvSpPr>
          <p:nvPr/>
        </p:nvSpPr>
        <p:spPr bwMode="auto">
          <a:xfrm>
            <a:off x="4691063" y="4314825"/>
            <a:ext cx="40782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世界最先端の研究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新材料創成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超精密次世代加工技術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高度エネルギー変換技術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知的制御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人間と機械のインターフェース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豊富な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研究設備</a:t>
            </a:r>
            <a:endParaRPr lang="ja-JP" altLang="en-US" sz="2000"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6153" name="コンテンツ プレースホルダ 2"/>
          <p:cNvSpPr>
            <a:spLocks/>
          </p:cNvSpPr>
          <p:nvPr/>
        </p:nvSpPr>
        <p:spPr bwMode="auto">
          <a:xfrm>
            <a:off x="417513" y="850900"/>
            <a:ext cx="85471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課題探求能力</a:t>
            </a:r>
            <a:endParaRPr lang="en-US" altLang="ja-JP" sz="2000" b="1">
              <a:solidFill>
                <a:srgbClr val="FF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自ら課題を見つけ出し，その課題の答えを幅広い視点から柔軟かつ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総合的に探し求めることができる能力．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デザイン能力</a:t>
            </a:r>
            <a:endParaRPr lang="en-US" altLang="ja-JP" sz="2000" b="1">
              <a:solidFill>
                <a:srgbClr val="FF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必ずしも答えが一つではない課題に対して，様々な学問や技術を統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合することによって，実現可能な答えを見つけ出す能力．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国際的に活躍する力</a:t>
            </a:r>
            <a:r>
              <a:rPr lang="ja-JP" altLang="en-US" sz="2000" b="1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：コミュニケーション能力</a:t>
            </a:r>
            <a:endParaRPr lang="en-US" altLang="ja-JP" sz="2000" b="1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カリキュラムの流れ</a:t>
            </a: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 rot="5400000">
            <a:off x="-1874043" y="3480594"/>
            <a:ext cx="4824412" cy="647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347 h 21600"/>
              <a:gd name="T14" fmla="*/ 20499 w 21600"/>
              <a:gd name="T15" fmla="*/ 162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420" y="0"/>
                </a:moveTo>
                <a:lnTo>
                  <a:pt x="19420" y="5347"/>
                </a:lnTo>
                <a:lnTo>
                  <a:pt x="3375" y="5347"/>
                </a:lnTo>
                <a:lnTo>
                  <a:pt x="3375" y="16253"/>
                </a:lnTo>
                <a:lnTo>
                  <a:pt x="19420" y="16253"/>
                </a:lnTo>
                <a:lnTo>
                  <a:pt x="19420" y="21600"/>
                </a:lnTo>
                <a:lnTo>
                  <a:pt x="21600" y="10800"/>
                </a:lnTo>
                <a:lnTo>
                  <a:pt x="19420" y="0"/>
                </a:lnTo>
                <a:close/>
              </a:path>
              <a:path w="21600" h="21600">
                <a:moveTo>
                  <a:pt x="1350" y="5347"/>
                </a:moveTo>
                <a:lnTo>
                  <a:pt x="1350" y="16253"/>
                </a:lnTo>
                <a:lnTo>
                  <a:pt x="2700" y="16253"/>
                </a:lnTo>
                <a:lnTo>
                  <a:pt x="2700" y="5347"/>
                </a:lnTo>
                <a:lnTo>
                  <a:pt x="1350" y="5347"/>
                </a:lnTo>
                <a:close/>
              </a:path>
              <a:path w="21600" h="21600">
                <a:moveTo>
                  <a:pt x="0" y="5347"/>
                </a:moveTo>
                <a:lnTo>
                  <a:pt x="0" y="16253"/>
                </a:lnTo>
                <a:lnTo>
                  <a:pt x="675" y="16253"/>
                </a:lnTo>
                <a:lnTo>
                  <a:pt x="675" y="5347"/>
                </a:lnTo>
                <a:lnTo>
                  <a:pt x="0" y="534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862013" y="1309688"/>
            <a:ext cx="315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１年次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基礎学力を高める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890588" y="2417763"/>
            <a:ext cx="671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２年次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基礎知識と入門的な専門知識を修得，コースを決定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900113" y="3719513"/>
            <a:ext cx="412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３年次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各コースの専門知識を修得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876300" y="5157788"/>
            <a:ext cx="557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４年次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研究室に配属され，課題遂行能力を修得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981075" y="1692275"/>
            <a:ext cx="744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一般教養に加え，工学の基礎（数学，物理など），英語，情報処理，などを学習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981075" y="2763838"/>
            <a:ext cx="792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</a:rPr>
              <a:t>2</a:t>
            </a:r>
            <a:r>
              <a:rPr lang="ja-JP" altLang="en-US" sz="1600">
                <a:solidFill>
                  <a:srgbClr val="000000"/>
                </a:solidFill>
              </a:rPr>
              <a:t>年前期　機械システム関連の基礎知識を学習</a:t>
            </a:r>
          </a:p>
          <a:p>
            <a:pPr marL="177800" indent="-177800" algn="just" defTabSz="914400"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</a:rPr>
              <a:t>2</a:t>
            </a:r>
            <a:r>
              <a:rPr lang="ja-JP" altLang="en-US" sz="1600">
                <a:solidFill>
                  <a:srgbClr val="000000"/>
                </a:solidFill>
              </a:rPr>
              <a:t>年後期　</a:t>
            </a:r>
            <a:r>
              <a:rPr lang="ja-JP" altLang="en-US" sz="1600" b="1" u="sng">
                <a:solidFill>
                  <a:srgbClr val="FF0000"/>
                </a:solidFill>
              </a:rPr>
              <a:t>機械工学コースとシステム工学コースに分かれ</a:t>
            </a:r>
            <a:r>
              <a:rPr lang="ja-JP" altLang="en-US" sz="1600">
                <a:solidFill>
                  <a:srgbClr val="000000"/>
                </a:solidFill>
              </a:rPr>
              <a:t>，演習や実験を含む，各コース</a:t>
            </a:r>
            <a:endParaRPr lang="en-US" altLang="ja-JP" sz="1600">
              <a:solidFill>
                <a:srgbClr val="000000"/>
              </a:solidFill>
            </a:endParaRPr>
          </a:p>
          <a:p>
            <a:pPr marL="177800" indent="-177800" algn="just" defTabSz="914400"/>
            <a:r>
              <a:rPr lang="ja-JP" altLang="en-US" sz="1600">
                <a:solidFill>
                  <a:srgbClr val="000000"/>
                </a:solidFill>
              </a:rPr>
              <a:t>　　　　　　　 の専門知識を学習</a:t>
            </a: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987425" y="4083050"/>
            <a:ext cx="792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機械工学コース　　　　材料，加工，エネルギーなどに関する専門知識</a:t>
            </a:r>
          </a:p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システム工学コース　　メカトロニクス，システム設計に関する専門知識</a:t>
            </a:r>
          </a:p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＋　技術英語，工学倫理，インターンシップなど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977900" y="5516563"/>
            <a:ext cx="7920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１年間かけて取り組む卒業研究では，機械システム系技術者としての独創性，問題解決能力，文章表現能力などを修得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/>
          </p:cNvSpPr>
          <p:nvPr/>
        </p:nvSpPr>
        <p:spPr bwMode="auto">
          <a:xfrm>
            <a:off x="409575" y="152400"/>
            <a:ext cx="5591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ja-JP" altLang="en-US" sz="2800" b="1" dirty="0">
                <a:latin typeface="Calibri" pitchFamily="-72" charset="0"/>
              </a:rPr>
              <a:t>６０分授業</a:t>
            </a:r>
            <a:r>
              <a:rPr lang="en-US" altLang="ja-JP" sz="2800" b="1" dirty="0">
                <a:latin typeface="Calibri" pitchFamily="-72" charset="0"/>
              </a:rPr>
              <a:t> </a:t>
            </a:r>
            <a:r>
              <a:rPr lang="ja-JP" altLang="en-US" sz="2800" b="1" dirty="0">
                <a:latin typeface="Calibri" pitchFamily="-72" charset="0"/>
              </a:rPr>
              <a:t>＋</a:t>
            </a:r>
            <a:r>
              <a:rPr lang="en-US" altLang="ja-JP" sz="2800" b="1" dirty="0">
                <a:latin typeface="Calibri" pitchFamily="-72" charset="0"/>
              </a:rPr>
              <a:t> </a:t>
            </a:r>
            <a:r>
              <a:rPr lang="ja-JP" altLang="en-US" sz="2800" b="1" dirty="0" smtClean="0">
                <a:latin typeface="Calibri" pitchFamily="-72" charset="0"/>
              </a:rPr>
              <a:t>４学期制</a:t>
            </a:r>
            <a:endParaRPr lang="en-US" altLang="ja-JP" sz="2800" b="1" dirty="0">
              <a:latin typeface="Calibri" pitchFamily="-7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667" y="865239"/>
            <a:ext cx="6415061" cy="597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時間割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430213" y="1192213"/>
            <a:ext cx="3400425" cy="9144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機械システム系学科</a:t>
            </a:r>
            <a:endParaRPr lang="en-US" altLang="ja-JP" sz="200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３年生第３クォータの時間割</a:t>
            </a:r>
          </a:p>
        </p:txBody>
      </p:sp>
      <p:pic>
        <p:nvPicPr>
          <p:cNvPr id="9219" name="Picture 1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8" y="2365375"/>
            <a:ext cx="37687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521" y="3911600"/>
            <a:ext cx="2239963" cy="160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068" y="1032691"/>
            <a:ext cx="203676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図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4188" y="1290638"/>
            <a:ext cx="25034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DSC_009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136" y="4970370"/>
            <a:ext cx="2580645" cy="171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maeyama\H28works\学科や院のお仕事H28\高大連携H28\IMG_6188\DSC_211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644" y="3038166"/>
            <a:ext cx="2554700" cy="17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講義紹介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53" y="1664657"/>
            <a:ext cx="8759733" cy="374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4729315" y="5662613"/>
            <a:ext cx="4060723" cy="10668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多くの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知識が得られる魅力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spcAft>
                <a:spcPts val="600"/>
              </a:spcAft>
              <a:defRPr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細井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 鈴子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徳島</a:t>
            </a:r>
            <a:r>
              <a:rPr lang="zh-TW" altLang="en-US" sz="1200" dirty="0" smtClean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県　</a:t>
            </a:r>
            <a:r>
              <a:rPr lang="ja-JP" altLang="en-US" sz="1200" dirty="0" smtClean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城南</a:t>
            </a:r>
            <a:r>
              <a:rPr lang="zh-TW" altLang="en-US" sz="1200" dirty="0" smtClean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高等学校</a:t>
            </a:r>
            <a:endParaRPr lang="en-US" altLang="ja-JP" sz="1200" dirty="0">
              <a:solidFill>
                <a:srgbClr val="FFFFFF"/>
              </a:solidFill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7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各コース紹介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621888" y="1127125"/>
            <a:ext cx="3505200" cy="48895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18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機械工学コース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5006414" y="1127125"/>
            <a:ext cx="3505200" cy="48895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システム工学コース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33400" y="1800225"/>
            <a:ext cx="3983038" cy="1190625"/>
          </a:xfrm>
          <a:prstGeom prst="rect">
            <a:avLst/>
          </a:prstGeom>
          <a:solidFill>
            <a:schemeClr val="bg1"/>
          </a:solidFill>
          <a:ln w="444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機械を創る基礎的能力の育成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エネルギー有効利用の</a:t>
            </a:r>
            <a:b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</a:b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モノづくりの革新をめざす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075238" y="1800225"/>
            <a:ext cx="3983037" cy="1190625"/>
          </a:xfrm>
          <a:prstGeom prst="rect">
            <a:avLst/>
          </a:prstGeom>
          <a:solidFill>
            <a:schemeClr val="bg1"/>
          </a:solidFill>
          <a:ln w="444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システムを運用・管理する</a:t>
            </a:r>
            <a:b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</a:b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設計・制御の基礎的能力の育成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人と機械の調和について考える</a:t>
            </a:r>
          </a:p>
        </p:txBody>
      </p:sp>
      <p:sp>
        <p:nvSpPr>
          <p:cNvPr id="2" name="正方形/長方形 11"/>
          <p:cNvSpPr>
            <a:spLocks noChangeArrowheads="1"/>
          </p:cNvSpPr>
          <p:nvPr/>
        </p:nvSpPr>
        <p:spPr bwMode="auto">
          <a:xfrm>
            <a:off x="353960" y="5661025"/>
            <a:ext cx="4124377" cy="10668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知識を深める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酒井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 　翼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兵庫</a:t>
            </a:r>
            <a:r>
              <a:rPr lang="zh-TW" altLang="en-US" sz="1200" dirty="0" smtClean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県</a:t>
            </a:r>
            <a:r>
              <a:rPr lang="zh-TW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　</a:t>
            </a:r>
            <a:r>
              <a:rPr lang="ja-JP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北摂三田</a:t>
            </a:r>
            <a:r>
              <a:rPr lang="zh-TW" altLang="en-US" sz="1200" dirty="0" smtClean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高等学校</a:t>
            </a:r>
            <a:endParaRPr lang="en-US" altLang="ja-JP" sz="1200" dirty="0">
              <a:solidFill>
                <a:srgbClr val="FFFFFF"/>
              </a:solidFill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8" y="3009516"/>
            <a:ext cx="3890030" cy="259387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82" y="3009516"/>
            <a:ext cx="3890030" cy="259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0" y="2097088"/>
            <a:ext cx="1357313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088" y="5781675"/>
            <a:ext cx="135731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7650" y="5770563"/>
            <a:ext cx="13573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575" y="4513263"/>
            <a:ext cx="136048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25" y="3365500"/>
            <a:ext cx="13525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3" y="4498975"/>
            <a:ext cx="135731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2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0" y="3397250"/>
            <a:ext cx="13573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0" y="2105025"/>
            <a:ext cx="1352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2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075" y="3389313"/>
            <a:ext cx="135255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3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50" y="2101850"/>
            <a:ext cx="13525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2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75" y="5784850"/>
            <a:ext cx="1357313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研究室紹介（卒業研究）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212725" y="914400"/>
            <a:ext cx="8702675" cy="1044575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2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４年生では，研究室に配属され，卒業研究を行います</a:t>
            </a:r>
          </a:p>
        </p:txBody>
      </p:sp>
      <p:pic>
        <p:nvPicPr>
          <p:cNvPr id="12304" name="Picture 20" descr="C:\Users\Munesawa\Desktop\工学部案内2013\jpg\DSC_9069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663" y="4524375"/>
            <a:ext cx="31242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21" descr="C:\Users\Munesawa\Desktop\工学部案内2013\jpg\DSC_8822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238" y="2079625"/>
            <a:ext cx="31083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25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950" y="3389313"/>
            <a:ext cx="1352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27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1450" y="2098675"/>
            <a:ext cx="117633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37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463" y="4521200"/>
            <a:ext cx="1352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1" y="5780087"/>
            <a:ext cx="1350874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44" y="4524375"/>
            <a:ext cx="1352256" cy="9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601</Words>
  <Application>Microsoft Macintosh PowerPoint</Application>
  <PresentationFormat>画面に合わせる (4:3)</PresentationFormat>
  <Paragraphs>158</Paragraphs>
  <Slides>14</Slides>
  <Notes>14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6" baseType="lpstr">
      <vt:lpstr>Office テーマ</vt:lpstr>
      <vt:lpstr>ビットマップ イメージ</vt:lpstr>
      <vt:lpstr>機械システム系学科</vt:lpstr>
      <vt:lpstr>機械システム系学科では？</vt:lpstr>
      <vt:lpstr>機械システム系学科では？</vt:lpstr>
      <vt:lpstr>カリキュラムの流れ</vt:lpstr>
      <vt:lpstr>PowerPoint プレゼンテーション</vt:lpstr>
      <vt:lpstr>時間割</vt:lpstr>
      <vt:lpstr>講義紹介</vt:lpstr>
      <vt:lpstr>各コース紹介</vt:lpstr>
      <vt:lpstr>研究室紹介（卒業研究）</vt:lpstr>
      <vt:lpstr>卒業生</vt:lpstr>
      <vt:lpstr>卒業したらどんな仕事をする？（旧機械工学科・旧システム工学科）</vt:lpstr>
      <vt:lpstr>卒業生の就職先の例</vt:lpstr>
      <vt:lpstr>PowerPoint プレゼンテーション</vt:lpstr>
      <vt:lpstr>さらに詳しい情報は・・・</vt:lpstr>
    </vt:vector>
  </TitlesOfParts>
  <Company>アイディーエイ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株式会社 アイディーエイ</dc:creator>
  <cp:lastModifiedBy>デュアル モード</cp:lastModifiedBy>
  <cp:revision>112</cp:revision>
  <cp:lastPrinted>2015-06-26T04:39:33Z</cp:lastPrinted>
  <dcterms:created xsi:type="dcterms:W3CDTF">2010-05-24T05:28:08Z</dcterms:created>
  <dcterms:modified xsi:type="dcterms:W3CDTF">2017-07-03T09:31:31Z</dcterms:modified>
</cp:coreProperties>
</file>