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59" r:id="rId3"/>
    <p:sldId id="260" r:id="rId4"/>
    <p:sldId id="261" r:id="rId5"/>
    <p:sldId id="274" r:id="rId6"/>
    <p:sldId id="262" r:id="rId7"/>
    <p:sldId id="264" r:id="rId8"/>
    <p:sldId id="266" r:id="rId9"/>
    <p:sldId id="267" r:id="rId10"/>
    <p:sldId id="276" r:id="rId11"/>
    <p:sldId id="277" r:id="rId12"/>
    <p:sldId id="272" r:id="rId13"/>
    <p:sldId id="278" r:id="rId14"/>
  </p:sldIdLst>
  <p:sldSz cx="9144000" cy="6858000" type="screen4x3"/>
  <p:notesSz cx="7099300" cy="10234613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9" autoAdjust="0"/>
    <p:restoredTop sz="94380" autoAdjust="0"/>
  </p:normalViewPr>
  <p:slideViewPr>
    <p:cSldViewPr snapToGrid="0">
      <p:cViewPr>
        <p:scale>
          <a:sx n="114" d="100"/>
          <a:sy n="114" d="100"/>
        </p:scale>
        <p:origin x="-1470" y="-6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97AA-1722-47EB-846A-A4099E87A83B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CD6B-854F-44D6-911D-20D94D7A9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76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09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42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05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7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4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0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29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15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8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7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 4"/>
          <p:cNvSpPr>
            <a:spLocks noGrp="1"/>
          </p:cNvSpPr>
          <p:nvPr>
            <p:ph type="title"/>
          </p:nvPr>
        </p:nvSpPr>
        <p:spPr>
          <a:xfrm>
            <a:off x="409575" y="152400"/>
            <a:ext cx="5591176" cy="4762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0"/>
          </p:nvPr>
        </p:nvSpPr>
        <p:spPr>
          <a:xfrm>
            <a:off x="581025" y="1314450"/>
            <a:ext cx="794385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04800" y="165100"/>
            <a:ext cx="6680200" cy="5461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0"/>
          </p:nvPr>
        </p:nvSpPr>
        <p:spPr>
          <a:xfrm>
            <a:off x="304800" y="1003300"/>
            <a:ext cx="8547100" cy="5549900"/>
          </a:xfrm>
          <a:prstGeom prst="rect">
            <a:avLst/>
          </a:prstGeom>
        </p:spPr>
        <p:txBody>
          <a:bodyPr/>
          <a:lstStyle>
            <a:lvl1pPr>
              <a:buClr>
                <a:srgbClr val="4C2327"/>
              </a:buClr>
              <a:buFont typeface="Wingdings" charset="2"/>
              <a:buChar char="n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86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QUA DESIGN style\Desktop\ロゴ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313" y="85725"/>
            <a:ext cx="15970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C:\Users\QUA DESIGN style\Desktop\線2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800" b="1" kern="1200">
          <a:solidFill>
            <a:schemeClr val="tx1"/>
          </a:solidFill>
          <a:latin typeface="+mj-lt"/>
          <a:ea typeface="+mj-ea"/>
          <a:cs typeface="ＭＳ Ｐゴシック" pitchFamily="-10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2.jpeg"/><Relationship Id="rId26" Type="http://schemas.openxmlformats.org/officeDocument/2006/relationships/image" Target="../media/image76.png"/><Relationship Id="rId39" Type="http://schemas.openxmlformats.org/officeDocument/2006/relationships/image" Target="../media/image87.png"/><Relationship Id="rId21" Type="http://schemas.openxmlformats.org/officeDocument/2006/relationships/hyperlink" Target="http://www.google.co.jp/imgres?imgurl=https://www.ntt.com/vpn/ip-vpn/case/kobeseiko/images/samp5-2-c4.gif&amp;imgrefurl=https://www.ntt.com/vpn/ip-vpn/case/kobeseiko/kobeseiko_all.html&amp;usg=__cCLAbp142PUsh6gaAvkW_gxkbvs=&amp;h=81&amp;w=198&amp;sz=4&amp;hl=ja&amp;start=8&amp;um=1&amp;itbs=1&amp;tbnid=ZEcZBXUAeudzpM:&amp;tbnh=43&amp;tbnw=104&amp;prev=/images?q=%E7%A5%9E%E6%88%B8%E8%A3%BD%E9%8B%BC%E6%89%80%E3%80%80logo&amp;um=1&amp;hl=ja&amp;lr=lang_ja&amp;rlz=1I7SUNC_ja&amp;tbs=isch:1,lr:lang_1ja" TargetMode="External"/><Relationship Id="rId34" Type="http://schemas.openxmlformats.org/officeDocument/2006/relationships/image" Target="../media/image82.jpeg"/><Relationship Id="rId42" Type="http://schemas.openxmlformats.org/officeDocument/2006/relationships/oleObject" Target="../embeddings/oleObject3.bin"/><Relationship Id="rId47" Type="http://schemas.openxmlformats.org/officeDocument/2006/relationships/hyperlink" Target="http://www.ihi.co.jp/index.html" TargetMode="External"/><Relationship Id="rId50" Type="http://schemas.openxmlformats.org/officeDocument/2006/relationships/image" Target="../media/image94.png"/><Relationship Id="rId55" Type="http://schemas.openxmlformats.org/officeDocument/2006/relationships/image" Target="../media/image61.png"/><Relationship Id="rId63" Type="http://schemas.openxmlformats.org/officeDocument/2006/relationships/oleObject" Target="../embeddings/oleObject6.bin"/><Relationship Id="rId68" Type="http://schemas.openxmlformats.org/officeDocument/2006/relationships/image" Target="../media/image102.png"/><Relationship Id="rId76" Type="http://schemas.openxmlformats.org/officeDocument/2006/relationships/image" Target="../media/image110.png"/><Relationship Id="rId84" Type="http://schemas.openxmlformats.org/officeDocument/2006/relationships/image" Target="../media/image118.png"/><Relationship Id="rId7" Type="http://schemas.openxmlformats.org/officeDocument/2006/relationships/image" Target="../media/image64.png"/><Relationship Id="rId71" Type="http://schemas.openxmlformats.org/officeDocument/2006/relationships/image" Target="../media/image10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1.jpeg"/><Relationship Id="rId29" Type="http://schemas.openxmlformats.org/officeDocument/2006/relationships/image" Target="../media/image79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81.jpe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hyperlink" Target="http://www.khi.co.jp/index.html" TargetMode="External"/><Relationship Id="rId53" Type="http://schemas.openxmlformats.org/officeDocument/2006/relationships/image" Target="../media/image95.png"/><Relationship Id="rId58" Type="http://schemas.openxmlformats.org/officeDocument/2006/relationships/image" Target="../media/image97.png"/><Relationship Id="rId66" Type="http://schemas.openxmlformats.org/officeDocument/2006/relationships/image" Target="../media/image100.png"/><Relationship Id="rId74" Type="http://schemas.openxmlformats.org/officeDocument/2006/relationships/image" Target="../media/image108.png"/><Relationship Id="rId79" Type="http://schemas.openxmlformats.org/officeDocument/2006/relationships/image" Target="../media/image113.png"/><Relationship Id="rId5" Type="http://schemas.openxmlformats.org/officeDocument/2006/relationships/image" Target="../media/image58.png"/><Relationship Id="rId61" Type="http://schemas.openxmlformats.org/officeDocument/2006/relationships/hyperlink" Target="http://www.eneos.co.jp/index.html" TargetMode="External"/><Relationship Id="rId82" Type="http://schemas.openxmlformats.org/officeDocument/2006/relationships/image" Target="../media/image116.png"/><Relationship Id="rId10" Type="http://schemas.openxmlformats.org/officeDocument/2006/relationships/image" Target="../media/image59.png"/><Relationship Id="rId19" Type="http://schemas.openxmlformats.org/officeDocument/2006/relationships/hyperlink" Target="http://www.google.co.jp/imgres?imgurl=http://www.jfe-steel.co.jp/works/east/chiba/img/top_logo.gif&amp;imgrefurl=http://www.jfe-steel.co.jp/works/east/chiba/taiki.html&amp;usg=__VvHZkM9mIw7DngDwQ0kgoCYEKig=&amp;h=77&amp;w=57&amp;sz=3&amp;hl=ja&amp;start=10&amp;um=1&amp;itbs=1&amp;tbnid=lsyKwGZecKIL8M:&amp;tbnh=72&amp;tbnw=53&amp;prev=/images?q=%EF%BC%AA%EF%BC%A6%EF%BC%A5%E3%82%B9%E3%83%81%E3%83%BC%E3%83%AB%E3%80%80logo&amp;um=1&amp;hl=ja&amp;lr=lang_ja&amp;rlz=1I7SUNC_ja&amp;tbs=isch:1,lr:lang_1ja" TargetMode="External"/><Relationship Id="rId31" Type="http://schemas.openxmlformats.org/officeDocument/2006/relationships/hyperlink" Target="http://www.google.co.jp/imgres?imgurl=http://www.aisin.com.sg/images/logo.gif&amp;imgrefurl=http://www.aisin.com.sg/compliance.html&amp;usg=__molgQc2iFDhDXvazP2RHQAc5OQU=&amp;h=40&amp;w=134&amp;sz=2&amp;hl=ja&amp;start=15&amp;um=1&amp;itbs=1&amp;tbnid=SHuM31LEQgXVZM:&amp;tbnh=27&amp;tbnw=92&amp;prev=/images?q=aisin+logo&amp;um=1&amp;hl=ja&amp;lr=lang_ja&amp;rlz=1I7SUNC_ja&amp;tbs=isch:1,lr:lang_1ja" TargetMode="External"/><Relationship Id="rId44" Type="http://schemas.openxmlformats.org/officeDocument/2006/relationships/image" Target="../media/image90.png"/><Relationship Id="rId52" Type="http://schemas.openxmlformats.org/officeDocument/2006/relationships/hyperlink" Target="http://www.kubota.co.jp/index.html" TargetMode="External"/><Relationship Id="rId60" Type="http://schemas.openxmlformats.org/officeDocument/2006/relationships/image" Target="../media/image62.png"/><Relationship Id="rId65" Type="http://schemas.openxmlformats.org/officeDocument/2006/relationships/image" Target="../media/image99.png"/><Relationship Id="rId73" Type="http://schemas.openxmlformats.org/officeDocument/2006/relationships/image" Target="../media/image107.png"/><Relationship Id="rId78" Type="http://schemas.openxmlformats.org/officeDocument/2006/relationships/image" Target="../media/image112.png"/><Relationship Id="rId81" Type="http://schemas.openxmlformats.org/officeDocument/2006/relationships/image" Target="../media/image11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9.png"/><Relationship Id="rId22" Type="http://schemas.openxmlformats.org/officeDocument/2006/relationships/image" Target="../media/image74.jpe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3.jpeg"/><Relationship Id="rId43" Type="http://schemas.openxmlformats.org/officeDocument/2006/relationships/image" Target="../media/image60.png"/><Relationship Id="rId48" Type="http://schemas.openxmlformats.org/officeDocument/2006/relationships/image" Target="../media/image92.png"/><Relationship Id="rId56" Type="http://schemas.openxmlformats.org/officeDocument/2006/relationships/image" Target="../media/image96.png"/><Relationship Id="rId64" Type="http://schemas.openxmlformats.org/officeDocument/2006/relationships/image" Target="../media/image63.png"/><Relationship Id="rId69" Type="http://schemas.openxmlformats.org/officeDocument/2006/relationships/image" Target="../media/image103.png"/><Relationship Id="rId77" Type="http://schemas.openxmlformats.org/officeDocument/2006/relationships/image" Target="../media/image111.png"/><Relationship Id="rId8" Type="http://schemas.openxmlformats.org/officeDocument/2006/relationships/image" Target="../media/image65.png"/><Relationship Id="rId51" Type="http://schemas.openxmlformats.org/officeDocument/2006/relationships/image" Target="../media/image57.png"/><Relationship Id="rId72" Type="http://schemas.openxmlformats.org/officeDocument/2006/relationships/image" Target="../media/image106.png"/><Relationship Id="rId80" Type="http://schemas.openxmlformats.org/officeDocument/2006/relationships/image" Target="../media/image114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67.png"/><Relationship Id="rId17" Type="http://schemas.openxmlformats.org/officeDocument/2006/relationships/hyperlink" Target="http://www.subaru.jp/" TargetMode="External"/><Relationship Id="rId25" Type="http://schemas.openxmlformats.org/officeDocument/2006/relationships/hyperlink" Target="http://www.city.okayama.jp/index.html" TargetMode="External"/><Relationship Id="rId33" Type="http://schemas.openxmlformats.org/officeDocument/2006/relationships/hyperlink" Target="http://www.google.co.jp/imgres?imgurl=http://www.nsk.solidcomponents.com/NSK-Logo.gif&amp;imgrefurl=http://www.nsk.solidcomponents.com/&amp;usg=__KOoACY_0oBkHr0CsOyPSY04wkEY=&amp;h=155&amp;w=470&amp;sz=17&amp;hl=ja&amp;start=22&amp;um=1&amp;itbs=1&amp;tbnid=sb8Z-5uyp5iVbM:&amp;tbnh=43&amp;tbnw=129&amp;prev=/images?q=nsk+logo&amp;start=20&amp;um=1&amp;hl=ja&amp;lr=lang_ja&amp;sa=N&amp;rlz=1I7SUNC_ja&amp;ndsp=20&amp;tbs=isch:1,lr:lang_1ja" TargetMode="External"/><Relationship Id="rId38" Type="http://schemas.openxmlformats.org/officeDocument/2006/relationships/image" Target="../media/image86.png"/><Relationship Id="rId46" Type="http://schemas.openxmlformats.org/officeDocument/2006/relationships/image" Target="../media/image91.png"/><Relationship Id="rId59" Type="http://schemas.openxmlformats.org/officeDocument/2006/relationships/oleObject" Target="../embeddings/oleObject5.bin"/><Relationship Id="rId67" Type="http://schemas.openxmlformats.org/officeDocument/2006/relationships/image" Target="../media/image101.png"/><Relationship Id="rId20" Type="http://schemas.openxmlformats.org/officeDocument/2006/relationships/image" Target="../media/image73.jpeg"/><Relationship Id="rId41" Type="http://schemas.openxmlformats.org/officeDocument/2006/relationships/image" Target="../media/image89.png"/><Relationship Id="rId54" Type="http://schemas.openxmlformats.org/officeDocument/2006/relationships/oleObject" Target="../embeddings/oleObject4.bin"/><Relationship Id="rId62" Type="http://schemas.openxmlformats.org/officeDocument/2006/relationships/image" Target="../media/image98.png"/><Relationship Id="rId70" Type="http://schemas.openxmlformats.org/officeDocument/2006/relationships/image" Target="../media/image104.png"/><Relationship Id="rId75" Type="http://schemas.openxmlformats.org/officeDocument/2006/relationships/image" Target="../media/image109.png"/><Relationship Id="rId83" Type="http://schemas.openxmlformats.org/officeDocument/2006/relationships/image" Target="../media/image117.pn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daihatsu.co.jp/index.htm" TargetMode="External"/><Relationship Id="rId15" Type="http://schemas.openxmlformats.org/officeDocument/2006/relationships/image" Target="../media/image70.png"/><Relationship Id="rId23" Type="http://schemas.openxmlformats.org/officeDocument/2006/relationships/hyperlink" Target="http://www.energia.co.jp/index.html" TargetMode="External"/><Relationship Id="rId28" Type="http://schemas.openxmlformats.org/officeDocument/2006/relationships/image" Target="../media/image78.png"/><Relationship Id="rId36" Type="http://schemas.openxmlformats.org/officeDocument/2006/relationships/image" Target="../media/image84.png"/><Relationship Id="rId49" Type="http://schemas.openxmlformats.org/officeDocument/2006/relationships/image" Target="../media/image93.png"/><Relationship Id="rId57" Type="http://schemas.openxmlformats.org/officeDocument/2006/relationships/hyperlink" Target="http://www.miuraz.co.jp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機械システム系学科</a:t>
            </a:r>
          </a:p>
        </p:txBody>
      </p:sp>
      <p:sp>
        <p:nvSpPr>
          <p:cNvPr id="5" name="コンテンツ プレースホルダ 2"/>
          <p:cNvSpPr>
            <a:spLocks/>
          </p:cNvSpPr>
          <p:nvPr/>
        </p:nvSpPr>
        <p:spPr bwMode="auto">
          <a:xfrm>
            <a:off x="4524375" y="898525"/>
            <a:ext cx="42957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0"/>
              <a:buChar char="n"/>
            </a:pPr>
            <a:r>
              <a:rPr lang="ja-JP" altLang="en-US" sz="2000" b="1" dirty="0">
                <a:solidFill>
                  <a:srgbClr val="000000"/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環境や人に優しく安全な機械を実現するための技術開発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n"/>
            </a:pPr>
            <a:r>
              <a:rPr lang="ja-JP" altLang="en-US" sz="2000" b="1" dirty="0">
                <a:solidFill>
                  <a:srgbClr val="000000"/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機械要素，機械装置，ロボット，システムやヒューマンインターフェースの設計管理と運用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n"/>
            </a:pPr>
            <a:r>
              <a:rPr lang="ja-JP" altLang="en-US" sz="2000" b="1" dirty="0">
                <a:solidFill>
                  <a:srgbClr val="000000"/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機械やシステムを用いたサービスの創成と発展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4907" y="6075844"/>
            <a:ext cx="2340199" cy="56169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目指したい</a:t>
            </a:r>
            <a:r>
              <a:rPr lang="ja-JP" altLang="en-US" sz="1100" b="1" dirty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将来を実現</a:t>
            </a:r>
            <a:r>
              <a:rPr lang="ja-JP" altLang="en-US" sz="1100" b="1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する</a:t>
            </a:r>
            <a:endParaRPr lang="en-US" altLang="ja-JP" sz="1100" b="1" dirty="0">
              <a:solidFill>
                <a:srgbClr val="4F81BD">
                  <a:lumMod val="75000"/>
                </a:srgbClr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1050" dirty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４年次生　</a:t>
            </a:r>
            <a:r>
              <a:rPr lang="ja-JP" altLang="en-US" sz="105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市場　剛</a:t>
            </a:r>
            <a:endParaRPr lang="en-US" altLang="ja-JP" sz="1050" dirty="0">
              <a:solidFill>
                <a:srgbClr val="4F81BD">
                  <a:lumMod val="75000"/>
                </a:srgbClr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90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（</a:t>
            </a:r>
            <a:r>
              <a:rPr lang="zh-TW" altLang="en-US" sz="90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兵庫県</a:t>
            </a:r>
            <a:r>
              <a:rPr lang="zh-TW" altLang="en-US" sz="900" dirty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　姫路市立姫路高等学校</a:t>
            </a:r>
            <a:r>
              <a:rPr lang="zh-TW" altLang="en-US" sz="90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卒業</a:t>
            </a:r>
            <a:r>
              <a:rPr lang="ja-JP" altLang="en-US" sz="90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）</a:t>
            </a:r>
            <a:endParaRPr lang="ja-JP" altLang="en-US" sz="900" dirty="0">
              <a:solidFill>
                <a:srgbClr val="4F81BD">
                  <a:lumMod val="75000"/>
                </a:srgbClr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77930" y="6092455"/>
            <a:ext cx="180049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知識と実践を</a:t>
            </a:r>
            <a:r>
              <a:rPr lang="ja-JP" altLang="en-US" sz="1100" b="1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活かす</a:t>
            </a:r>
            <a:endParaRPr lang="en-US" altLang="ja-JP" sz="1100" b="1" dirty="0" smtClean="0">
              <a:solidFill>
                <a:srgbClr val="4F81BD">
                  <a:lumMod val="75000"/>
                </a:srgbClr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105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４年次生</a:t>
            </a:r>
            <a:r>
              <a:rPr lang="ja-JP" altLang="en-US" sz="1050" dirty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　</a:t>
            </a:r>
            <a:r>
              <a:rPr lang="ja-JP" altLang="en-US" sz="105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元木 </a:t>
            </a:r>
            <a:r>
              <a:rPr lang="ja-JP" altLang="en-US" sz="1050" dirty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都萌</a:t>
            </a:r>
          </a:p>
          <a:p>
            <a:pPr algn="ctr"/>
            <a:r>
              <a:rPr lang="ja-JP" altLang="en-US" sz="90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（香川県</a:t>
            </a:r>
            <a:r>
              <a:rPr lang="ja-JP" altLang="en-US" sz="900" dirty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　丸亀高等学校</a:t>
            </a:r>
            <a:r>
              <a:rPr lang="ja-JP" altLang="en-US" sz="900" dirty="0" smtClean="0">
                <a:solidFill>
                  <a:srgbClr val="4F81BD">
                    <a:lumMod val="75000"/>
                  </a:srgbClr>
                </a:solidFill>
                <a:latin typeface="ヒラギノ丸ゴ ProN W4"/>
                <a:ea typeface="ヒラギノ丸ゴ ProN W4"/>
                <a:cs typeface="ヒラギノ丸ゴ ProN W4"/>
              </a:rPr>
              <a:t>卒業）</a:t>
            </a:r>
            <a:endParaRPr lang="en-US" altLang="ja-JP" sz="900" dirty="0">
              <a:solidFill>
                <a:srgbClr val="4F81BD">
                  <a:lumMod val="75000"/>
                </a:srgbClr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5" y="898525"/>
            <a:ext cx="4181475" cy="571499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539875" y="3299446"/>
            <a:ext cx="1897446" cy="2831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ja-JP" altLang="en-US" sz="1000" b="1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機械工学コース</a:t>
            </a:r>
            <a:endParaRPr lang="ja-JP" altLang="en-US" sz="1000" b="1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46750" y="3287557"/>
            <a:ext cx="1897446" cy="2831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ja-JP" altLang="en-US" sz="10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システム</a:t>
            </a:r>
            <a:r>
              <a:rPr lang="ja-JP" altLang="en-US" sz="1000" b="1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工学コース</a:t>
            </a:r>
            <a:endParaRPr lang="ja-JP" altLang="en-US" sz="1000" b="1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14908" y="3647794"/>
            <a:ext cx="2006913" cy="7982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2327"/>
              </a:buClr>
              <a:buFont typeface="Wingdings" charset="2"/>
              <a:buChar char="n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ＭＳ Ｐゴシック" pitchFamily="-105" charset="-128"/>
              </a:defRPr>
            </a:lvl1pPr>
            <a:lvl2pPr marL="36000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indent="-171450" algn="just">
              <a:spcBef>
                <a:spcPts val="600"/>
              </a:spcBef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ja-JP" altLang="en-US" sz="1000" b="1" dirty="0" smtClean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機械を創る基礎的能力の育成</a:t>
            </a:r>
            <a:endParaRPr lang="en-US" altLang="ja-JP" sz="1000" b="1" dirty="0" smtClean="0">
              <a:solidFill>
                <a:srgbClr val="C0504D">
                  <a:lumMod val="50000"/>
                </a:srgbClr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171450" lvl="3" indent="-171450" algn="just">
              <a:spcBef>
                <a:spcPts val="600"/>
              </a:spcBef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ja-JP" altLang="en-US" sz="1000" b="1" dirty="0" smtClean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エネルギー有効活用の基礎的能力の育成</a:t>
            </a:r>
            <a:endParaRPr lang="en-US" altLang="ja-JP" sz="1000" b="1" dirty="0" smtClean="0">
              <a:solidFill>
                <a:srgbClr val="C0504D">
                  <a:lumMod val="50000"/>
                </a:srgbClr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171450" lvl="3" indent="-171450" algn="just">
              <a:spcBef>
                <a:spcPts val="600"/>
              </a:spcBef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ja-JP" altLang="en-US" sz="1000" b="1" dirty="0" smtClean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モノづくりの革新をめざす</a:t>
            </a:r>
            <a:endParaRPr lang="en-US" altLang="ja-JP" sz="1000" b="1" dirty="0">
              <a:solidFill>
                <a:srgbClr val="C0504D">
                  <a:lumMod val="50000"/>
                </a:srgbClr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900420" y="3647793"/>
            <a:ext cx="2147380" cy="7982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2327"/>
              </a:buClr>
              <a:buFont typeface="Wingdings" charset="2"/>
              <a:buChar char="n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ＭＳ Ｐゴシック" pitchFamily="-105" charset="-128"/>
              </a:defRPr>
            </a:lvl1pPr>
            <a:lvl2pPr marL="36000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indent="-171450" algn="just">
              <a:spcBef>
                <a:spcPts val="600"/>
              </a:spcBef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ja-JP" altLang="en-US" sz="1000" b="1" dirty="0" smtClean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システムを運用・管理する</a:t>
            </a:r>
            <a:endParaRPr lang="en-US" altLang="ja-JP" sz="1000" b="1" dirty="0" smtClean="0">
              <a:solidFill>
                <a:srgbClr val="C0504D">
                  <a:lumMod val="50000"/>
                </a:srgbClr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0" lvl="3" indent="0" algn="just">
              <a:spcBef>
                <a:spcPts val="600"/>
              </a:spcBef>
              <a:buClr>
                <a:srgbClr val="C0504D">
                  <a:lumMod val="50000"/>
                </a:srgbClr>
              </a:buClr>
              <a:buFont typeface="Arial" charset="0"/>
              <a:buNone/>
            </a:pPr>
            <a:r>
              <a:rPr lang="ja-JP" altLang="en-US" sz="1000" b="1" dirty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　 </a:t>
            </a:r>
            <a:r>
              <a:rPr lang="ja-JP" altLang="en-US" sz="1000" b="1" dirty="0" smtClean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 基礎的能力の育成</a:t>
            </a:r>
            <a:endParaRPr lang="en-US" altLang="ja-JP" sz="1000" b="1" dirty="0" smtClean="0">
              <a:solidFill>
                <a:srgbClr val="C0504D">
                  <a:lumMod val="50000"/>
                </a:srgbClr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171450" lvl="3" indent="-171450" algn="just">
              <a:spcBef>
                <a:spcPts val="600"/>
              </a:spcBef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ja-JP" altLang="en-US" sz="1000" b="1" dirty="0" smtClean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設計・制御の基礎的能力の育成</a:t>
            </a:r>
            <a:endParaRPr lang="en-US" altLang="ja-JP" sz="1000" b="1" dirty="0" smtClean="0">
              <a:solidFill>
                <a:srgbClr val="C0504D">
                  <a:lumMod val="50000"/>
                </a:srgbClr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171450" lvl="3" indent="-171450" algn="just">
              <a:spcBef>
                <a:spcPts val="600"/>
              </a:spcBef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ja-JP" altLang="en-US" sz="1000" b="1" dirty="0" smtClean="0">
                <a:solidFill>
                  <a:srgbClr val="C0504D">
                    <a:lumMod val="50000"/>
                  </a:srgbClr>
                </a:solidFill>
                <a:latin typeface="HG丸ｺﾞｼｯｸM-PRO" charset="0"/>
                <a:ea typeface="HG丸ｺﾞｼｯｸM-PRO" charset="0"/>
                <a:cs typeface="HG丸ｺﾞｼｯｸM-PRO" charset="0"/>
              </a:rPr>
              <a:t>人と機械の調和について考える</a:t>
            </a:r>
            <a:endParaRPr lang="en-US" altLang="ja-JP" sz="1000" b="1" dirty="0">
              <a:solidFill>
                <a:srgbClr val="C0504D">
                  <a:lumMod val="50000"/>
                </a:srgbClr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135" y="4616816"/>
            <a:ext cx="2036153" cy="135743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097" y="4616817"/>
            <a:ext cx="2047755" cy="136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0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63" y="1798358"/>
            <a:ext cx="5449718" cy="42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327025" y="960438"/>
            <a:ext cx="8520113" cy="792162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岡山県内，関西地区を中心に全国で卒業生は活躍中！</a:t>
            </a: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6097077" y="5905500"/>
            <a:ext cx="2953803" cy="860425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就職担当教授による</a:t>
            </a:r>
            <a:endParaRPr lang="en-US" altLang="ja-JP" sz="2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きめ細かなサポート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8" y="2660883"/>
            <a:ext cx="8350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64441"/>
            <a:ext cx="11096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57" y="2999385"/>
            <a:ext cx="652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50" y="4230159"/>
            <a:ext cx="11509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13" y="3935941"/>
            <a:ext cx="9572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340" y="6107007"/>
            <a:ext cx="8778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767" y="3217334"/>
            <a:ext cx="9636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25" y="404866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94" y="4419842"/>
            <a:ext cx="7683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5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849" y="6111346"/>
            <a:ext cx="877940" cy="2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6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380" y="2186516"/>
            <a:ext cx="7127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7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45" y="2102247"/>
            <a:ext cx="593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8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45" y="2318772"/>
            <a:ext cx="8540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9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081" y="6092825"/>
            <a:ext cx="8112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11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963" y="2534708"/>
            <a:ext cx="647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12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421" y="2817283"/>
            <a:ext cx="817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13" name="Picture 24" descr="C:\Users\Munesawa\Desktop\logo_nissan201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304" y="5262562"/>
            <a:ext cx="436457" cy="54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5" descr="C:\Users\Munesawa\Desktop\cmn_identity_001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133" y="3477154"/>
            <a:ext cx="12414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257175" y="1508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ja-JP" altLang="en-US" sz="2400" dirty="0">
                <a:latin typeface="Calibri" charset="0"/>
                <a:ea typeface="ＭＳ Ｐゴシック" charset="0"/>
                <a:cs typeface="ＭＳ Ｐゴシック" charset="0"/>
              </a:rPr>
              <a:t>機械システム系学科の就職先</a:t>
            </a:r>
            <a:endParaRPr lang="en-US" altLang="ja-JP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" name="Picture 8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316" y="4935537"/>
            <a:ext cx="704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スライド番号プレースホルダ 5"/>
          <p:cNvSpPr txBox="1">
            <a:spLocks/>
          </p:cNvSpPr>
          <p:nvPr/>
        </p:nvSpPr>
        <p:spPr>
          <a:xfrm>
            <a:off x="8686800" y="6607175"/>
            <a:ext cx="457200" cy="250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E5FAC-E1F1-4FB4-9920-0955F6A9FED6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6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1463" y="1801813"/>
          <a:ext cx="9937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ビットマップ イメージ" r:id="rId4" imgW="1971950" imgH="419048" progId="PBrush">
                  <p:embed/>
                </p:oleObj>
              </mc:Choice>
              <mc:Fallback>
                <p:oleObj name="ビットマップ イメージ" r:id="rId4" imgW="1971950" imgH="419048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801813"/>
                        <a:ext cx="9937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DAIHATSU">
            <a:hlinkClick r:id="rId6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88" y="2278063"/>
            <a:ext cx="1144587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923"/>
          <a:stretch>
            <a:fillRect/>
          </a:stretch>
        </p:blipFill>
        <p:spPr bwMode="auto">
          <a:xfrm>
            <a:off x="3359150" y="2316163"/>
            <a:ext cx="9556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8" name="Object 47"/>
          <p:cNvGraphicFramePr>
            <a:graphicFrameLocks noChangeAspect="1"/>
          </p:cNvGraphicFramePr>
          <p:nvPr/>
        </p:nvGraphicFramePr>
        <p:xfrm>
          <a:off x="606425" y="1693863"/>
          <a:ext cx="9572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ビットマップ イメージ" r:id="rId9" imgW="1695687" imgH="666667" progId="PBrush">
                  <p:embed/>
                </p:oleObj>
              </mc:Choice>
              <mc:Fallback>
                <p:oleObj name="ビットマップ イメージ" r:id="rId9" imgW="1695687" imgH="6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693863"/>
                        <a:ext cx="9572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1193" descr="HITACH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0" t="35059" r="13522" b="33278"/>
          <a:stretch>
            <a:fillRect/>
          </a:stretch>
        </p:blipFill>
        <p:spPr bwMode="auto">
          <a:xfrm>
            <a:off x="4964113" y="1293813"/>
            <a:ext cx="746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96" descr="panasoni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3" r="20009"/>
          <a:stretch>
            <a:fillRect/>
          </a:stretch>
        </p:blipFill>
        <p:spPr bwMode="auto">
          <a:xfrm>
            <a:off x="5972175" y="1274763"/>
            <a:ext cx="812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34" descr="canon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868488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テキスト ボックス 38"/>
          <p:cNvSpPr txBox="1">
            <a:spLocks noChangeArrowheads="1"/>
          </p:cNvSpPr>
          <p:nvPr/>
        </p:nvSpPr>
        <p:spPr bwMode="auto">
          <a:xfrm>
            <a:off x="5942013" y="2166938"/>
            <a:ext cx="9207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キヤノン株式会社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26" name="テキスト ボックス 40"/>
          <p:cNvSpPr txBox="1">
            <a:spLocks noChangeArrowheads="1"/>
          </p:cNvSpPr>
          <p:nvPr/>
        </p:nvSpPr>
        <p:spPr bwMode="auto">
          <a:xfrm>
            <a:off x="4857750" y="2173288"/>
            <a:ext cx="9636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三菱電機株式会社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27" name="テキスト ボックス 41"/>
          <p:cNvSpPr txBox="1">
            <a:spLocks noChangeArrowheads="1"/>
          </p:cNvSpPr>
          <p:nvPr/>
        </p:nvSpPr>
        <p:spPr bwMode="auto">
          <a:xfrm>
            <a:off x="596900" y="1522413"/>
            <a:ext cx="1065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トヨタ自動車株式会社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22388"/>
            <a:ext cx="8270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テキスト ボックス 42"/>
          <p:cNvSpPr txBox="1">
            <a:spLocks noChangeArrowheads="1"/>
          </p:cNvSpPr>
          <p:nvPr/>
        </p:nvSpPr>
        <p:spPr bwMode="auto">
          <a:xfrm>
            <a:off x="1754188" y="1531938"/>
            <a:ext cx="11414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本田技研工業株式会社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3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13" y="1319213"/>
            <a:ext cx="966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テキスト ボックス 42"/>
          <p:cNvSpPr txBox="1">
            <a:spLocks noChangeArrowheads="1"/>
          </p:cNvSpPr>
          <p:nvPr/>
        </p:nvSpPr>
        <p:spPr bwMode="auto">
          <a:xfrm>
            <a:off x="2987675" y="1522413"/>
            <a:ext cx="12303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>
                <a:latin typeface="Times New Roman" charset="0"/>
              </a:rPr>
              <a:t>三菱自動車工業株式会社</a:t>
            </a:r>
            <a:r>
              <a:rPr lang="en-US" altLang="ja-JP" sz="700">
                <a:latin typeface="Times New Roman" charset="0"/>
              </a:rPr>
              <a:t>®</a:t>
            </a:r>
            <a:endParaRPr lang="ja-JP" altLang="en-US" sz="700">
              <a:latin typeface="Times New Roman" charset="0"/>
            </a:endParaRPr>
          </a:p>
        </p:txBody>
      </p:sp>
      <p:pic>
        <p:nvPicPr>
          <p:cNvPr id="13332" name="Picture 37" descr="mitsubishi logo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263" y="1287463"/>
            <a:ext cx="1108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テキスト ボックス 42"/>
          <p:cNvSpPr txBox="1">
            <a:spLocks noChangeArrowheads="1"/>
          </p:cNvSpPr>
          <p:nvPr/>
        </p:nvSpPr>
        <p:spPr bwMode="auto">
          <a:xfrm>
            <a:off x="668338" y="1973263"/>
            <a:ext cx="8477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マツダ株式会社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34" name="Picture 40" descr="SUBARU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0" y="1814513"/>
            <a:ext cx="8969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テキスト ボックス 42"/>
          <p:cNvSpPr txBox="1">
            <a:spLocks noChangeArrowheads="1"/>
          </p:cNvSpPr>
          <p:nvPr/>
        </p:nvSpPr>
        <p:spPr bwMode="auto">
          <a:xfrm>
            <a:off x="1741488" y="1982788"/>
            <a:ext cx="1052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富士重工業株式会社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36" name="テキスト ボックス 40"/>
          <p:cNvSpPr txBox="1">
            <a:spLocks noChangeArrowheads="1"/>
          </p:cNvSpPr>
          <p:nvPr/>
        </p:nvSpPr>
        <p:spPr bwMode="auto">
          <a:xfrm>
            <a:off x="5897563" y="1541463"/>
            <a:ext cx="10699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パナソニック株式会社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37" name="テキスト ボックス 40"/>
          <p:cNvSpPr txBox="1">
            <a:spLocks noChangeArrowheads="1"/>
          </p:cNvSpPr>
          <p:nvPr/>
        </p:nvSpPr>
        <p:spPr bwMode="auto">
          <a:xfrm>
            <a:off x="4851400" y="1573213"/>
            <a:ext cx="1052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株式会社日立製作所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38" name="Picture 49" descr="top_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629151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51" descr="samp5-2-c4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5294496"/>
            <a:ext cx="741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テキスト ボックス 38"/>
          <p:cNvSpPr txBox="1">
            <a:spLocks noChangeArrowheads="1"/>
          </p:cNvSpPr>
          <p:nvPr/>
        </p:nvSpPr>
        <p:spPr bwMode="auto">
          <a:xfrm>
            <a:off x="647700" y="5602471"/>
            <a:ext cx="1052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株式会社神戸製鋼所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43" name="テキスト ボックス 38"/>
          <p:cNvSpPr txBox="1">
            <a:spLocks noChangeArrowheads="1"/>
          </p:cNvSpPr>
          <p:nvPr/>
        </p:nvSpPr>
        <p:spPr bwMode="auto">
          <a:xfrm>
            <a:off x="1958975" y="5119689"/>
            <a:ext cx="1117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ＪＦＥスチール株式会社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44" name="テキスト ボックス 38"/>
          <p:cNvSpPr txBox="1">
            <a:spLocks noChangeArrowheads="1"/>
          </p:cNvSpPr>
          <p:nvPr/>
        </p:nvSpPr>
        <p:spPr bwMode="auto">
          <a:xfrm>
            <a:off x="725523" y="4991954"/>
            <a:ext cx="9717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日立金属株式</a:t>
            </a:r>
            <a:r>
              <a:rPr lang="ja-JP" altLang="en-US" sz="700" dirty="0">
                <a:latin typeface="Times New Roman" charset="0"/>
              </a:rPr>
              <a:t>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48" name="テキスト ボックス 35"/>
          <p:cNvSpPr txBox="1">
            <a:spLocks noChangeArrowheads="1"/>
          </p:cNvSpPr>
          <p:nvPr/>
        </p:nvSpPr>
        <p:spPr bwMode="auto">
          <a:xfrm>
            <a:off x="4845051" y="5370483"/>
            <a:ext cx="1052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大日本印刷株式会社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50" name="テキスト ボックス 37"/>
          <p:cNvSpPr txBox="1">
            <a:spLocks noChangeArrowheads="1"/>
          </p:cNvSpPr>
          <p:nvPr/>
        </p:nvSpPr>
        <p:spPr bwMode="auto">
          <a:xfrm>
            <a:off x="7092951" y="5366532"/>
            <a:ext cx="963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中国電力株式会社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51" name="Picture 105" descr="中国電力株式会社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813" y="5052622"/>
            <a:ext cx="7731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2" name="テキスト ボックス 37"/>
          <p:cNvSpPr txBox="1">
            <a:spLocks noChangeArrowheads="1"/>
          </p:cNvSpPr>
          <p:nvPr/>
        </p:nvSpPr>
        <p:spPr bwMode="auto">
          <a:xfrm>
            <a:off x="7965142" y="4725633"/>
            <a:ext cx="12303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西日本旅客鉄道株式会社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53" name="Picture 109" descr="岡山市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438" y="6072714"/>
            <a:ext cx="998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4" name="テキスト ボックス 34"/>
          <p:cNvSpPr txBox="1">
            <a:spLocks noChangeArrowheads="1"/>
          </p:cNvSpPr>
          <p:nvPr/>
        </p:nvSpPr>
        <p:spPr bwMode="auto">
          <a:xfrm>
            <a:off x="288925" y="979488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400">
                <a:latin typeface="Times New Roman" charset="0"/>
              </a:rPr>
              <a:t>自動車</a:t>
            </a:r>
          </a:p>
        </p:txBody>
      </p:sp>
      <p:sp>
        <p:nvSpPr>
          <p:cNvPr id="13355" name="テキスト ボックス 34"/>
          <p:cNvSpPr txBox="1">
            <a:spLocks noChangeArrowheads="1"/>
          </p:cNvSpPr>
          <p:nvPr/>
        </p:nvSpPr>
        <p:spPr bwMode="auto">
          <a:xfrm>
            <a:off x="4437063" y="99218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400">
                <a:latin typeface="Times New Roman" charset="0"/>
              </a:rPr>
              <a:t>電機</a:t>
            </a:r>
          </a:p>
        </p:txBody>
      </p:sp>
      <p:sp>
        <p:nvSpPr>
          <p:cNvPr id="13356" name="テキスト ボックス 34"/>
          <p:cNvSpPr txBox="1">
            <a:spLocks noChangeArrowheads="1"/>
          </p:cNvSpPr>
          <p:nvPr/>
        </p:nvSpPr>
        <p:spPr bwMode="auto">
          <a:xfrm>
            <a:off x="266700" y="449421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400">
                <a:latin typeface="Times New Roman" charset="0"/>
              </a:rPr>
              <a:t>金属</a:t>
            </a:r>
          </a:p>
        </p:txBody>
      </p:sp>
      <p:sp>
        <p:nvSpPr>
          <p:cNvPr id="13357" name="テキスト ボックス 34"/>
          <p:cNvSpPr txBox="1">
            <a:spLocks noChangeArrowheads="1"/>
          </p:cNvSpPr>
          <p:nvPr/>
        </p:nvSpPr>
        <p:spPr bwMode="auto">
          <a:xfrm>
            <a:off x="4483484" y="4117976"/>
            <a:ext cx="1471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400">
                <a:latin typeface="Times New Roman" charset="0"/>
              </a:rPr>
              <a:t>その他　　非製造</a:t>
            </a:r>
          </a:p>
        </p:txBody>
      </p:sp>
      <p:pic>
        <p:nvPicPr>
          <p:cNvPr id="13358" name="Picture 4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454" y="4792210"/>
            <a:ext cx="1268934" cy="1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4" name="テキスト ボックス 38"/>
          <p:cNvSpPr txBox="1">
            <a:spLocks noChangeArrowheads="1"/>
          </p:cNvSpPr>
          <p:nvPr/>
        </p:nvSpPr>
        <p:spPr bwMode="auto">
          <a:xfrm>
            <a:off x="6931819" y="3387725"/>
            <a:ext cx="8270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株式会社クラレ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67" name="テキスト ボックス 34"/>
          <p:cNvSpPr txBox="1">
            <a:spLocks noChangeArrowheads="1"/>
          </p:cNvSpPr>
          <p:nvPr/>
        </p:nvSpPr>
        <p:spPr bwMode="auto">
          <a:xfrm>
            <a:off x="4529138" y="283476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400" dirty="0">
                <a:latin typeface="Times New Roman" charset="0"/>
              </a:rPr>
              <a:t>化学</a:t>
            </a:r>
          </a:p>
        </p:txBody>
      </p:sp>
      <p:pic>
        <p:nvPicPr>
          <p:cNvPr id="13368" name="Picture 5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07" y="3128963"/>
            <a:ext cx="781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5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393" y="5086148"/>
            <a:ext cx="5572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5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735" y="4463327"/>
            <a:ext cx="3651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1" name="Picture 60" descr="logo">
            <a:hlinkClick r:id="rId31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2303463"/>
            <a:ext cx="7810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2" name="Picture 61" descr="NSK-Logo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4103688"/>
            <a:ext cx="8143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3" name="Picture 1235" descr="eps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488" y="1817688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4" name="図 71" descr="スクリーンショット（2010-06-04 10.47.02）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113" y="2459038"/>
            <a:ext cx="9191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5" name="図 7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2522538"/>
            <a:ext cx="6905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6" name="図 51" descr="nttdata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288" y="5621600"/>
            <a:ext cx="6111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8" name="Picture 59" descr="F:\Documents and Settings\沖原\デスクトップ\村田製作所.gif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312" b="-24895"/>
          <a:stretch>
            <a:fillRect/>
          </a:stretch>
        </p:blipFill>
        <p:spPr bwMode="auto">
          <a:xfrm>
            <a:off x="5027613" y="2490788"/>
            <a:ext cx="635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9" name="Picture 66" descr="F:\Documents and Settings\沖原\デスクトップ\両備システムズ.gif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914" y="5072098"/>
            <a:ext cx="838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28"/>
          <p:cNvGrpSpPr>
            <a:grpSpLocks noChangeAspect="1"/>
          </p:cNvGrpSpPr>
          <p:nvPr/>
        </p:nvGrpSpPr>
        <p:grpSpPr bwMode="auto">
          <a:xfrm>
            <a:off x="8245667" y="5025052"/>
            <a:ext cx="701675" cy="215900"/>
            <a:chOff x="7000892" y="3410902"/>
            <a:chExt cx="835802" cy="260319"/>
          </a:xfrm>
        </p:grpSpPr>
        <p:pic>
          <p:nvPicPr>
            <p:cNvPr id="13446" name="Picture 106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92" y="3410902"/>
              <a:ext cx="832468" cy="26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正方形/長方形 70"/>
            <p:cNvSpPr/>
            <p:nvPr/>
          </p:nvSpPr>
          <p:spPr bwMode="auto">
            <a:xfrm>
              <a:off x="7286427" y="3569773"/>
              <a:ext cx="550267" cy="8230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defTabSz="914400">
                <a:defRPr/>
              </a:pPr>
              <a:endParaRPr lang="ja-JP" altLang="en-US"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</p:grpSp>
      <p:graphicFrame>
        <p:nvGraphicFramePr>
          <p:cNvPr id="13384" name="Object 75"/>
          <p:cNvGraphicFramePr>
            <a:graphicFrameLocks noChangeAspect="1"/>
          </p:cNvGraphicFramePr>
          <p:nvPr/>
        </p:nvGraphicFramePr>
        <p:xfrm>
          <a:off x="3578225" y="3532188"/>
          <a:ext cx="960438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ビットマップ イメージ" r:id="rId42" imgW="1666667" imgH="285866" progId="PBrush">
                  <p:embed/>
                </p:oleObj>
              </mc:Choice>
              <mc:Fallback>
                <p:oleObj name="ビットマップ イメージ" r:id="rId42" imgW="1666667" imgH="28586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532188"/>
                        <a:ext cx="960438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85" name="Picture 76" descr="住友電工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638" y="5380038"/>
            <a:ext cx="717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6" name="テキスト ボックス 38"/>
          <p:cNvSpPr txBox="1">
            <a:spLocks noChangeArrowheads="1"/>
          </p:cNvSpPr>
          <p:nvPr/>
        </p:nvSpPr>
        <p:spPr bwMode="auto">
          <a:xfrm>
            <a:off x="581025" y="3167063"/>
            <a:ext cx="1052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三菱重工業株式会社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87" name="Picture 64" descr="川崎重工業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3008313"/>
            <a:ext cx="852488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8" name="テキスト ボックス 38"/>
          <p:cNvSpPr txBox="1">
            <a:spLocks noChangeArrowheads="1"/>
          </p:cNvSpPr>
          <p:nvPr/>
        </p:nvSpPr>
        <p:spPr bwMode="auto">
          <a:xfrm>
            <a:off x="1655763" y="3170238"/>
            <a:ext cx="1052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川崎重工業株式会社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3389" name="Picture 67" descr="IHI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2970213"/>
            <a:ext cx="438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90" name="テキスト ボックス 38"/>
          <p:cNvSpPr txBox="1">
            <a:spLocks noChangeArrowheads="1"/>
          </p:cNvSpPr>
          <p:nvPr/>
        </p:nvSpPr>
        <p:spPr bwMode="auto">
          <a:xfrm>
            <a:off x="2792413" y="3173413"/>
            <a:ext cx="723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株式会社ＩＨＩ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91" name="テキスト ボックス 38"/>
          <p:cNvSpPr txBox="1">
            <a:spLocks noChangeArrowheads="1"/>
          </p:cNvSpPr>
          <p:nvPr/>
        </p:nvSpPr>
        <p:spPr bwMode="auto">
          <a:xfrm>
            <a:off x="657225" y="3713163"/>
            <a:ext cx="9636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日立造船株式会社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92" name="テキスト ボックス 38"/>
          <p:cNvSpPr txBox="1">
            <a:spLocks noChangeArrowheads="1"/>
          </p:cNvSpPr>
          <p:nvPr/>
        </p:nvSpPr>
        <p:spPr bwMode="auto">
          <a:xfrm>
            <a:off x="1585913" y="3719513"/>
            <a:ext cx="9636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三井造船株式会社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393" name="テキスト ボックス 34"/>
          <p:cNvSpPr txBox="1">
            <a:spLocks noChangeArrowheads="1"/>
          </p:cNvSpPr>
          <p:nvPr/>
        </p:nvSpPr>
        <p:spPr bwMode="auto">
          <a:xfrm>
            <a:off x="284163" y="2633663"/>
            <a:ext cx="12009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400" dirty="0" smtClean="0">
                <a:latin typeface="Times New Roman" charset="0"/>
              </a:rPr>
              <a:t>機械　重工業</a:t>
            </a:r>
            <a:endParaRPr lang="ja-JP" altLang="en-US" sz="1400" dirty="0">
              <a:latin typeface="Times New Roman" charset="0"/>
            </a:endParaRPr>
          </a:p>
        </p:txBody>
      </p:sp>
      <p:pic>
        <p:nvPicPr>
          <p:cNvPr id="13394" name="Picture 85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" y="2941638"/>
            <a:ext cx="847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5" name="Picture 86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3459163"/>
            <a:ext cx="582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6" name="Picture 87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3487738"/>
            <a:ext cx="704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7" name="Picture 88" descr="Kubota For Earth, For Life">
            <a:hlinkClick r:id="rId52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88" y="2963863"/>
            <a:ext cx="658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98" name="Object 89"/>
          <p:cNvGraphicFramePr>
            <a:graphicFrameLocks noChangeAspect="1"/>
          </p:cNvGraphicFramePr>
          <p:nvPr/>
        </p:nvGraphicFramePr>
        <p:xfrm>
          <a:off x="2576513" y="3506788"/>
          <a:ext cx="8112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ビットマップ イメージ" r:id="rId54" imgW="1295238" imgH="361809" progId="PBrush">
                  <p:embed/>
                </p:oleObj>
              </mc:Choice>
              <mc:Fallback>
                <p:oleObj name="ビットマップ イメージ" r:id="rId54" imgW="1295238" imgH="36180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506788"/>
                        <a:ext cx="81121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99" name="Picture 90" descr="ナカシマプロペラ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388" y="4160838"/>
            <a:ext cx="869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0" name="Picture 91" descr="ボイラから水処理製品まで - 三浦工業">
            <a:hlinkClick r:id="rId57"/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88" y="4040188"/>
            <a:ext cx="87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1" name="テキスト ボックス 34"/>
          <p:cNvSpPr txBox="1">
            <a:spLocks noChangeArrowheads="1"/>
          </p:cNvSpPr>
          <p:nvPr/>
        </p:nvSpPr>
        <p:spPr bwMode="auto">
          <a:xfrm>
            <a:off x="261938" y="5808663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400">
                <a:latin typeface="Times New Roman" charset="0"/>
              </a:rPr>
              <a:t>公務員</a:t>
            </a:r>
          </a:p>
        </p:txBody>
      </p:sp>
      <p:graphicFrame>
        <p:nvGraphicFramePr>
          <p:cNvPr id="13406" name="Object 97"/>
          <p:cNvGraphicFramePr>
            <a:graphicFrameLocks noChangeAspect="1"/>
          </p:cNvGraphicFramePr>
          <p:nvPr>
            <p:extLst/>
          </p:nvPr>
        </p:nvGraphicFramePr>
        <p:xfrm>
          <a:off x="5002432" y="4448176"/>
          <a:ext cx="638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ビットマップ イメージ" r:id="rId59" imgW="1066667" imgH="352474" progId="PBrush">
                  <p:embed/>
                </p:oleObj>
              </mc:Choice>
              <mc:Fallback>
                <p:oleObj name="ビットマップ イメージ" r:id="rId59" imgW="1066667" imgH="35247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432" y="4448176"/>
                        <a:ext cx="638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07" name="Picture 98">
            <a:hlinkClick r:id="rId61"/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9343" y="3121557"/>
            <a:ext cx="946860" cy="24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2" name="テキスト ボックス 42"/>
          <p:cNvSpPr txBox="1">
            <a:spLocks noChangeArrowheads="1"/>
          </p:cNvSpPr>
          <p:nvPr/>
        </p:nvSpPr>
        <p:spPr bwMode="auto">
          <a:xfrm>
            <a:off x="2978150" y="1973263"/>
            <a:ext cx="8604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スズキ株式会社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13" name="テキスト ボックス 42"/>
          <p:cNvSpPr txBox="1">
            <a:spLocks noChangeArrowheads="1"/>
          </p:cNvSpPr>
          <p:nvPr/>
        </p:nvSpPr>
        <p:spPr bwMode="auto">
          <a:xfrm>
            <a:off x="1828801" y="4319381"/>
            <a:ext cx="963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日本精工株式会社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14" name="テキスト ボックス 42"/>
          <p:cNvSpPr txBox="1">
            <a:spLocks noChangeArrowheads="1"/>
          </p:cNvSpPr>
          <p:nvPr/>
        </p:nvSpPr>
        <p:spPr bwMode="auto">
          <a:xfrm>
            <a:off x="598488" y="2500313"/>
            <a:ext cx="10937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アイシン精機株式会社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15" name="テキスト ボックス 42"/>
          <p:cNvSpPr txBox="1">
            <a:spLocks noChangeArrowheads="1"/>
          </p:cNvSpPr>
          <p:nvPr/>
        </p:nvSpPr>
        <p:spPr bwMode="auto">
          <a:xfrm>
            <a:off x="1925638" y="2500313"/>
            <a:ext cx="11064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ダイハツ工業株式会社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16" name="テキスト ボックス 42"/>
          <p:cNvSpPr txBox="1">
            <a:spLocks noChangeArrowheads="1"/>
          </p:cNvSpPr>
          <p:nvPr/>
        </p:nvSpPr>
        <p:spPr bwMode="auto">
          <a:xfrm>
            <a:off x="3328988" y="2500313"/>
            <a:ext cx="9271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株式会社デンソー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17" name="テキスト ボックス 38"/>
          <p:cNvSpPr txBox="1">
            <a:spLocks noChangeArrowheads="1"/>
          </p:cNvSpPr>
          <p:nvPr/>
        </p:nvSpPr>
        <p:spPr bwMode="auto">
          <a:xfrm>
            <a:off x="3687763" y="3173413"/>
            <a:ext cx="831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株式会社クボタ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18" name="テキスト ボックス 38"/>
          <p:cNvSpPr txBox="1">
            <a:spLocks noChangeArrowheads="1"/>
          </p:cNvSpPr>
          <p:nvPr/>
        </p:nvSpPr>
        <p:spPr bwMode="auto">
          <a:xfrm>
            <a:off x="2468563" y="3719513"/>
            <a:ext cx="10874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/>
              <a:t>株式会社小松製作所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19" name="テキスト ボックス 38"/>
          <p:cNvSpPr txBox="1">
            <a:spLocks noChangeArrowheads="1"/>
          </p:cNvSpPr>
          <p:nvPr/>
        </p:nvSpPr>
        <p:spPr bwMode="auto">
          <a:xfrm>
            <a:off x="3554413" y="3719513"/>
            <a:ext cx="1052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株式会社島津製作所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20" name="テキスト ボックス 38"/>
          <p:cNvSpPr txBox="1">
            <a:spLocks noChangeArrowheads="1"/>
          </p:cNvSpPr>
          <p:nvPr/>
        </p:nvSpPr>
        <p:spPr bwMode="auto">
          <a:xfrm>
            <a:off x="650875" y="4316413"/>
            <a:ext cx="9636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三浦工業株式会社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22" name="テキスト ボックス 38"/>
          <p:cNvSpPr txBox="1">
            <a:spLocks noChangeArrowheads="1"/>
          </p:cNvSpPr>
          <p:nvPr/>
        </p:nvSpPr>
        <p:spPr bwMode="auto">
          <a:xfrm>
            <a:off x="2924175" y="4310063"/>
            <a:ext cx="1235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ナカシマプロペラ株式会社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23" name="テキスト ボックス 38"/>
          <p:cNvSpPr txBox="1">
            <a:spLocks noChangeArrowheads="1"/>
          </p:cNvSpPr>
          <p:nvPr/>
        </p:nvSpPr>
        <p:spPr bwMode="auto">
          <a:xfrm>
            <a:off x="2978040" y="5567333"/>
            <a:ext cx="10615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株式会社日本製鋼所</a:t>
            </a:r>
            <a:r>
              <a:rPr lang="en-US" altLang="ja-JP" sz="700" dirty="0" smtClean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24" name="テキスト ボックス 38"/>
          <p:cNvSpPr txBox="1">
            <a:spLocks noChangeArrowheads="1"/>
          </p:cNvSpPr>
          <p:nvPr/>
        </p:nvSpPr>
        <p:spPr bwMode="auto">
          <a:xfrm>
            <a:off x="1768475" y="5554663"/>
            <a:ext cx="11414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住友電気工業株式会社</a:t>
            </a:r>
            <a:r>
              <a:rPr lang="en-US" altLang="ja-JP" sz="700" dirty="0">
                <a:latin typeface="Times New Roman" charset="0"/>
              </a:rPr>
              <a:t>®</a:t>
            </a:r>
          </a:p>
        </p:txBody>
      </p:sp>
      <p:sp>
        <p:nvSpPr>
          <p:cNvPr id="13425" name="テキスト ボックス 38"/>
          <p:cNvSpPr txBox="1">
            <a:spLocks noChangeArrowheads="1"/>
          </p:cNvSpPr>
          <p:nvPr/>
        </p:nvSpPr>
        <p:spPr bwMode="auto">
          <a:xfrm>
            <a:off x="2324894" y="6418857"/>
            <a:ext cx="69923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岡山市</a:t>
            </a:r>
            <a:r>
              <a:rPr lang="ja-JP" altLang="en-US" sz="700" dirty="0">
                <a:latin typeface="Times New Roman" charset="0"/>
              </a:rPr>
              <a:t>役所</a:t>
            </a:r>
            <a:r>
              <a:rPr lang="en-US" altLang="ja-JP" sz="700" dirty="0" smtClean="0"/>
              <a:t>®</a:t>
            </a:r>
            <a:endParaRPr lang="en-US" altLang="ja-JP" sz="700" dirty="0">
              <a:latin typeface="Times New Roman" charset="0"/>
            </a:endParaRPr>
          </a:p>
        </p:txBody>
      </p:sp>
      <p:sp>
        <p:nvSpPr>
          <p:cNvPr id="13428" name="テキスト ボックス 39"/>
          <p:cNvSpPr txBox="1">
            <a:spLocks noChangeArrowheads="1"/>
          </p:cNvSpPr>
          <p:nvPr/>
        </p:nvSpPr>
        <p:spPr bwMode="auto">
          <a:xfrm>
            <a:off x="8056563" y="2314061"/>
            <a:ext cx="10118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/>
              <a:t>グローリー株式会社</a:t>
            </a:r>
            <a:r>
              <a:rPr lang="en-US" altLang="ja-JP" sz="700" dirty="0" smtClean="0"/>
              <a:t>®</a:t>
            </a:r>
            <a:endParaRPr lang="ja-JP" altLang="en-US" sz="700" dirty="0"/>
          </a:p>
        </p:txBody>
      </p:sp>
      <p:graphicFrame>
        <p:nvGraphicFramePr>
          <p:cNvPr id="13429" name="Object 120"/>
          <p:cNvGraphicFramePr>
            <a:graphicFrameLocks noChangeAspect="1"/>
          </p:cNvGraphicFramePr>
          <p:nvPr/>
        </p:nvGraphicFramePr>
        <p:xfrm>
          <a:off x="4962525" y="1836738"/>
          <a:ext cx="7429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ビットマップ イメージ" r:id="rId63" imgW="819048" imgH="295238" progId="PBrush">
                  <p:embed/>
                </p:oleObj>
              </mc:Choice>
              <mc:Fallback>
                <p:oleObj name="ビットマップ イメージ" r:id="rId63" imgW="819048" imgH="2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1836738"/>
                        <a:ext cx="7429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30" name="テキスト ボックス 38"/>
          <p:cNvSpPr txBox="1">
            <a:spLocks noChangeArrowheads="1"/>
          </p:cNvSpPr>
          <p:nvPr/>
        </p:nvSpPr>
        <p:spPr bwMode="auto">
          <a:xfrm>
            <a:off x="6881813" y="2166938"/>
            <a:ext cx="12239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セイコーエプソン株式会社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32" name="テキスト ボックス 40"/>
          <p:cNvSpPr txBox="1">
            <a:spLocks noChangeArrowheads="1"/>
          </p:cNvSpPr>
          <p:nvPr/>
        </p:nvSpPr>
        <p:spPr bwMode="auto">
          <a:xfrm>
            <a:off x="4813300" y="2655888"/>
            <a:ext cx="10525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株式会社村田製作所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33" name="テキスト ボックス 40"/>
          <p:cNvSpPr txBox="1">
            <a:spLocks noChangeArrowheads="1"/>
          </p:cNvSpPr>
          <p:nvPr/>
        </p:nvSpPr>
        <p:spPr bwMode="auto">
          <a:xfrm>
            <a:off x="5924550" y="2655888"/>
            <a:ext cx="930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オムロン株式会社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34" name="テキスト ボックス 40"/>
          <p:cNvSpPr txBox="1">
            <a:spLocks noChangeArrowheads="1"/>
          </p:cNvSpPr>
          <p:nvPr/>
        </p:nvSpPr>
        <p:spPr bwMode="auto">
          <a:xfrm>
            <a:off x="7035800" y="2655888"/>
            <a:ext cx="8493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京セラ株式会社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36" name="テキスト ボックス 38"/>
          <p:cNvSpPr txBox="1">
            <a:spLocks noChangeArrowheads="1"/>
          </p:cNvSpPr>
          <p:nvPr/>
        </p:nvSpPr>
        <p:spPr bwMode="auto">
          <a:xfrm>
            <a:off x="4819160" y="3358109"/>
            <a:ext cx="9717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株式会社日本触媒</a:t>
            </a:r>
            <a:r>
              <a:rPr lang="en-US" altLang="ja-JP" sz="700" dirty="0" smtClean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38" name="テキスト ボックス 35"/>
          <p:cNvSpPr txBox="1">
            <a:spLocks noChangeArrowheads="1"/>
          </p:cNvSpPr>
          <p:nvPr/>
        </p:nvSpPr>
        <p:spPr bwMode="auto">
          <a:xfrm>
            <a:off x="4843608" y="4724031"/>
            <a:ext cx="9636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清水建設株式会社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42" name="テキスト ボックス 37"/>
          <p:cNvSpPr txBox="1">
            <a:spLocks noChangeArrowheads="1"/>
          </p:cNvSpPr>
          <p:nvPr/>
        </p:nvSpPr>
        <p:spPr bwMode="auto">
          <a:xfrm>
            <a:off x="4753547" y="5934111"/>
            <a:ext cx="14097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株式会社エヌ・ティ・ティ・データ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44" name="テキスト ボックス 37"/>
          <p:cNvSpPr txBox="1">
            <a:spLocks noChangeArrowheads="1"/>
          </p:cNvSpPr>
          <p:nvPr/>
        </p:nvSpPr>
        <p:spPr bwMode="auto">
          <a:xfrm>
            <a:off x="8161818" y="5348470"/>
            <a:ext cx="963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四国電力株式会社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445" name="テキスト ボックス 37"/>
          <p:cNvSpPr txBox="1">
            <a:spLocks noChangeArrowheads="1"/>
          </p:cNvSpPr>
          <p:nvPr/>
        </p:nvSpPr>
        <p:spPr bwMode="auto">
          <a:xfrm>
            <a:off x="6029557" y="5304847"/>
            <a:ext cx="842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株式会社</a:t>
            </a:r>
            <a:br>
              <a:rPr lang="ja-JP" altLang="en-US" sz="700" dirty="0">
                <a:latin typeface="Times New Roman" charset="0"/>
              </a:rPr>
            </a:br>
            <a:r>
              <a:rPr lang="ja-JP" altLang="en-US" sz="700" dirty="0">
                <a:latin typeface="Times New Roman" charset="0"/>
              </a:rPr>
              <a:t>両備システムズ</a:t>
            </a:r>
            <a:r>
              <a:rPr lang="en-US" altLang="ja-JP" sz="700" dirty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257175" y="1508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tx1"/>
                </a:solidFill>
                <a:latin typeface="+mj-lt"/>
                <a:ea typeface="+mj-ea"/>
                <a:cs typeface="ＭＳ Ｐゴシック" pitchFamily="-10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r>
              <a:rPr lang="ja-JP" altLang="en-US" sz="2400" smtClean="0">
                <a:latin typeface="Calibri" charset="0"/>
                <a:ea typeface="ＭＳ Ｐゴシック" charset="0"/>
                <a:cs typeface="ＭＳ Ｐゴシック" charset="0"/>
              </a:rPr>
              <a:t>機械システム系学科の就職先</a:t>
            </a:r>
            <a:endParaRPr lang="en-US" altLang="ja-JP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6" name="Picture 54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25" y="1262063"/>
            <a:ext cx="920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7036043" y="1534223"/>
            <a:ext cx="9268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/>
              <a:t>　</a:t>
            </a:r>
            <a:r>
              <a:rPr lang="ja-JP" altLang="en-US" sz="700" dirty="0"/>
              <a:t>株式会社東芝</a:t>
            </a:r>
            <a:r>
              <a:rPr lang="en-US" altLang="ja-JP" sz="700" dirty="0"/>
              <a:t>®</a:t>
            </a:r>
            <a:r>
              <a:rPr lang="ja-JP" altLang="en-US" sz="800" dirty="0"/>
              <a:t>　</a:t>
            </a:r>
            <a:endParaRPr lang="ja-JP" altLang="en-US" dirty="0"/>
          </a:p>
        </p:txBody>
      </p:sp>
      <p:pic>
        <p:nvPicPr>
          <p:cNvPr id="138" name="図 65" descr="スクリーンショット（2010-06-16 12.29.20）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050" y="1854170"/>
            <a:ext cx="52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図 172" descr="スクリーンショット（2012-06-20 21.55.33）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870" y="1304874"/>
            <a:ext cx="823213" cy="3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テキスト ボックス 166"/>
          <p:cNvSpPr txBox="1">
            <a:spLocks noChangeArrowheads="1"/>
          </p:cNvSpPr>
          <p:nvPr/>
        </p:nvSpPr>
        <p:spPr bwMode="auto">
          <a:xfrm>
            <a:off x="8181231" y="1597025"/>
            <a:ext cx="8354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700" dirty="0"/>
              <a:t>株式会社リコー</a:t>
            </a:r>
            <a:r>
              <a:rPr lang="en-US" altLang="ja-JP" sz="700" dirty="0"/>
              <a:t>®</a:t>
            </a:r>
            <a:endParaRPr lang="ja-JP" altLang="en-US" sz="700" dirty="0"/>
          </a:p>
        </p:txBody>
      </p:sp>
      <p:pic>
        <p:nvPicPr>
          <p:cNvPr id="141" name="Picture 47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657" y="1858963"/>
            <a:ext cx="792162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889322" y="1961019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dirty="0"/>
              <a:t>日産自動車株式会社</a:t>
            </a:r>
            <a:r>
              <a:rPr lang="en-US" altLang="ja-JP" sz="700" dirty="0"/>
              <a:t>®</a:t>
            </a:r>
            <a:r>
              <a:rPr lang="ja-JP" altLang="en-US" sz="800" dirty="0"/>
              <a:t>　</a:t>
            </a:r>
            <a:endParaRPr lang="ja-JP" altLang="en-US" dirty="0"/>
          </a:p>
        </p:txBody>
      </p:sp>
      <p:pic>
        <p:nvPicPr>
          <p:cNvPr id="143" name="Picture 152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782" y="3153770"/>
            <a:ext cx="8540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テキスト ボックス 131"/>
          <p:cNvSpPr txBox="1">
            <a:spLocks noChangeArrowheads="1"/>
          </p:cNvSpPr>
          <p:nvPr/>
        </p:nvSpPr>
        <p:spPr bwMode="auto">
          <a:xfrm>
            <a:off x="5903119" y="3376613"/>
            <a:ext cx="889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600" dirty="0"/>
              <a:t>日本ガイシ株式会社</a:t>
            </a:r>
            <a:r>
              <a:rPr lang="en-US" altLang="ja-JP" sz="600" baseline="30000" dirty="0"/>
              <a:t>®</a:t>
            </a:r>
            <a:endParaRPr lang="ja-JP" altLang="en-US" sz="600" baseline="30000" dirty="0"/>
          </a:p>
        </p:txBody>
      </p:sp>
      <p:pic>
        <p:nvPicPr>
          <p:cNvPr id="145" name="図 90" descr="スクリーンショット（2010-06-16 13.00.20）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850" y="3668197"/>
            <a:ext cx="10033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テキスト ボックス 89"/>
          <p:cNvSpPr txBox="1">
            <a:spLocks noChangeArrowheads="1"/>
          </p:cNvSpPr>
          <p:nvPr/>
        </p:nvSpPr>
        <p:spPr bwMode="auto">
          <a:xfrm>
            <a:off x="4924645" y="3906969"/>
            <a:ext cx="793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600" dirty="0"/>
              <a:t>旭化成 株式会社</a:t>
            </a:r>
            <a:r>
              <a:rPr lang="en-US" altLang="ja-JP" sz="600" dirty="0"/>
              <a:t>®</a:t>
            </a:r>
            <a:endParaRPr lang="ja-JP" altLang="en-US" sz="600" dirty="0"/>
          </a:p>
        </p:txBody>
      </p:sp>
      <p:pic>
        <p:nvPicPr>
          <p:cNvPr id="149" name="Picture 90" descr="F:\Documents and Settings\沖原\デスクトップ\日亜化学工業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3113088"/>
            <a:ext cx="1063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テキスト ボックス 189"/>
          <p:cNvSpPr txBox="1">
            <a:spLocks noChangeArrowheads="1"/>
          </p:cNvSpPr>
          <p:nvPr/>
        </p:nvSpPr>
        <p:spPr bwMode="auto">
          <a:xfrm>
            <a:off x="7974810" y="3402013"/>
            <a:ext cx="1001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600" dirty="0"/>
              <a:t>日亜化学工業株式会社</a:t>
            </a:r>
            <a:r>
              <a:rPr lang="en-US" altLang="ja-JP" sz="600" dirty="0"/>
              <a:t>®</a:t>
            </a:r>
            <a:endParaRPr lang="ja-JP" altLang="en-US" sz="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967" y="4602163"/>
            <a:ext cx="568966" cy="539020"/>
          </a:xfrm>
          <a:prstGeom prst="rect">
            <a:avLst/>
          </a:prstGeom>
        </p:spPr>
      </p:pic>
      <p:sp>
        <p:nvSpPr>
          <p:cNvPr id="153" name="テキスト ボックス 189"/>
          <p:cNvSpPr txBox="1">
            <a:spLocks noChangeArrowheads="1"/>
          </p:cNvSpPr>
          <p:nvPr/>
        </p:nvSpPr>
        <p:spPr bwMode="auto">
          <a:xfrm>
            <a:off x="3154363" y="5140925"/>
            <a:ext cx="10486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700" dirty="0" smtClean="0"/>
              <a:t>新日鐵住金株式</a:t>
            </a:r>
            <a:r>
              <a:rPr lang="ja-JP" altLang="en-US" sz="700" dirty="0"/>
              <a:t>会社</a:t>
            </a:r>
            <a:r>
              <a:rPr lang="en-US" altLang="ja-JP" sz="600" dirty="0"/>
              <a:t>®</a:t>
            </a:r>
            <a:endParaRPr lang="ja-JP" altLang="en-US" sz="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75" y="5380253"/>
            <a:ext cx="625475" cy="2017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45" y="6106176"/>
            <a:ext cx="1138096" cy="309877"/>
          </a:xfrm>
          <a:prstGeom prst="rect">
            <a:avLst/>
          </a:prstGeom>
        </p:spPr>
      </p:pic>
      <p:sp>
        <p:nvSpPr>
          <p:cNvPr id="156" name="テキスト ボックス 38"/>
          <p:cNvSpPr txBox="1">
            <a:spLocks noChangeArrowheads="1"/>
          </p:cNvSpPr>
          <p:nvPr/>
        </p:nvSpPr>
        <p:spPr bwMode="auto">
          <a:xfrm>
            <a:off x="1093552" y="6443663"/>
            <a:ext cx="6094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岡山県庁</a:t>
            </a:r>
            <a:r>
              <a:rPr lang="en-US" altLang="ja-JP" sz="700" dirty="0" smtClean="0"/>
              <a:t>®</a:t>
            </a:r>
            <a:endParaRPr lang="en-US" altLang="ja-JP" sz="700" dirty="0">
              <a:latin typeface="Times New Roman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65" y="6047382"/>
            <a:ext cx="1435922" cy="387282"/>
          </a:xfrm>
          <a:prstGeom prst="rect">
            <a:avLst/>
          </a:prstGeom>
        </p:spPr>
      </p:pic>
      <p:sp>
        <p:nvSpPr>
          <p:cNvPr id="159" name="テキスト ボックス 38"/>
          <p:cNvSpPr txBox="1">
            <a:spLocks noChangeArrowheads="1"/>
          </p:cNvSpPr>
          <p:nvPr/>
        </p:nvSpPr>
        <p:spPr bwMode="auto">
          <a:xfrm>
            <a:off x="3198417" y="6470499"/>
            <a:ext cx="1386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国土交通省　中国地方整備局</a:t>
            </a:r>
            <a:r>
              <a:rPr lang="en-US" altLang="ja-JP" sz="700" dirty="0" smtClean="0"/>
              <a:t>®</a:t>
            </a:r>
            <a:endParaRPr lang="ja-JP" altLang="en-US" sz="7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795" y="3677242"/>
            <a:ext cx="2076489" cy="227012"/>
          </a:xfrm>
          <a:prstGeom prst="rect">
            <a:avLst/>
          </a:prstGeom>
        </p:spPr>
      </p:pic>
      <p:sp>
        <p:nvSpPr>
          <p:cNvPr id="161" name="テキスト ボックス 89"/>
          <p:cNvSpPr txBox="1">
            <a:spLocks noChangeArrowheads="1"/>
          </p:cNvSpPr>
          <p:nvPr/>
        </p:nvSpPr>
        <p:spPr bwMode="auto">
          <a:xfrm>
            <a:off x="6657891" y="3944254"/>
            <a:ext cx="10278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600" dirty="0" smtClean="0"/>
              <a:t>セントラル硝子株式</a:t>
            </a:r>
            <a:r>
              <a:rPr lang="ja-JP" altLang="en-US" sz="600" dirty="0"/>
              <a:t>会社</a:t>
            </a:r>
            <a:r>
              <a:rPr lang="en-US" altLang="ja-JP" sz="600" dirty="0"/>
              <a:t>®</a:t>
            </a:r>
            <a:endParaRPr lang="ja-JP" altLang="en-US" sz="600" dirty="0"/>
          </a:p>
        </p:txBody>
      </p:sp>
      <p:pic>
        <p:nvPicPr>
          <p:cNvPr id="162" name="Picture 64"/>
          <p:cNvPicPr>
            <a:picLocks noChangeAspect="1" noChangeArrowheads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5223" y="4463327"/>
            <a:ext cx="386578" cy="2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6918840" y="4722428"/>
            <a:ext cx="117371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東海旅客鉄道株式会社</a:t>
            </a:r>
            <a:r>
              <a:rPr lang="en-US" altLang="ja-JP" sz="700" dirty="0">
                <a:solidFill>
                  <a:prstClr val="black"/>
                </a:solidFill>
              </a:rPr>
              <a:t>® 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21" y="4404949"/>
            <a:ext cx="747913" cy="349026"/>
          </a:xfrm>
          <a:prstGeom prst="rect">
            <a:avLst/>
          </a:prstGeom>
        </p:spPr>
      </p:pic>
      <p:sp>
        <p:nvSpPr>
          <p:cNvPr id="165" name="テキスト ボックス 37"/>
          <p:cNvSpPr txBox="1">
            <a:spLocks noChangeArrowheads="1"/>
          </p:cNvSpPr>
          <p:nvPr/>
        </p:nvSpPr>
        <p:spPr bwMode="auto">
          <a:xfrm>
            <a:off x="5865813" y="4747990"/>
            <a:ext cx="8819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株式会社大本組</a:t>
            </a:r>
            <a:r>
              <a:rPr lang="en-US" altLang="ja-JP" sz="700" dirty="0" smtClean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66" name="図 80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608" y="6248992"/>
            <a:ext cx="1270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4932665" y="6497739"/>
            <a:ext cx="11063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/>
              <a:t>　</a:t>
            </a:r>
            <a:r>
              <a:rPr lang="ja-JP" altLang="en-US" sz="700" dirty="0"/>
              <a:t>株式会社中国銀行</a:t>
            </a:r>
            <a:r>
              <a:rPr lang="en-US" altLang="ja-JP" sz="700" dirty="0"/>
              <a:t>®</a:t>
            </a:r>
            <a:r>
              <a:rPr lang="ja-JP" altLang="en-US" sz="800" dirty="0"/>
              <a:t>　</a:t>
            </a:r>
            <a:endParaRPr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50" y="5626252"/>
            <a:ext cx="983280" cy="307275"/>
          </a:xfrm>
          <a:prstGeom prst="rect">
            <a:avLst/>
          </a:prstGeom>
        </p:spPr>
      </p:pic>
      <p:sp>
        <p:nvSpPr>
          <p:cNvPr id="169" name="テキスト ボックス 37"/>
          <p:cNvSpPr txBox="1">
            <a:spLocks noChangeArrowheads="1"/>
          </p:cNvSpPr>
          <p:nvPr/>
        </p:nvSpPr>
        <p:spPr bwMode="auto">
          <a:xfrm>
            <a:off x="6362886" y="5930906"/>
            <a:ext cx="104387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カバヤ食品株式会社</a:t>
            </a:r>
            <a:r>
              <a:rPr lang="en-US" altLang="ja-JP" sz="700" dirty="0" smtClean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483" y="6218778"/>
            <a:ext cx="790630" cy="265294"/>
          </a:xfrm>
          <a:prstGeom prst="rect">
            <a:avLst/>
          </a:prstGeom>
        </p:spPr>
      </p:pic>
      <p:sp>
        <p:nvSpPr>
          <p:cNvPr id="171" name="テキスト ボックス 37"/>
          <p:cNvSpPr txBox="1">
            <a:spLocks noChangeArrowheads="1"/>
          </p:cNvSpPr>
          <p:nvPr/>
        </p:nvSpPr>
        <p:spPr bwMode="auto">
          <a:xfrm>
            <a:off x="6113608" y="6517282"/>
            <a:ext cx="99257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>
                <a:latin typeface="Times New Roman" charset="0"/>
              </a:rPr>
              <a:t>株式</a:t>
            </a:r>
            <a:r>
              <a:rPr lang="ja-JP" altLang="en-US" sz="700" dirty="0" smtClean="0">
                <a:latin typeface="Times New Roman" charset="0"/>
              </a:rPr>
              <a:t>会社アシックス</a:t>
            </a:r>
            <a:r>
              <a:rPr lang="en-US" altLang="ja-JP" sz="700" dirty="0" smtClean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5296" y="6229545"/>
            <a:ext cx="328842" cy="287737"/>
          </a:xfrm>
          <a:prstGeom prst="rect">
            <a:avLst/>
          </a:prstGeom>
        </p:spPr>
      </p:pic>
      <p:sp>
        <p:nvSpPr>
          <p:cNvPr id="173" name="テキスト ボックス 37"/>
          <p:cNvSpPr txBox="1">
            <a:spLocks noChangeArrowheads="1"/>
          </p:cNvSpPr>
          <p:nvPr/>
        </p:nvSpPr>
        <p:spPr bwMode="auto">
          <a:xfrm>
            <a:off x="7505417" y="6519287"/>
            <a:ext cx="11592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大和ハウス工業株式会社</a:t>
            </a:r>
            <a:endParaRPr lang="ja-JP" altLang="en-US" sz="700" dirty="0">
              <a:latin typeface="Times New Roman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36" y="6269318"/>
            <a:ext cx="1437562" cy="12846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990" y="5631767"/>
            <a:ext cx="656246" cy="321560"/>
          </a:xfrm>
          <a:prstGeom prst="rect">
            <a:avLst/>
          </a:prstGeom>
        </p:spPr>
      </p:pic>
      <p:sp>
        <p:nvSpPr>
          <p:cNvPr id="176" name="テキスト ボックス 37"/>
          <p:cNvSpPr txBox="1">
            <a:spLocks noChangeArrowheads="1"/>
          </p:cNvSpPr>
          <p:nvPr/>
        </p:nvSpPr>
        <p:spPr bwMode="auto">
          <a:xfrm>
            <a:off x="7560273" y="5930905"/>
            <a:ext cx="12410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700" dirty="0" smtClean="0">
                <a:latin typeface="Times New Roman" charset="0"/>
              </a:rPr>
              <a:t>西日本高速道路株式会社</a:t>
            </a:r>
            <a:r>
              <a:rPr lang="en-US" altLang="ja-JP" sz="700" dirty="0" smtClean="0">
                <a:latin typeface="Times New Roman" charset="0"/>
              </a:rPr>
              <a:t>®</a:t>
            </a:r>
            <a:endParaRPr lang="ja-JP" altLang="en-US" sz="7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さらに詳しい情報は・・・</a:t>
            </a:r>
          </a:p>
        </p:txBody>
      </p:sp>
      <p:sp>
        <p:nvSpPr>
          <p:cNvPr id="17410" name="コンテンツ プレースホルダー 2"/>
          <p:cNvSpPr>
            <a:spLocks noGrp="1"/>
          </p:cNvSpPr>
          <p:nvPr>
            <p:ph sz="quarter" idx="10"/>
          </p:nvPr>
        </p:nvSpPr>
        <p:spPr bwMode="auto">
          <a:xfrm>
            <a:off x="115888" y="1314450"/>
            <a:ext cx="9028112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2800">
                <a:cs typeface="ＭＳ Ｐゴシック" pitchFamily="-72" charset="-128"/>
              </a:rPr>
              <a:t>岡山大学工学部　機械システム系学科ホームページ</a:t>
            </a:r>
            <a:endParaRPr lang="en-US" altLang="ja-JP" sz="2800">
              <a:cs typeface="ＭＳ Ｐゴシック" pitchFamily="-72" charset="-128"/>
            </a:endParaRPr>
          </a:p>
        </p:txBody>
      </p:sp>
      <p:pic>
        <p:nvPicPr>
          <p:cNvPr id="17411" name="Picture 4" descr="C:\Users\kanda\Desktop\top_title_j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2851150"/>
            <a:ext cx="310673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kanda\Desktop\top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913" y="2836863"/>
            <a:ext cx="57864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コンテンツ プレースホルダー 2"/>
          <p:cNvSpPr txBox="1">
            <a:spLocks/>
          </p:cNvSpPr>
          <p:nvPr/>
        </p:nvSpPr>
        <p:spPr bwMode="auto">
          <a:xfrm>
            <a:off x="387350" y="1828800"/>
            <a:ext cx="84042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altLang="ja-JP" dirty="0"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http://</a:t>
            </a:r>
            <a:r>
              <a:rPr lang="en-US" altLang="ja-JP" dirty="0" err="1"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www.eng.okayama-u.ac.jp</a:t>
            </a:r>
            <a:r>
              <a:rPr lang="en-US" altLang="ja-JP" dirty="0"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/</a:t>
            </a:r>
            <a:r>
              <a:rPr lang="en-US" altLang="ja-JP" dirty="0" err="1"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eng_mech</a:t>
            </a:r>
            <a:r>
              <a:rPr lang="en-US" altLang="ja-JP" dirty="0"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/html/</a:t>
            </a:r>
            <a:r>
              <a:rPr lang="en-US" altLang="ja-JP" dirty="0" err="1"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index.html</a:t>
            </a:r>
            <a:endParaRPr lang="en-US" altLang="ja-JP" dirty="0">
              <a:latin typeface="Arial Unicode MS" pitchFamily="-72" charset="0"/>
              <a:ea typeface="Arial Unicode MS" pitchFamily="-72" charset="0"/>
              <a:cs typeface="Arial Unicode MS" pitchFamily="-72" charset="0"/>
            </a:endParaRPr>
          </a:p>
        </p:txBody>
      </p:sp>
      <p:sp>
        <p:nvSpPr>
          <p:cNvPr id="17414" name="テキスト ボックス 1"/>
          <p:cNvSpPr txBox="1">
            <a:spLocks noChangeArrowheads="1"/>
          </p:cNvSpPr>
          <p:nvPr/>
        </p:nvSpPr>
        <p:spPr bwMode="auto">
          <a:xfrm>
            <a:off x="0" y="5372100"/>
            <a:ext cx="923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※</a:t>
            </a:r>
            <a:r>
              <a:rPr lang="ja-JP" altLang="en-US"/>
              <a:t>機械システム系学科で学ぶこと，研究紹介などが掲載されています。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2019</a:t>
            </a:r>
            <a:r>
              <a:rPr kumimoji="1" lang="ja-JP" altLang="en-US" dirty="0" smtClean="0"/>
              <a:t>年度オープンキャンパス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37" y="3754640"/>
            <a:ext cx="3281363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02"/>
          <a:stretch/>
        </p:blipFill>
        <p:spPr>
          <a:xfrm>
            <a:off x="5678976" y="830058"/>
            <a:ext cx="4367824" cy="291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コンテンツ プレースホルダー 3"/>
          <p:cNvPicPr>
            <a:picLocks noGrp="1" noChangeAspect="1"/>
          </p:cNvPicPr>
          <p:nvPr>
            <p:ph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1" y="830058"/>
            <a:ext cx="5565765" cy="292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62" y="3741940"/>
            <a:ext cx="3300413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4641"/>
            <a:ext cx="3281362" cy="218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正方形/長方形 15"/>
          <p:cNvSpPr/>
          <p:nvPr/>
        </p:nvSpPr>
        <p:spPr>
          <a:xfrm>
            <a:off x="219075" y="6135891"/>
            <a:ext cx="8924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eaLnBrk="1" hangingPunct="1">
              <a:buFont typeface="Wingdings" charset="0"/>
              <a:buNone/>
            </a:pPr>
            <a:r>
              <a:rPr lang="ja-JP" altLang="en-US" sz="2000" dirty="0" smtClean="0">
                <a:solidFill>
                  <a:srgbClr val="404040"/>
                </a:solidFill>
                <a:latin typeface="Calibri" charset="0"/>
              </a:rPr>
              <a:t>オープンキャンパスの詳細・</a:t>
            </a:r>
            <a:r>
              <a:rPr lang="ja-JP" altLang="en-US" sz="2000" dirty="0" smtClean="0">
                <a:solidFill>
                  <a:srgbClr val="FF0000"/>
                </a:solidFill>
                <a:latin typeface="Calibri" charset="0"/>
              </a:rPr>
              <a:t>申込</a:t>
            </a:r>
            <a:r>
              <a:rPr lang="ja-JP" altLang="en-US" sz="2000" dirty="0" smtClean="0">
                <a:solidFill>
                  <a:srgbClr val="404040"/>
                </a:solidFill>
                <a:latin typeface="Calibri" charset="0"/>
              </a:rPr>
              <a:t>等は岡山大学</a:t>
            </a:r>
            <a:r>
              <a:rPr lang="en-US" altLang="ja-JP" sz="2000" dirty="0" smtClean="0">
                <a:solidFill>
                  <a:srgbClr val="FF0000"/>
                </a:solidFill>
                <a:latin typeface="Calibri" charset="0"/>
              </a:rPr>
              <a:t>Web</a:t>
            </a:r>
            <a:r>
              <a:rPr lang="ja-JP" altLang="en-US" sz="2000" dirty="0" smtClean="0">
                <a:solidFill>
                  <a:srgbClr val="FF0000"/>
                </a:solidFill>
                <a:latin typeface="Calibri" charset="0"/>
              </a:rPr>
              <a:t>サイト</a:t>
            </a:r>
            <a:r>
              <a:rPr lang="ja-JP" altLang="en-US" sz="2000" dirty="0" smtClean="0">
                <a:solidFill>
                  <a:srgbClr val="404040"/>
                </a:solidFill>
                <a:latin typeface="Calibri" charset="0"/>
              </a:rPr>
              <a:t>をご覧ください。</a:t>
            </a:r>
            <a:endParaRPr lang="ja-JP" altLang="en-US" sz="20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3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 bwMode="auto">
          <a:xfrm>
            <a:off x="454932" y="122164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機械システム系学科では？</a:t>
            </a:r>
          </a:p>
        </p:txBody>
      </p:sp>
      <p:sp>
        <p:nvSpPr>
          <p:cNvPr id="5123" name="コンテンツ プレースホルダ 2"/>
          <p:cNvSpPr>
            <a:spLocks/>
          </p:cNvSpPr>
          <p:nvPr/>
        </p:nvSpPr>
        <p:spPr bwMode="auto">
          <a:xfrm>
            <a:off x="304800" y="957263"/>
            <a:ext cx="85471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高度なモノ作りに欠かせない，材料，設計，加工，熱，流体，</a:t>
            </a:r>
            <a:r>
              <a:rPr lang="en-US" altLang="ja-JP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/>
            </a:r>
            <a:br>
              <a:rPr lang="en-US" altLang="ja-JP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</a:br>
            <a:r>
              <a:rPr lang="ja-JP" altLang="en-US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計測制御等に関する技術</a:t>
            </a:r>
            <a:endParaRPr lang="ja-JP" altLang="en-US" sz="2000" b="1" dirty="0">
              <a:solidFill>
                <a:srgbClr val="00206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便利で安全・安心な社会を実現するための，ロボット，ヒューマン</a:t>
            </a:r>
            <a:r>
              <a:rPr lang="en-US" altLang="ja-JP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/>
            </a:r>
            <a:br>
              <a:rPr lang="en-US" altLang="ja-JP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</a:br>
            <a:r>
              <a:rPr lang="ja-JP" altLang="en-US" sz="2000" b="1" dirty="0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インターフェイス，機械やシステムを用いたサービスの創成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ja-JP" altLang="en-US" sz="2000" b="1" dirty="0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などを学び，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新しいアイデアを発想する能力</a:t>
            </a:r>
            <a:r>
              <a:rPr lang="ja-JP" altLang="en-US" sz="2000" b="1" dirty="0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，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自身で問題を発見し解決できる能力</a:t>
            </a:r>
            <a:r>
              <a:rPr lang="ja-JP" altLang="en-US" sz="2000" b="1" dirty="0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，社会に出て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多くの人とコミュニケーションできる能力</a:t>
            </a:r>
            <a:r>
              <a:rPr lang="ja-JP" altLang="en-US" sz="2000" b="1" dirty="0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を持ち，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国際的に活躍できるエンジニア</a:t>
            </a:r>
            <a:r>
              <a:rPr lang="ja-JP" altLang="en-US" sz="2000" b="1" dirty="0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になるために，多くの実践的な講義や実験・実習が用意されています．</a:t>
            </a:r>
            <a:endParaRPr lang="ja-JP" altLang="en-US" sz="3200" dirty="0">
              <a:solidFill>
                <a:srgbClr val="000000"/>
              </a:solidFill>
              <a:latin typeface="Calibri" pitchFamily="-72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3266EA30-1D66-0148-9CC8-F356A4C96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53" y="4002702"/>
            <a:ext cx="2967694" cy="246085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6A5EB8E3-A668-1A4E-9484-D6E5A507B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513" y="3976852"/>
            <a:ext cx="4059256" cy="2486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>
                <a:cs typeface="ＭＳ Ｐゴシック" pitchFamily="-72" charset="-128"/>
              </a:rPr>
              <a:t>機械システム系学科では？</a:t>
            </a:r>
          </a:p>
        </p:txBody>
      </p:sp>
      <p:sp>
        <p:nvSpPr>
          <p:cNvPr id="4" name="角丸四角形 3"/>
          <p:cNvSpPr>
            <a:spLocks noChangeArrowheads="1"/>
          </p:cNvSpPr>
          <p:nvPr/>
        </p:nvSpPr>
        <p:spPr bwMode="auto">
          <a:xfrm>
            <a:off x="4556125" y="4168775"/>
            <a:ext cx="4273550" cy="2466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304800" y="4221163"/>
            <a:ext cx="4089400" cy="2401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44475" y="1614488"/>
            <a:ext cx="8701088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08050" lvl="1" indent="-436563" defTabSz="914400">
              <a:spcBef>
                <a:spcPct val="20000"/>
              </a:spcBef>
              <a:buFont typeface="Arial" pitchFamily="-72" charset="0"/>
              <a:buChar char="–"/>
            </a:pPr>
            <a:endParaRPr lang="en-US" altLang="ja-JP" sz="2000">
              <a:latin typeface="Calibri" pitchFamily="-7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4488" y="3768725"/>
            <a:ext cx="1322387" cy="48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ja-JP" altLang="en-US" b="1">
                <a:solidFill>
                  <a:srgbClr val="00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教　育</a:t>
            </a:r>
            <a:endParaRPr lang="ja-JP" altLang="en-US" b="1">
              <a:solidFill>
                <a:srgbClr val="00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0125" y="3738563"/>
            <a:ext cx="1225550" cy="48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ja-JP" altLang="en-US" b="1">
                <a:solidFill>
                  <a:srgbClr val="00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研　究</a:t>
            </a:r>
            <a:endParaRPr lang="ja-JP" altLang="en-US" b="1">
              <a:solidFill>
                <a:srgbClr val="00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6151" name="テキスト ボックス 9"/>
          <p:cNvSpPr txBox="1">
            <a:spLocks noChangeArrowheads="1"/>
          </p:cNvSpPr>
          <p:nvPr/>
        </p:nvSpPr>
        <p:spPr bwMode="auto">
          <a:xfrm>
            <a:off x="623888" y="4302125"/>
            <a:ext cx="37703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デザイン型科目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日本語・英語・第二外国語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卒業研究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工学部</a:t>
            </a: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 → 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大学院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　　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一貫教育カリキュラム</a:t>
            </a:r>
            <a:endParaRPr lang="en-US" altLang="ja-JP" sz="2000">
              <a:solidFill>
                <a:srgbClr val="C00000"/>
              </a:solidFill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インターンシップ</a:t>
            </a:r>
            <a:endParaRPr lang="en-US" altLang="ja-JP" sz="2000">
              <a:solidFill>
                <a:srgbClr val="C00000"/>
              </a:solidFill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キャリア支援</a:t>
            </a:r>
            <a:endParaRPr lang="ja-JP" altLang="en-US" sz="2000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>
              <a:lnSpc>
                <a:spcPts val="2400"/>
              </a:lnSpc>
            </a:pP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</p:txBody>
      </p:sp>
      <p:sp>
        <p:nvSpPr>
          <p:cNvPr id="6152" name="テキスト ボックス 13"/>
          <p:cNvSpPr txBox="1">
            <a:spLocks noChangeArrowheads="1"/>
          </p:cNvSpPr>
          <p:nvPr/>
        </p:nvSpPr>
        <p:spPr bwMode="auto">
          <a:xfrm>
            <a:off x="4691063" y="4314825"/>
            <a:ext cx="40782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世界最先端の研究</a:t>
            </a:r>
            <a:endParaRPr lang="en-US" altLang="ja-JP" sz="2000">
              <a:solidFill>
                <a:srgbClr val="C00000"/>
              </a:solidFill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新材料創成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超精密次世代加工技術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高度エネルギー変換技術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知的制御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人間と機械のインターフェース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豊富な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研究設備</a:t>
            </a:r>
            <a:endParaRPr lang="ja-JP" altLang="en-US" sz="2000"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6153" name="コンテンツ プレースホルダ 2"/>
          <p:cNvSpPr>
            <a:spLocks/>
          </p:cNvSpPr>
          <p:nvPr/>
        </p:nvSpPr>
        <p:spPr bwMode="auto">
          <a:xfrm>
            <a:off x="417513" y="850900"/>
            <a:ext cx="85471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課題探求能力</a:t>
            </a:r>
            <a:endParaRPr lang="en-US" altLang="ja-JP" sz="2000" b="1">
              <a:solidFill>
                <a:srgbClr val="FF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自ら課題を見つけ出し，その課題の答えを幅広い視点から柔軟かつ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総合的に探し求めることができる能力．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デザイン能力</a:t>
            </a:r>
            <a:endParaRPr lang="en-US" altLang="ja-JP" sz="2000" b="1">
              <a:solidFill>
                <a:srgbClr val="FF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必ずしも答えが一つではない課題に対して，様々な学問や技術を統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合することによって，実現可能な答えを見つけ出す能力．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国際的に活躍する力</a:t>
            </a:r>
            <a:r>
              <a:rPr lang="ja-JP" altLang="en-US" sz="2000" b="1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：コミュニケーション能力</a:t>
            </a:r>
            <a:endParaRPr lang="en-US" altLang="ja-JP" sz="2000" b="1">
              <a:solidFill>
                <a:srgbClr val="00206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カリキュラムの流れ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rot="5400000">
            <a:off x="-1874043" y="3480594"/>
            <a:ext cx="482441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47 h 21600"/>
              <a:gd name="T14" fmla="*/ 20499 w 21600"/>
              <a:gd name="T15" fmla="*/ 162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420" y="0"/>
                </a:moveTo>
                <a:lnTo>
                  <a:pt x="19420" y="5347"/>
                </a:lnTo>
                <a:lnTo>
                  <a:pt x="3375" y="5347"/>
                </a:lnTo>
                <a:lnTo>
                  <a:pt x="3375" y="16253"/>
                </a:lnTo>
                <a:lnTo>
                  <a:pt x="19420" y="16253"/>
                </a:lnTo>
                <a:lnTo>
                  <a:pt x="19420" y="21600"/>
                </a:lnTo>
                <a:lnTo>
                  <a:pt x="21600" y="10800"/>
                </a:lnTo>
                <a:lnTo>
                  <a:pt x="19420" y="0"/>
                </a:lnTo>
                <a:close/>
              </a:path>
              <a:path w="21600" h="21600">
                <a:moveTo>
                  <a:pt x="1350" y="5347"/>
                </a:moveTo>
                <a:lnTo>
                  <a:pt x="1350" y="16253"/>
                </a:lnTo>
                <a:lnTo>
                  <a:pt x="2700" y="16253"/>
                </a:lnTo>
                <a:lnTo>
                  <a:pt x="2700" y="5347"/>
                </a:lnTo>
                <a:lnTo>
                  <a:pt x="1350" y="5347"/>
                </a:lnTo>
                <a:close/>
              </a:path>
              <a:path w="21600" h="21600">
                <a:moveTo>
                  <a:pt x="0" y="5347"/>
                </a:moveTo>
                <a:lnTo>
                  <a:pt x="0" y="16253"/>
                </a:lnTo>
                <a:lnTo>
                  <a:pt x="675" y="16253"/>
                </a:lnTo>
                <a:lnTo>
                  <a:pt x="675" y="5347"/>
                </a:lnTo>
                <a:lnTo>
                  <a:pt x="0" y="534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80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62013" y="1309688"/>
            <a:ext cx="315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１年次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基礎学力を高める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90588" y="2417763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２年次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基礎知識と入門的な専門知識を修得，コースを決定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900113" y="37195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３年次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各コースの専門知識を修得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76300" y="5157788"/>
            <a:ext cx="557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４年次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研究室に配属され，課題遂行能力を修得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981075" y="1692275"/>
            <a:ext cx="744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一般教養に加え，工学の基礎（数学，物理など），英語，情報処理，などを学習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981075" y="2763838"/>
            <a:ext cx="7920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 defTabSz="914400">
              <a:buFontTx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2</a:t>
            </a:r>
            <a:r>
              <a:rPr lang="ja-JP" altLang="en-US" sz="1600">
                <a:solidFill>
                  <a:srgbClr val="000000"/>
                </a:solidFill>
              </a:rPr>
              <a:t>年前期　機械システム関連の基礎知識を学習</a:t>
            </a:r>
          </a:p>
          <a:p>
            <a:pPr marL="177800" indent="-177800" algn="just" defTabSz="914400">
              <a:buFontTx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2</a:t>
            </a:r>
            <a:r>
              <a:rPr lang="ja-JP" altLang="en-US" sz="1600">
                <a:solidFill>
                  <a:srgbClr val="000000"/>
                </a:solidFill>
              </a:rPr>
              <a:t>年後期　</a:t>
            </a:r>
            <a:r>
              <a:rPr lang="ja-JP" altLang="en-US" sz="1600" b="1" u="sng">
                <a:solidFill>
                  <a:srgbClr val="FF0000"/>
                </a:solidFill>
              </a:rPr>
              <a:t>機械工学コースとシステム工学コースに分かれ</a:t>
            </a:r>
            <a:r>
              <a:rPr lang="ja-JP" altLang="en-US" sz="1600">
                <a:solidFill>
                  <a:srgbClr val="000000"/>
                </a:solidFill>
              </a:rPr>
              <a:t>，演習や実験を含む，各コース</a:t>
            </a:r>
            <a:endParaRPr lang="en-US" altLang="ja-JP" sz="1600">
              <a:solidFill>
                <a:srgbClr val="000000"/>
              </a:solidFill>
            </a:endParaRPr>
          </a:p>
          <a:p>
            <a:pPr marL="177800" indent="-177800" algn="just" defTabSz="914400"/>
            <a:r>
              <a:rPr lang="ja-JP" altLang="en-US" sz="1600">
                <a:solidFill>
                  <a:srgbClr val="000000"/>
                </a:solidFill>
              </a:rPr>
              <a:t>　　　　　　　 の専門知識を学習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987425" y="4083050"/>
            <a:ext cx="7920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機械工学コース　　　　材料，加工，エネルギーなどに関する専門知識</a:t>
            </a:r>
          </a:p>
          <a:p>
            <a:pPr marL="177800" indent="-177800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システム工学コース　　メカトロニクス，システム設計に関する専門知識</a:t>
            </a:r>
          </a:p>
          <a:p>
            <a:pPr marL="177800" indent="-177800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＋　技術英語，工学倫理，インターンシップなど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977900" y="5516563"/>
            <a:ext cx="7920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１年間かけて取り組む卒業研究では，機械システム系技術者としての独創性，問題解決能力，文章表現能力などを修得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/>
          </p:cNvSpPr>
          <p:nvPr/>
        </p:nvSpPr>
        <p:spPr bwMode="auto">
          <a:xfrm>
            <a:off x="409575" y="152400"/>
            <a:ext cx="559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ja-JP" altLang="en-US" sz="2800" b="1" dirty="0">
                <a:latin typeface="Calibri" pitchFamily="-72" charset="0"/>
              </a:rPr>
              <a:t>６０分授業</a:t>
            </a:r>
            <a:r>
              <a:rPr lang="en-US" altLang="ja-JP" sz="2800" b="1" dirty="0">
                <a:latin typeface="Calibri" pitchFamily="-72" charset="0"/>
              </a:rPr>
              <a:t> </a:t>
            </a:r>
            <a:r>
              <a:rPr lang="ja-JP" altLang="en-US" sz="2800" b="1" dirty="0">
                <a:latin typeface="Calibri" pitchFamily="-72" charset="0"/>
              </a:rPr>
              <a:t>＋</a:t>
            </a:r>
            <a:r>
              <a:rPr lang="en-US" altLang="ja-JP" sz="2800" b="1" dirty="0">
                <a:latin typeface="Calibri" pitchFamily="-72" charset="0"/>
              </a:rPr>
              <a:t> </a:t>
            </a:r>
            <a:r>
              <a:rPr lang="ja-JP" altLang="en-US" sz="2800" b="1" dirty="0">
                <a:latin typeface="Calibri" pitchFamily="-72" charset="0"/>
              </a:rPr>
              <a:t>４学期制</a:t>
            </a:r>
            <a:endParaRPr lang="en-US" altLang="ja-JP" sz="2800" b="1" dirty="0">
              <a:latin typeface="Calibri" pitchFamily="-7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667" y="865239"/>
            <a:ext cx="6415061" cy="59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時間割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430213" y="1192213"/>
            <a:ext cx="3400425" cy="914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ja-JP" altLang="en-US" sz="20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機械システム系学科</a:t>
            </a:r>
            <a:endParaRPr lang="en-US" altLang="ja-JP" sz="200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ja-JP" altLang="en-US" sz="20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３年生第３クォータの時間割</a:t>
            </a:r>
          </a:p>
        </p:txBody>
      </p:sp>
      <p:pic>
        <p:nvPicPr>
          <p:cNvPr id="9219" name="Picture 1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2365375"/>
            <a:ext cx="37687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521" y="3911600"/>
            <a:ext cx="2239963" cy="160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068" y="1032691"/>
            <a:ext cx="20367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図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4188" y="1290638"/>
            <a:ext cx="25034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DSC_009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136" y="4970370"/>
            <a:ext cx="2580645" cy="171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maeyama\H28works\学科や院のお仕事H28\高大連携H28\IMG_6188\DSC_211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644" y="3038166"/>
            <a:ext cx="2554700" cy="17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講義紹介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2A4D6C65-9530-1949-92EB-F2351A49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013981"/>
            <a:ext cx="84836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研究室紹介（卒業研究）</a:t>
            </a: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212725" y="914400"/>
            <a:ext cx="8702675" cy="1044575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ja-JP" altLang="en-US" sz="28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４年生では，研究室に配属され，卒業研究を行います</a:t>
            </a:r>
          </a:p>
        </p:txBody>
      </p:sp>
      <p:pic>
        <p:nvPicPr>
          <p:cNvPr id="12305" name="Picture 21" descr="C:\Users\Munesawa\Desktop\工学部案内2013\jpg\DSC_88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094" y="2100664"/>
            <a:ext cx="1532340" cy="11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A59D6B01-55CC-1A4D-9CF1-1C58244CF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55" y="2102110"/>
            <a:ext cx="2821916" cy="20126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8CB6375D-5453-9341-8455-D67E64075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08" y="3178175"/>
            <a:ext cx="1546913" cy="11016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2C101D6C-7031-E14B-9812-F1E2D0DC7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114" y="2077769"/>
            <a:ext cx="1337576" cy="1070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7EEABA97-FD93-1641-827E-5ABD9BEF7F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314" y="3220615"/>
            <a:ext cx="1457047" cy="10422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2474272F-0674-EE43-93E7-B9B70042E2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035" y="2052159"/>
            <a:ext cx="1471740" cy="106140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4C5EE975-5612-004D-B1A5-66AC9D4B42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82" y="3147829"/>
            <a:ext cx="1504356" cy="108556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499C66DC-EE60-FB4E-B2E8-B1B1532041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775" y="2051916"/>
            <a:ext cx="1453879" cy="106164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F34D6092-64E1-EB4F-97FA-456C32AF2E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956" y="3205423"/>
            <a:ext cx="1414374" cy="114497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7E035432-FAE2-A849-B495-5B89DFAD83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5626" y="4578558"/>
            <a:ext cx="2830660" cy="204436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B37003C6-03E8-2548-838F-1B498F5F7A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41" y="4432807"/>
            <a:ext cx="1417814" cy="112792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xmlns="" id="{B83CBD99-AC96-3545-970A-5E1B2F9529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5" y="5557417"/>
            <a:ext cx="1412450" cy="112792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97446868-C9F5-1449-A49E-C3947B1606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752" y="5543129"/>
            <a:ext cx="1657983" cy="118689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02CA99B2-49C2-B849-B96F-46ED910728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10" y="5547842"/>
            <a:ext cx="1685796" cy="120058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1E1AA642-877A-C642-9274-AA5751FE96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894" y="4401095"/>
            <a:ext cx="1651000" cy="119964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3DB2CEFF-30A3-374D-A274-B597F42448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29" y="5537490"/>
            <a:ext cx="1653365" cy="118359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580318CE-2884-894C-A82A-84CE201855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15" y="4380725"/>
            <a:ext cx="1703216" cy="124038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1029391D-84E3-FD47-B561-06F89C8EE5A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094" y="4409148"/>
            <a:ext cx="1600408" cy="1151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卒業生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3791" y="951469"/>
            <a:ext cx="3076445" cy="38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016500" y="4753199"/>
            <a:ext cx="3874836" cy="2108196"/>
            <a:chOff x="5016500" y="4753199"/>
            <a:chExt cx="3874836" cy="2108196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1389" y="4753199"/>
              <a:ext cx="3789947" cy="210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5016500" y="4787902"/>
              <a:ext cx="697832" cy="273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25B60BC4-088E-AB46-9998-09CF7BD3B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37" y="980045"/>
            <a:ext cx="2746376" cy="373197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FA84FC1A-645E-EC4C-8F8E-27A981E31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83" y="4683440"/>
            <a:ext cx="3810979" cy="1950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633</Words>
  <Application>Microsoft Office PowerPoint</Application>
  <PresentationFormat>画面に合わせる (4:3)</PresentationFormat>
  <Paragraphs>158</Paragraphs>
  <Slides>13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Office テーマ</vt:lpstr>
      <vt:lpstr>ビットマップ イメージ</vt:lpstr>
      <vt:lpstr>機械システム系学科</vt:lpstr>
      <vt:lpstr>機械システム系学科では？</vt:lpstr>
      <vt:lpstr>機械システム系学科では？</vt:lpstr>
      <vt:lpstr>カリキュラムの流れ</vt:lpstr>
      <vt:lpstr>PowerPoint プレゼンテーション</vt:lpstr>
      <vt:lpstr>時間割</vt:lpstr>
      <vt:lpstr>講義紹介</vt:lpstr>
      <vt:lpstr>研究室紹介（卒業研究）</vt:lpstr>
      <vt:lpstr>卒業生</vt:lpstr>
      <vt:lpstr>機械システム系学科の就職先</vt:lpstr>
      <vt:lpstr>PowerPoint プレゼンテーション</vt:lpstr>
      <vt:lpstr>さらに詳しい情報は・・・</vt:lpstr>
      <vt:lpstr>2019年度オープンキャンパス</vt:lpstr>
    </vt:vector>
  </TitlesOfParts>
  <Company>アイディーエイ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株式会社 アイディーエイ</dc:creator>
  <cp:lastModifiedBy>Yasunori Nagata</cp:lastModifiedBy>
  <cp:revision>125</cp:revision>
  <cp:lastPrinted>2015-06-26T04:39:33Z</cp:lastPrinted>
  <dcterms:created xsi:type="dcterms:W3CDTF">2010-05-24T05:28:08Z</dcterms:created>
  <dcterms:modified xsi:type="dcterms:W3CDTF">2019-09-12T07:31:38Z</dcterms:modified>
</cp:coreProperties>
</file>