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0" r:id="rId2"/>
    <p:sldId id="259" r:id="rId3"/>
    <p:sldId id="260" r:id="rId4"/>
    <p:sldId id="261" r:id="rId5"/>
    <p:sldId id="274" r:id="rId6"/>
    <p:sldId id="262" r:id="rId7"/>
    <p:sldId id="264" r:id="rId8"/>
    <p:sldId id="271" r:id="rId9"/>
    <p:sldId id="266" r:id="rId10"/>
    <p:sldId id="267" r:id="rId11"/>
    <p:sldId id="268" r:id="rId12"/>
    <p:sldId id="269" r:id="rId13"/>
    <p:sldId id="275" r:id="rId14"/>
    <p:sldId id="272" r:id="rId15"/>
  </p:sldIdLst>
  <p:sldSz cx="9144000" cy="6858000" type="screen4x3"/>
  <p:notesSz cx="7099300" cy="10234613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9" autoAdjust="0"/>
    <p:restoredTop sz="94380" autoAdjust="0"/>
  </p:normalViewPr>
  <p:slideViewPr>
    <p:cSldViewPr snapToGrid="0">
      <p:cViewPr>
        <p:scale>
          <a:sx n="90" d="100"/>
          <a:sy n="90" d="100"/>
        </p:scale>
        <p:origin x="504" y="16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597AA-1722-47EB-846A-A4099E87A83B}" type="datetimeFigureOut">
              <a:rPr kumimoji="1" lang="ja-JP" altLang="en-US" smtClean="0"/>
              <a:t>2018/7/4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CCD6B-854F-44D6-911D-20D94D7A9D3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947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764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576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3406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487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638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421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059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973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2947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60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29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7159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2989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CCD6B-854F-44D6-911D-20D94D7A9D3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2782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プレースホルダ 4"/>
          <p:cNvSpPr>
            <a:spLocks noGrp="1"/>
          </p:cNvSpPr>
          <p:nvPr>
            <p:ph type="title"/>
          </p:nvPr>
        </p:nvSpPr>
        <p:spPr>
          <a:xfrm>
            <a:off x="409575" y="152400"/>
            <a:ext cx="5591176" cy="47625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0"/>
          </p:nvPr>
        </p:nvSpPr>
        <p:spPr>
          <a:xfrm>
            <a:off x="581025" y="1314450"/>
            <a:ext cx="7943850" cy="51530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 descr="C:\Users\QUA DESIGN style\Desktop\ロゴ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313" y="85725"/>
            <a:ext cx="1597025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6" descr="C:\Users\QUA DESIGN style\Desktop\線2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9775"/>
            <a:ext cx="9144000" cy="9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kumimoji="1" sz="2800" b="1" kern="1200">
          <a:solidFill>
            <a:schemeClr val="tx1"/>
          </a:solidFill>
          <a:latin typeface="+mj-lt"/>
          <a:ea typeface="+mj-ea"/>
          <a:cs typeface="ＭＳ Ｐゴシック" pitchFamily="-10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72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png"/><Relationship Id="rId21" Type="http://schemas.openxmlformats.org/officeDocument/2006/relationships/hyperlink" Target="http://www.google.co.jp/imgres?imgurl=https://www.ntt.com/vpn/ip-vpn/case/kobeseiko/images/samp5-2-c4.gif&amp;imgrefurl=https://www.ntt.com/vpn/ip-vpn/case/kobeseiko/kobeseiko_all.html&amp;usg=__cCLAbp142PUsh6gaAvkW_gxkbvs=&amp;h=81&amp;w=198&amp;sz=4&amp;hl=ja&amp;start=8&amp;um=1&amp;itbs=1&amp;tbnid=ZEcZBXUAeudzpM:&amp;tbnh=43&amp;tbnw=104&amp;prev=/images?q=%E7%A5%9E%E6%88%B8%E8%A3%BD%E9%8B%BC%E6%89%80%E3%80%80logo&amp;um=1&amp;hl=ja&amp;lr=lang_ja&amp;rlz=1I7SUNC_ja&amp;tbs=isch:1,lr:lang_1ja" TargetMode="External"/><Relationship Id="rId42" Type="http://schemas.openxmlformats.org/officeDocument/2006/relationships/oleObject" Target="../embeddings/oleObject3.bin"/><Relationship Id="rId47" Type="http://schemas.openxmlformats.org/officeDocument/2006/relationships/hyperlink" Target="http://www.ihi.co.jp/index.html" TargetMode="External"/><Relationship Id="rId63" Type="http://schemas.openxmlformats.org/officeDocument/2006/relationships/oleObject" Target="../embeddings/oleObject6.bin"/><Relationship Id="rId68" Type="http://schemas.openxmlformats.org/officeDocument/2006/relationships/image" Target="../media/image84.png"/><Relationship Id="rId84" Type="http://schemas.openxmlformats.org/officeDocument/2006/relationships/image" Target="../media/image100.png"/><Relationship Id="rId16" Type="http://schemas.openxmlformats.org/officeDocument/2006/relationships/image" Target="../media/image52.jpeg"/><Relationship Id="rId11" Type="http://schemas.openxmlformats.org/officeDocument/2006/relationships/image" Target="../media/image47.png"/><Relationship Id="rId32" Type="http://schemas.openxmlformats.org/officeDocument/2006/relationships/image" Target="../media/image62.jpeg"/><Relationship Id="rId37" Type="http://schemas.openxmlformats.org/officeDocument/2006/relationships/image" Target="../media/image66.png"/><Relationship Id="rId53" Type="http://schemas.openxmlformats.org/officeDocument/2006/relationships/image" Target="../media/image77.png"/><Relationship Id="rId58" Type="http://schemas.openxmlformats.org/officeDocument/2006/relationships/image" Target="../media/image79.png"/><Relationship Id="rId74" Type="http://schemas.openxmlformats.org/officeDocument/2006/relationships/image" Target="../media/image90.png"/><Relationship Id="rId79" Type="http://schemas.openxmlformats.org/officeDocument/2006/relationships/image" Target="../media/image95.png"/><Relationship Id="rId5" Type="http://schemas.openxmlformats.org/officeDocument/2006/relationships/image" Target="../media/image39.png"/><Relationship Id="rId61" Type="http://schemas.openxmlformats.org/officeDocument/2006/relationships/hyperlink" Target="http://www.eneos.co.jp/index.html" TargetMode="External"/><Relationship Id="rId82" Type="http://schemas.openxmlformats.org/officeDocument/2006/relationships/image" Target="../media/image98.png"/><Relationship Id="rId19" Type="http://schemas.openxmlformats.org/officeDocument/2006/relationships/hyperlink" Target="http://www.google.co.jp/imgres?imgurl=http://www.jfe-steel.co.jp/works/east/chiba/img/top_logo.gif&amp;imgrefurl=http://www.jfe-steel.co.jp/works/east/chiba/taiki.html&amp;usg=__VvHZkM9mIw7DngDwQ0kgoCYEKig=&amp;h=77&amp;w=57&amp;sz=3&amp;hl=ja&amp;start=10&amp;um=1&amp;itbs=1&amp;tbnid=lsyKwGZecKIL8M:&amp;tbnh=72&amp;tbnw=53&amp;prev=/images?q=%EF%BC%AA%EF%BC%A6%EF%BC%A5%E3%82%B9%E3%83%81%E3%83%BC%E3%83%AB%E3%80%80logo&amp;um=1&amp;hl=ja&amp;lr=lang_ja&amp;rlz=1I7SUNC_ja&amp;tbs=isch:1,lr:lang_1ja" TargetMode="External"/><Relationship Id="rId14" Type="http://schemas.openxmlformats.org/officeDocument/2006/relationships/image" Target="../media/image50.png"/><Relationship Id="rId22" Type="http://schemas.openxmlformats.org/officeDocument/2006/relationships/image" Target="../media/image55.jpeg"/><Relationship Id="rId27" Type="http://schemas.openxmlformats.org/officeDocument/2006/relationships/image" Target="../media/image58.png"/><Relationship Id="rId30" Type="http://schemas.openxmlformats.org/officeDocument/2006/relationships/image" Target="../media/image61.png"/><Relationship Id="rId35" Type="http://schemas.openxmlformats.org/officeDocument/2006/relationships/image" Target="../media/image64.jpeg"/><Relationship Id="rId43" Type="http://schemas.openxmlformats.org/officeDocument/2006/relationships/image" Target="../media/image41.png"/><Relationship Id="rId48" Type="http://schemas.openxmlformats.org/officeDocument/2006/relationships/image" Target="../media/image73.png"/><Relationship Id="rId56" Type="http://schemas.openxmlformats.org/officeDocument/2006/relationships/image" Target="../media/image78.png"/><Relationship Id="rId64" Type="http://schemas.openxmlformats.org/officeDocument/2006/relationships/image" Target="../media/image44.png"/><Relationship Id="rId69" Type="http://schemas.openxmlformats.org/officeDocument/2006/relationships/image" Target="../media/image85.png"/><Relationship Id="rId77" Type="http://schemas.openxmlformats.org/officeDocument/2006/relationships/image" Target="../media/image93.png"/><Relationship Id="rId8" Type="http://schemas.openxmlformats.org/officeDocument/2006/relationships/image" Target="../media/image46.png"/><Relationship Id="rId51" Type="http://schemas.openxmlformats.org/officeDocument/2006/relationships/image" Target="../media/image76.png"/><Relationship Id="rId72" Type="http://schemas.openxmlformats.org/officeDocument/2006/relationships/image" Target="../media/image88.png"/><Relationship Id="rId80" Type="http://schemas.openxmlformats.org/officeDocument/2006/relationships/image" Target="../media/image96.png"/><Relationship Id="rId3" Type="http://schemas.openxmlformats.org/officeDocument/2006/relationships/notesSlide" Target="../notesSlides/notesSlide12.xml"/><Relationship Id="rId12" Type="http://schemas.openxmlformats.org/officeDocument/2006/relationships/image" Target="../media/image48.png"/><Relationship Id="rId17" Type="http://schemas.openxmlformats.org/officeDocument/2006/relationships/hyperlink" Target="http://www.subaru.jp/" TargetMode="External"/><Relationship Id="rId25" Type="http://schemas.openxmlformats.org/officeDocument/2006/relationships/hyperlink" Target="http://www.city.okayama.jp/index.html" TargetMode="External"/><Relationship Id="rId33" Type="http://schemas.openxmlformats.org/officeDocument/2006/relationships/hyperlink" Target="http://www.google.co.jp/imgres?imgurl=http://www.nsk.solidcomponents.com/NSK-Logo.gif&amp;imgrefurl=http://www.nsk.solidcomponents.com/&amp;usg=__KOoACY_0oBkHr0CsOyPSY04wkEY=&amp;h=155&amp;w=470&amp;sz=17&amp;hl=ja&amp;start=22&amp;um=1&amp;itbs=1&amp;tbnid=sb8Z-5uyp5iVbM:&amp;tbnh=43&amp;tbnw=129&amp;prev=/images?q=nsk+logo&amp;start=20&amp;um=1&amp;hl=ja&amp;lr=lang_ja&amp;sa=N&amp;rlz=1I7SUNC_ja&amp;ndsp=20&amp;tbs=isch:1,lr:lang_1ja" TargetMode="External"/><Relationship Id="rId38" Type="http://schemas.openxmlformats.org/officeDocument/2006/relationships/image" Target="../media/image67.png"/><Relationship Id="rId46" Type="http://schemas.openxmlformats.org/officeDocument/2006/relationships/image" Target="../media/image72.png"/><Relationship Id="rId59" Type="http://schemas.openxmlformats.org/officeDocument/2006/relationships/oleObject" Target="../embeddings/oleObject5.bin"/><Relationship Id="rId67" Type="http://schemas.openxmlformats.org/officeDocument/2006/relationships/image" Target="../media/image83.png"/><Relationship Id="rId20" Type="http://schemas.openxmlformats.org/officeDocument/2006/relationships/image" Target="../media/image54.jpeg"/><Relationship Id="rId41" Type="http://schemas.openxmlformats.org/officeDocument/2006/relationships/image" Target="../media/image70.png"/><Relationship Id="rId54" Type="http://schemas.openxmlformats.org/officeDocument/2006/relationships/oleObject" Target="../embeddings/oleObject4.bin"/><Relationship Id="rId62" Type="http://schemas.openxmlformats.org/officeDocument/2006/relationships/image" Target="../media/image80.png"/><Relationship Id="rId70" Type="http://schemas.openxmlformats.org/officeDocument/2006/relationships/image" Target="../media/image86.png"/><Relationship Id="rId75" Type="http://schemas.openxmlformats.org/officeDocument/2006/relationships/image" Target="../media/image91.png"/><Relationship Id="rId83" Type="http://schemas.openxmlformats.org/officeDocument/2006/relationships/image" Target="../media/image99.png"/><Relationship Id="rId1" Type="http://schemas.openxmlformats.org/officeDocument/2006/relationships/vmlDrawing" Target="../drawings/vmlDrawing1.vml"/><Relationship Id="rId6" Type="http://schemas.openxmlformats.org/officeDocument/2006/relationships/hyperlink" Target="http://www.daihatsu.co.jp/index.htm" TargetMode="External"/><Relationship Id="rId15" Type="http://schemas.openxmlformats.org/officeDocument/2006/relationships/image" Target="../media/image51.png"/><Relationship Id="rId23" Type="http://schemas.openxmlformats.org/officeDocument/2006/relationships/hyperlink" Target="http://www.energia.co.jp/index.html" TargetMode="External"/><Relationship Id="rId28" Type="http://schemas.openxmlformats.org/officeDocument/2006/relationships/image" Target="../media/image59.png"/><Relationship Id="rId36" Type="http://schemas.openxmlformats.org/officeDocument/2006/relationships/image" Target="../media/image65.png"/><Relationship Id="rId49" Type="http://schemas.openxmlformats.org/officeDocument/2006/relationships/image" Target="../media/image74.png"/><Relationship Id="rId57" Type="http://schemas.openxmlformats.org/officeDocument/2006/relationships/hyperlink" Target="http://www.miuraz.co.jp/index.html" TargetMode="External"/><Relationship Id="rId10" Type="http://schemas.openxmlformats.org/officeDocument/2006/relationships/image" Target="../media/image40.png"/><Relationship Id="rId31" Type="http://schemas.openxmlformats.org/officeDocument/2006/relationships/hyperlink" Target="http://www.google.co.jp/imgres?imgurl=http://www.aisin.com.sg/images/logo.gif&amp;imgrefurl=http://www.aisin.com.sg/compliance.html&amp;usg=__molgQc2iFDhDXvazP2RHQAc5OQU=&amp;h=40&amp;w=134&amp;sz=2&amp;hl=ja&amp;start=15&amp;um=1&amp;itbs=1&amp;tbnid=SHuM31LEQgXVZM:&amp;tbnh=27&amp;tbnw=92&amp;prev=/images?q=aisin+logo&amp;um=1&amp;hl=ja&amp;lr=lang_ja&amp;rlz=1I7SUNC_ja&amp;tbs=isch:1,lr:lang_1ja" TargetMode="External"/><Relationship Id="rId44" Type="http://schemas.openxmlformats.org/officeDocument/2006/relationships/image" Target="../media/image71.png"/><Relationship Id="rId52" Type="http://schemas.openxmlformats.org/officeDocument/2006/relationships/hyperlink" Target="http://www.kubota.co.jp/index.html" TargetMode="External"/><Relationship Id="rId60" Type="http://schemas.openxmlformats.org/officeDocument/2006/relationships/image" Target="../media/image43.png"/><Relationship Id="rId65" Type="http://schemas.openxmlformats.org/officeDocument/2006/relationships/image" Target="../media/image81.png"/><Relationship Id="rId73" Type="http://schemas.openxmlformats.org/officeDocument/2006/relationships/image" Target="../media/image89.png"/><Relationship Id="rId78" Type="http://schemas.openxmlformats.org/officeDocument/2006/relationships/image" Target="../media/image94.png"/><Relationship Id="rId81" Type="http://schemas.openxmlformats.org/officeDocument/2006/relationships/image" Target="../media/image97.pn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Relationship Id="rId13" Type="http://schemas.openxmlformats.org/officeDocument/2006/relationships/image" Target="../media/image49.png"/><Relationship Id="rId18" Type="http://schemas.openxmlformats.org/officeDocument/2006/relationships/image" Target="../media/image53.jpeg"/><Relationship Id="rId39" Type="http://schemas.openxmlformats.org/officeDocument/2006/relationships/image" Target="../media/image68.png"/><Relationship Id="rId34" Type="http://schemas.openxmlformats.org/officeDocument/2006/relationships/image" Target="../media/image63.jpeg"/><Relationship Id="rId50" Type="http://schemas.openxmlformats.org/officeDocument/2006/relationships/image" Target="../media/image75.png"/><Relationship Id="rId55" Type="http://schemas.openxmlformats.org/officeDocument/2006/relationships/image" Target="../media/image42.png"/><Relationship Id="rId76" Type="http://schemas.openxmlformats.org/officeDocument/2006/relationships/image" Target="../media/image92.png"/><Relationship Id="rId7" Type="http://schemas.openxmlformats.org/officeDocument/2006/relationships/image" Target="../media/image45.png"/><Relationship Id="rId71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29" Type="http://schemas.openxmlformats.org/officeDocument/2006/relationships/image" Target="../media/image60.png"/><Relationship Id="rId24" Type="http://schemas.openxmlformats.org/officeDocument/2006/relationships/image" Target="../media/image56.png"/><Relationship Id="rId40" Type="http://schemas.openxmlformats.org/officeDocument/2006/relationships/image" Target="../media/image69.png"/><Relationship Id="rId45" Type="http://schemas.openxmlformats.org/officeDocument/2006/relationships/hyperlink" Target="http://www.khi.co.jp/index.html" TargetMode="External"/><Relationship Id="rId66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機械システム系学科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6D199D-4BDF-F44C-B6E7-B323A2BE1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570" y="1064808"/>
            <a:ext cx="3917830" cy="55558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卒業生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3791" y="951469"/>
            <a:ext cx="3076445" cy="383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5016500" y="4753199"/>
            <a:ext cx="3874836" cy="2108196"/>
            <a:chOff x="5016500" y="4753199"/>
            <a:chExt cx="3874836" cy="2108196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8" t="35075" r="37027" b="22763"/>
            <a:stretch/>
          </p:blipFill>
          <p:spPr bwMode="auto">
            <a:xfrm>
              <a:off x="5101389" y="4753199"/>
              <a:ext cx="3789947" cy="2108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5016500" y="4787902"/>
              <a:ext cx="697832" cy="2730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25B60BC4-088E-AB46-9998-09CF7BD3B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237" y="980045"/>
            <a:ext cx="2746376" cy="373197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FA84FC1A-645E-EC4C-8F8E-27A981E31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283" y="4683440"/>
            <a:ext cx="3810979" cy="19503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7C9F919-65F8-734D-91CF-086D813C9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319" y="899796"/>
            <a:ext cx="6100617" cy="5750430"/>
          </a:xfrm>
          <a:prstGeom prst="rect">
            <a:avLst/>
          </a:prstGeom>
        </p:spPr>
      </p:pic>
      <p:sp>
        <p:nvSpPr>
          <p:cNvPr id="14338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757555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卒業したらどんな仕事をする？</a:t>
            </a:r>
            <a:r>
              <a:rPr lang="ja-JP" altLang="en-US" sz="1000">
                <a:cs typeface="ＭＳ Ｐゴシック" pitchFamily="-72" charset="-128"/>
              </a:rPr>
              <a:t>（旧機械工学科・旧システム工学科）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2957" y="899796"/>
            <a:ext cx="500200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en-US" altLang="ja-JP" sz="600" dirty="0"/>
          </a:p>
          <a:p>
            <a:pPr algn="ctr"/>
            <a:r>
              <a:rPr kumimoji="1" lang="ja-JP" altLang="en-US" dirty="0"/>
              <a:t>岡山県内，関西地区を中心に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　全国で卒業生は活躍中！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1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6965950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>
                <a:solidFill>
                  <a:srgbClr val="000000"/>
                </a:solidFill>
                <a:cs typeface="ＭＳ Ｐゴシック" pitchFamily="-72" charset="-128"/>
              </a:rPr>
              <a:t>卒業生の就職先の例</a:t>
            </a:r>
            <a:endParaRPr lang="ja-JP" altLang="en-US" dirty="0">
              <a:cs typeface="ＭＳ Ｐゴシック" pitchFamily="-72" charset="-128"/>
            </a:endParaRPr>
          </a:p>
        </p:txBody>
      </p:sp>
      <p:graphicFrame>
        <p:nvGraphicFramePr>
          <p:cNvPr id="136" name="Object 3">
            <a:extLst>
              <a:ext uri="{FF2B5EF4-FFF2-40B4-BE49-F238E27FC236}">
                <a16:creationId xmlns:a16="http://schemas.microsoft.com/office/drawing/2014/main" id="{9F78F2BF-D6E1-624C-81E2-9ECCF34AD5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9046228"/>
              </p:ext>
            </p:extLst>
          </p:nvPr>
        </p:nvGraphicFramePr>
        <p:xfrm>
          <a:off x="2640007" y="1801813"/>
          <a:ext cx="99377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0" name="ビットマップ イメージ" r:id="rId4" imgW="1971950" imgH="419048" progId="PBrush">
                  <p:embed/>
                </p:oleObj>
              </mc:Choice>
              <mc:Fallback>
                <p:oleObj name="ビットマップ イメージ" r:id="rId4" imgW="1971950" imgH="419048" progId="PBrush">
                  <p:embed/>
                  <p:pic>
                    <p:nvPicPr>
                      <p:cNvPr id="13315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07" y="1801813"/>
                        <a:ext cx="993775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7" name="Picture 4" descr="DAIHATSU">
            <a:hlinkClick r:id="rId6"/>
            <a:extLst>
              <a:ext uri="{FF2B5EF4-FFF2-40B4-BE49-F238E27FC236}">
                <a16:creationId xmlns:a16="http://schemas.microsoft.com/office/drawing/2014/main" id="{D4D65D16-4A4D-6F4F-95CE-C0CDB6559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2" y="2278063"/>
            <a:ext cx="1144587" cy="2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51">
            <a:extLst>
              <a:ext uri="{FF2B5EF4-FFF2-40B4-BE49-F238E27FC236}">
                <a16:creationId xmlns:a16="http://schemas.microsoft.com/office/drawing/2014/main" id="{105B3235-F589-B847-B88D-00B44D77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23"/>
          <a:stretch>
            <a:fillRect/>
          </a:stretch>
        </p:blipFill>
        <p:spPr bwMode="auto">
          <a:xfrm>
            <a:off x="3187694" y="2316163"/>
            <a:ext cx="9556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9" name="Object 47">
            <a:extLst>
              <a:ext uri="{FF2B5EF4-FFF2-40B4-BE49-F238E27FC236}">
                <a16:creationId xmlns:a16="http://schemas.microsoft.com/office/drawing/2014/main" id="{2664B66C-5B03-3442-BC3C-51A5A952B1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225386"/>
              </p:ext>
            </p:extLst>
          </p:nvPr>
        </p:nvGraphicFramePr>
        <p:xfrm>
          <a:off x="434969" y="1693863"/>
          <a:ext cx="957263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1" name="ビットマップ イメージ" r:id="rId9" imgW="1695687" imgH="666667" progId="PBrush">
                  <p:embed/>
                </p:oleObj>
              </mc:Choice>
              <mc:Fallback>
                <p:oleObj name="ビットマップ イメージ" r:id="rId9" imgW="1695687" imgH="666667" progId="PBrush">
                  <p:embed/>
                  <p:pic>
                    <p:nvPicPr>
                      <p:cNvPr id="13318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69" y="1693863"/>
                        <a:ext cx="957263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" name="Picture 1193" descr="HITACHI">
            <a:extLst>
              <a:ext uri="{FF2B5EF4-FFF2-40B4-BE49-F238E27FC236}">
                <a16:creationId xmlns:a16="http://schemas.microsoft.com/office/drawing/2014/main" id="{14518FB5-2B56-3C4B-A919-5156B306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t="35059" r="13522" b="33278"/>
          <a:stretch>
            <a:fillRect/>
          </a:stretch>
        </p:blipFill>
        <p:spPr bwMode="auto">
          <a:xfrm>
            <a:off x="4792657" y="1293813"/>
            <a:ext cx="7461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196" descr="panasonic">
            <a:extLst>
              <a:ext uri="{FF2B5EF4-FFF2-40B4-BE49-F238E27FC236}">
                <a16:creationId xmlns:a16="http://schemas.microsoft.com/office/drawing/2014/main" id="{90AD4992-E668-A647-94BC-5867D85B7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r="20009"/>
          <a:stretch>
            <a:fillRect/>
          </a:stretch>
        </p:blipFill>
        <p:spPr bwMode="auto">
          <a:xfrm>
            <a:off x="5800719" y="1274763"/>
            <a:ext cx="812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1234" descr="canon-logo">
            <a:extLst>
              <a:ext uri="{FF2B5EF4-FFF2-40B4-BE49-F238E27FC236}">
                <a16:creationId xmlns:a16="http://schemas.microsoft.com/office/drawing/2014/main" id="{1DD7A4EA-5EEA-2249-845E-EB21C24BD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07" y="1868488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テキスト ボックス 38">
            <a:extLst>
              <a:ext uri="{FF2B5EF4-FFF2-40B4-BE49-F238E27FC236}">
                <a16:creationId xmlns:a16="http://schemas.microsoft.com/office/drawing/2014/main" id="{D3B40D84-5152-4D44-8ED5-452D69529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557" y="2166938"/>
            <a:ext cx="9207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キヤノン株式会社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44" name="テキスト ボックス 40">
            <a:extLst>
              <a:ext uri="{FF2B5EF4-FFF2-40B4-BE49-F238E27FC236}">
                <a16:creationId xmlns:a16="http://schemas.microsoft.com/office/drawing/2014/main" id="{372FFA40-6208-DE48-A60A-EFADD8331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294" y="2173288"/>
            <a:ext cx="9636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三菱電機株式会社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45" name="テキスト ボックス 41">
            <a:extLst>
              <a:ext uri="{FF2B5EF4-FFF2-40B4-BE49-F238E27FC236}">
                <a16:creationId xmlns:a16="http://schemas.microsoft.com/office/drawing/2014/main" id="{C78EBA20-6B99-4249-87EF-2C875CF33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44" y="1522413"/>
            <a:ext cx="10652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トヨタ自動車株式会社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146" name="Picture 4">
            <a:extLst>
              <a:ext uri="{FF2B5EF4-FFF2-40B4-BE49-F238E27FC236}">
                <a16:creationId xmlns:a16="http://schemas.microsoft.com/office/drawing/2014/main" id="{E3636605-D895-D541-B897-5FC4C16B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4" y="1322388"/>
            <a:ext cx="827088" cy="14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テキスト ボックス 42">
            <a:extLst>
              <a:ext uri="{FF2B5EF4-FFF2-40B4-BE49-F238E27FC236}">
                <a16:creationId xmlns:a16="http://schemas.microsoft.com/office/drawing/2014/main" id="{184DAF6A-D4D8-8F42-9D95-3AEED6D8A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732" y="1531938"/>
            <a:ext cx="11414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本田技研工業株式会社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148" name="Picture 5">
            <a:extLst>
              <a:ext uri="{FF2B5EF4-FFF2-40B4-BE49-F238E27FC236}">
                <a16:creationId xmlns:a16="http://schemas.microsoft.com/office/drawing/2014/main" id="{E7CA6A4A-819D-5B49-82F7-4D3DFFF67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57" y="1319213"/>
            <a:ext cx="9667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テキスト ボックス 42">
            <a:extLst>
              <a:ext uri="{FF2B5EF4-FFF2-40B4-BE49-F238E27FC236}">
                <a16:creationId xmlns:a16="http://schemas.microsoft.com/office/drawing/2014/main" id="{23F469FC-54DC-AA45-9BBA-A862F9898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219" y="1522413"/>
            <a:ext cx="12303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>
                <a:latin typeface="Times New Roman" charset="0"/>
              </a:rPr>
              <a:t>三菱自動車工業株式会社</a:t>
            </a:r>
            <a:r>
              <a:rPr lang="en-US" altLang="ja-JP" sz="700">
                <a:latin typeface="Times New Roman" charset="0"/>
              </a:rPr>
              <a:t>®</a:t>
            </a:r>
            <a:endParaRPr lang="ja-JP" altLang="en-US" sz="700">
              <a:latin typeface="Times New Roman" charset="0"/>
            </a:endParaRPr>
          </a:p>
        </p:txBody>
      </p:sp>
      <p:pic>
        <p:nvPicPr>
          <p:cNvPr id="150" name="Picture 37" descr="mitsubishi logo 5">
            <a:extLst>
              <a:ext uri="{FF2B5EF4-FFF2-40B4-BE49-F238E27FC236}">
                <a16:creationId xmlns:a16="http://schemas.microsoft.com/office/drawing/2014/main" id="{813EED1C-060B-B742-BC4F-03E6B515B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7" y="1287463"/>
            <a:ext cx="1108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" name="テキスト ボックス 42">
            <a:extLst>
              <a:ext uri="{FF2B5EF4-FFF2-40B4-BE49-F238E27FC236}">
                <a16:creationId xmlns:a16="http://schemas.microsoft.com/office/drawing/2014/main" id="{01151085-A16D-BD4B-BC2E-450DF63E0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2" y="1973263"/>
            <a:ext cx="8477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マツダ株式会社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152" name="Picture 40" descr="SUBARU">
            <a:hlinkClick r:id="rId17"/>
            <a:extLst>
              <a:ext uri="{FF2B5EF4-FFF2-40B4-BE49-F238E27FC236}">
                <a16:creationId xmlns:a16="http://schemas.microsoft.com/office/drawing/2014/main" id="{0632B3C5-94CC-AF47-AA6C-33F95B035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394" y="181451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テキスト ボックス 42">
            <a:extLst>
              <a:ext uri="{FF2B5EF4-FFF2-40B4-BE49-F238E27FC236}">
                <a16:creationId xmlns:a16="http://schemas.microsoft.com/office/drawing/2014/main" id="{7E357A49-27E4-2E43-9966-F836DB824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032" y="1982788"/>
            <a:ext cx="10525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富士重工業株式会社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54" name="テキスト ボックス 40">
            <a:extLst>
              <a:ext uri="{FF2B5EF4-FFF2-40B4-BE49-F238E27FC236}">
                <a16:creationId xmlns:a16="http://schemas.microsoft.com/office/drawing/2014/main" id="{B1A937A4-1758-6D46-95F3-F14DCA962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07" y="1541463"/>
            <a:ext cx="10699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パナソニック株式会社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55" name="テキスト ボックス 40">
            <a:extLst>
              <a:ext uri="{FF2B5EF4-FFF2-40B4-BE49-F238E27FC236}">
                <a16:creationId xmlns:a16="http://schemas.microsoft.com/office/drawing/2014/main" id="{74CA75AF-9BAC-1A47-8AF9-8AB0361BD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44" y="1573213"/>
            <a:ext cx="10525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株式会社日立製作所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156" name="Picture 49" descr="top_logo">
            <a:hlinkClick r:id="rId19"/>
            <a:extLst>
              <a:ext uri="{FF2B5EF4-FFF2-40B4-BE49-F238E27FC236}">
                <a16:creationId xmlns:a16="http://schemas.microsoft.com/office/drawing/2014/main" id="{806E4D4A-1D09-2D43-BE1E-8B71B727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44" y="4629151"/>
            <a:ext cx="3651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" name="Picture 51" descr="samp5-2-c4">
            <a:hlinkClick r:id="rId21"/>
            <a:extLst>
              <a:ext uri="{FF2B5EF4-FFF2-40B4-BE49-F238E27FC236}">
                <a16:creationId xmlns:a16="http://schemas.microsoft.com/office/drawing/2014/main" id="{29C642F7-444D-9841-8F0C-FFBABBF49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7" y="5294496"/>
            <a:ext cx="741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テキスト ボックス 38">
            <a:extLst>
              <a:ext uri="{FF2B5EF4-FFF2-40B4-BE49-F238E27FC236}">
                <a16:creationId xmlns:a16="http://schemas.microsoft.com/office/drawing/2014/main" id="{59FB1C6D-F09C-F641-A4D0-C9625B8FF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44" y="5602471"/>
            <a:ext cx="10525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株式会社神戸製鋼所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59" name="テキスト ボックス 38">
            <a:extLst>
              <a:ext uri="{FF2B5EF4-FFF2-40B4-BE49-F238E27FC236}">
                <a16:creationId xmlns:a16="http://schemas.microsoft.com/office/drawing/2014/main" id="{4844165A-ECCB-874C-BF6E-8EB803100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19" y="5119689"/>
            <a:ext cx="1117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ＪＦＥスチール株式会社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60" name="テキスト ボックス 38">
            <a:extLst>
              <a:ext uri="{FF2B5EF4-FFF2-40B4-BE49-F238E27FC236}">
                <a16:creationId xmlns:a16="http://schemas.microsoft.com/office/drawing/2014/main" id="{ACF5B7F5-535B-1344-959F-D17CC43CC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67" y="4991954"/>
            <a:ext cx="97174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日立金属株式会社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61" name="テキスト ボックス 35">
            <a:extLst>
              <a:ext uri="{FF2B5EF4-FFF2-40B4-BE49-F238E27FC236}">
                <a16:creationId xmlns:a16="http://schemas.microsoft.com/office/drawing/2014/main" id="{69B6C793-8F9B-0C49-ABD0-407E368A9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3595" y="5370483"/>
            <a:ext cx="10525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大日本印刷株式会社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62" name="テキスト ボックス 37">
            <a:extLst>
              <a:ext uri="{FF2B5EF4-FFF2-40B4-BE49-F238E27FC236}">
                <a16:creationId xmlns:a16="http://schemas.microsoft.com/office/drawing/2014/main" id="{DA618B2D-554E-1940-B939-894562F41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1495" y="5366532"/>
            <a:ext cx="9636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中国電力株式会社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163" name="Picture 105" descr="中国電力株式会社">
            <a:hlinkClick r:id="rId23"/>
            <a:extLst>
              <a:ext uri="{FF2B5EF4-FFF2-40B4-BE49-F238E27FC236}">
                <a16:creationId xmlns:a16="http://schemas.microsoft.com/office/drawing/2014/main" id="{9AA890BA-99B1-2F42-9727-622502791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57" y="5052622"/>
            <a:ext cx="77311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" name="テキスト ボックス 37">
            <a:extLst>
              <a:ext uri="{FF2B5EF4-FFF2-40B4-BE49-F238E27FC236}">
                <a16:creationId xmlns:a16="http://schemas.microsoft.com/office/drawing/2014/main" id="{E4251755-1947-634E-8A3C-D3149D0B5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686" y="4725633"/>
            <a:ext cx="12303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西日本旅客鉄道株式会社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165" name="Picture 109" descr="岡山市">
            <a:hlinkClick r:id="rId25"/>
            <a:extLst>
              <a:ext uri="{FF2B5EF4-FFF2-40B4-BE49-F238E27FC236}">
                <a16:creationId xmlns:a16="http://schemas.microsoft.com/office/drawing/2014/main" id="{122A8B16-31FA-5640-B7C7-6A818D000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2" y="6072714"/>
            <a:ext cx="9985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" name="テキスト ボックス 34">
            <a:extLst>
              <a:ext uri="{FF2B5EF4-FFF2-40B4-BE49-F238E27FC236}">
                <a16:creationId xmlns:a16="http://schemas.microsoft.com/office/drawing/2014/main" id="{2C438D27-D248-0343-AF52-60D362AC5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69" y="979488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1400">
                <a:latin typeface="Times New Roman" charset="0"/>
              </a:rPr>
              <a:t>自動車</a:t>
            </a:r>
          </a:p>
        </p:txBody>
      </p:sp>
      <p:sp>
        <p:nvSpPr>
          <p:cNvPr id="167" name="テキスト ボックス 34">
            <a:extLst>
              <a:ext uri="{FF2B5EF4-FFF2-40B4-BE49-F238E27FC236}">
                <a16:creationId xmlns:a16="http://schemas.microsoft.com/office/drawing/2014/main" id="{DC170FDB-4537-714A-95E7-FDD77FBB4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07" y="99218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1400">
                <a:latin typeface="Times New Roman" charset="0"/>
              </a:rPr>
              <a:t>電機</a:t>
            </a:r>
          </a:p>
        </p:txBody>
      </p:sp>
      <p:sp>
        <p:nvSpPr>
          <p:cNvPr id="168" name="テキスト ボックス 34">
            <a:extLst>
              <a:ext uri="{FF2B5EF4-FFF2-40B4-BE49-F238E27FC236}">
                <a16:creationId xmlns:a16="http://schemas.microsoft.com/office/drawing/2014/main" id="{8EF1576A-2680-0A4C-ABDB-2C25B9714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44" y="4494213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1400">
                <a:latin typeface="Times New Roman" charset="0"/>
              </a:rPr>
              <a:t>金属</a:t>
            </a:r>
          </a:p>
        </p:txBody>
      </p:sp>
      <p:sp>
        <p:nvSpPr>
          <p:cNvPr id="169" name="テキスト ボックス 34">
            <a:extLst>
              <a:ext uri="{FF2B5EF4-FFF2-40B4-BE49-F238E27FC236}">
                <a16:creationId xmlns:a16="http://schemas.microsoft.com/office/drawing/2014/main" id="{06EE35C0-ABEE-464D-B465-62C5E68E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2028" y="4117976"/>
            <a:ext cx="1471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1400">
                <a:latin typeface="Times New Roman" charset="0"/>
              </a:rPr>
              <a:t>その他　　非製造</a:t>
            </a:r>
          </a:p>
        </p:txBody>
      </p:sp>
      <p:pic>
        <p:nvPicPr>
          <p:cNvPr id="170" name="Picture 47">
            <a:extLst>
              <a:ext uri="{FF2B5EF4-FFF2-40B4-BE49-F238E27FC236}">
                <a16:creationId xmlns:a16="http://schemas.microsoft.com/office/drawing/2014/main" id="{B9F88C32-0C96-6D4B-81C3-FA0F76FB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998" y="4792210"/>
            <a:ext cx="1268934" cy="19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" name="テキスト ボックス 38">
            <a:extLst>
              <a:ext uri="{FF2B5EF4-FFF2-40B4-BE49-F238E27FC236}">
                <a16:creationId xmlns:a16="http://schemas.microsoft.com/office/drawing/2014/main" id="{CC53244C-63E7-5442-9DA0-86EA62200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0363" y="3387725"/>
            <a:ext cx="8270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株式会社クラレ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72" name="テキスト ボックス 34">
            <a:extLst>
              <a:ext uri="{FF2B5EF4-FFF2-40B4-BE49-F238E27FC236}">
                <a16:creationId xmlns:a16="http://schemas.microsoft.com/office/drawing/2014/main" id="{0B3D834E-DD77-7547-BE08-4B282711F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2" y="283476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1400" dirty="0">
                <a:latin typeface="Times New Roman" charset="0"/>
              </a:rPr>
              <a:t>化学</a:t>
            </a:r>
          </a:p>
        </p:txBody>
      </p:sp>
      <p:pic>
        <p:nvPicPr>
          <p:cNvPr id="173" name="Picture 57">
            <a:extLst>
              <a:ext uri="{FF2B5EF4-FFF2-40B4-BE49-F238E27FC236}">
                <a16:creationId xmlns:a16="http://schemas.microsoft.com/office/drawing/2014/main" id="{45910892-3F9F-0642-80EA-8B02BAC17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51" y="3128963"/>
            <a:ext cx="781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" name="Picture 58">
            <a:extLst>
              <a:ext uri="{FF2B5EF4-FFF2-40B4-BE49-F238E27FC236}">
                <a16:creationId xmlns:a16="http://schemas.microsoft.com/office/drawing/2014/main" id="{E8BF028F-0326-0643-94FB-48809B27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937" y="5086148"/>
            <a:ext cx="5572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Picture 59">
            <a:extLst>
              <a:ext uri="{FF2B5EF4-FFF2-40B4-BE49-F238E27FC236}">
                <a16:creationId xmlns:a16="http://schemas.microsoft.com/office/drawing/2014/main" id="{9FB49070-B6E9-BA4F-B32A-BA33B89D5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279" y="4463327"/>
            <a:ext cx="36512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60" descr="logo">
            <a:hlinkClick r:id="rId31"/>
            <a:extLst>
              <a:ext uri="{FF2B5EF4-FFF2-40B4-BE49-F238E27FC236}">
                <a16:creationId xmlns:a16="http://schemas.microsoft.com/office/drawing/2014/main" id="{FA996AC5-BDD0-854C-8EB3-34A0AFD4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07" y="2303463"/>
            <a:ext cx="78105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Picture 61" descr="NSK-Logo">
            <a:hlinkClick r:id="rId33"/>
            <a:extLst>
              <a:ext uri="{FF2B5EF4-FFF2-40B4-BE49-F238E27FC236}">
                <a16:creationId xmlns:a16="http://schemas.microsoft.com/office/drawing/2014/main" id="{E7623EE7-51CB-B645-ACC6-6A0B5CA2D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19" y="4103688"/>
            <a:ext cx="81438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" name="Picture 1235" descr="epson">
            <a:extLst>
              <a:ext uri="{FF2B5EF4-FFF2-40B4-BE49-F238E27FC236}">
                <a16:creationId xmlns:a16="http://schemas.microsoft.com/office/drawing/2014/main" id="{3432A89A-066F-7C4C-B088-F20160007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7" t="20175"/>
          <a:stretch>
            <a:fillRect/>
          </a:stretch>
        </p:blipFill>
        <p:spPr bwMode="auto">
          <a:xfrm>
            <a:off x="6904032" y="1817688"/>
            <a:ext cx="785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図 71" descr="スクリーンショット（2010-06-04 10.47.02）.png">
            <a:extLst>
              <a:ext uri="{FF2B5EF4-FFF2-40B4-BE49-F238E27FC236}">
                <a16:creationId xmlns:a16="http://schemas.microsoft.com/office/drawing/2014/main" id="{BE825209-A380-044F-93F1-C8DFA3531EB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57" y="2459038"/>
            <a:ext cx="9191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図 70">
            <a:extLst>
              <a:ext uri="{FF2B5EF4-FFF2-40B4-BE49-F238E27FC236}">
                <a16:creationId xmlns:a16="http://schemas.microsoft.com/office/drawing/2014/main" id="{FB3D7D5A-95D8-0F48-A37A-52ACC8FC0E9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4" y="2522538"/>
            <a:ext cx="6905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図 51" descr="nttdata.png">
            <a:extLst>
              <a:ext uri="{FF2B5EF4-FFF2-40B4-BE49-F238E27FC236}">
                <a16:creationId xmlns:a16="http://schemas.microsoft.com/office/drawing/2014/main" id="{9AF9E29B-8358-2143-BD1D-5C81088C581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32" y="5621600"/>
            <a:ext cx="6111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" name="Picture 59" descr="F:\Documents and Settings\沖原\デスクトップ\村田製作所.gif">
            <a:extLst>
              <a:ext uri="{FF2B5EF4-FFF2-40B4-BE49-F238E27FC236}">
                <a16:creationId xmlns:a16="http://schemas.microsoft.com/office/drawing/2014/main" id="{3C753756-6471-A54C-B16E-C4702598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2" b="-24895"/>
          <a:stretch>
            <a:fillRect/>
          </a:stretch>
        </p:blipFill>
        <p:spPr bwMode="auto">
          <a:xfrm>
            <a:off x="4856157" y="2490788"/>
            <a:ext cx="6350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66" descr="F:\Documents and Settings\沖原\デスクトップ\両備システムズ.gif">
            <a:extLst>
              <a:ext uri="{FF2B5EF4-FFF2-40B4-BE49-F238E27FC236}">
                <a16:creationId xmlns:a16="http://schemas.microsoft.com/office/drawing/2014/main" id="{77DBAD25-7B41-BA45-BC10-6DFABC7D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458" y="5072098"/>
            <a:ext cx="8382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" name="グループ化 28">
            <a:extLst>
              <a:ext uri="{FF2B5EF4-FFF2-40B4-BE49-F238E27FC236}">
                <a16:creationId xmlns:a16="http://schemas.microsoft.com/office/drawing/2014/main" id="{6AE7052E-182D-984F-9269-B2331A083E6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074211" y="5025052"/>
            <a:ext cx="701675" cy="215900"/>
            <a:chOff x="7000892" y="3410902"/>
            <a:chExt cx="835802" cy="260319"/>
          </a:xfrm>
        </p:grpSpPr>
        <p:pic>
          <p:nvPicPr>
            <p:cNvPr id="185" name="Picture 106">
              <a:extLst>
                <a:ext uri="{FF2B5EF4-FFF2-40B4-BE49-F238E27FC236}">
                  <a16:creationId xmlns:a16="http://schemas.microsoft.com/office/drawing/2014/main" id="{D2E8D183-9F1F-114F-BD75-3DEF1EF83B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15"/>
            <a:stretch>
              <a:fillRect/>
            </a:stretch>
          </p:blipFill>
          <p:spPr bwMode="auto">
            <a:xfrm>
              <a:off x="7000892" y="3410902"/>
              <a:ext cx="832468" cy="260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" name="正方形/長方形 185">
              <a:extLst>
                <a:ext uri="{FF2B5EF4-FFF2-40B4-BE49-F238E27FC236}">
                  <a16:creationId xmlns:a16="http://schemas.microsoft.com/office/drawing/2014/main" id="{E204EF62-E5A7-044A-91A5-F8727FC57530}"/>
                </a:ext>
              </a:extLst>
            </p:cNvPr>
            <p:cNvSpPr/>
            <p:nvPr/>
          </p:nvSpPr>
          <p:spPr bwMode="auto">
            <a:xfrm>
              <a:off x="7286427" y="3569773"/>
              <a:ext cx="550267" cy="82307"/>
            </a:xfrm>
            <a:prstGeom prst="rect">
              <a:avLst/>
            </a:prstGeom>
            <a:solidFill>
              <a:schemeClr val="accent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defTabSz="914400">
                <a:defRPr/>
              </a:pPr>
              <a:endParaRPr lang="ja-JP" altLang="en-US">
                <a:latin typeface="Times New Roman" pitchFamily="18" charset="0"/>
                <a:ea typeface="ＭＳ Ｐゴシック" charset="-128"/>
                <a:cs typeface="+mn-cs"/>
              </a:endParaRPr>
            </a:p>
          </p:txBody>
        </p:sp>
      </p:grpSp>
      <p:graphicFrame>
        <p:nvGraphicFramePr>
          <p:cNvPr id="187" name="Object 75">
            <a:extLst>
              <a:ext uri="{FF2B5EF4-FFF2-40B4-BE49-F238E27FC236}">
                <a16:creationId xmlns:a16="http://schemas.microsoft.com/office/drawing/2014/main" id="{DAF9CC01-74F8-C54E-92F2-C3ADE4CD67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567960"/>
              </p:ext>
            </p:extLst>
          </p:nvPr>
        </p:nvGraphicFramePr>
        <p:xfrm>
          <a:off x="3406769" y="3532188"/>
          <a:ext cx="960438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2" name="ビットマップ イメージ" r:id="rId42" imgW="1666667" imgH="285866" progId="PBrush">
                  <p:embed/>
                </p:oleObj>
              </mc:Choice>
              <mc:Fallback>
                <p:oleObj name="ビットマップ イメージ" r:id="rId42" imgW="1666667" imgH="285866" progId="PBrush">
                  <p:embed/>
                  <p:pic>
                    <p:nvPicPr>
                      <p:cNvPr id="13384" name="Object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6769" y="3532188"/>
                        <a:ext cx="960438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8" name="Picture 76" descr="住友電工">
            <a:extLst>
              <a:ext uri="{FF2B5EF4-FFF2-40B4-BE49-F238E27FC236}">
                <a16:creationId xmlns:a16="http://schemas.microsoft.com/office/drawing/2014/main" id="{196043EE-0069-9749-BF3D-45BEDB8F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182" y="5380038"/>
            <a:ext cx="71755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" name="テキスト ボックス 38">
            <a:extLst>
              <a:ext uri="{FF2B5EF4-FFF2-40B4-BE49-F238E27FC236}">
                <a16:creationId xmlns:a16="http://schemas.microsoft.com/office/drawing/2014/main" id="{B3DF70AD-6547-EF4C-838E-BF35DF650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69" y="3167063"/>
            <a:ext cx="10525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三菱重工業株式会社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190" name="Picture 64" descr="川崎重工業">
            <a:hlinkClick r:id="rId45"/>
            <a:extLst>
              <a:ext uri="{FF2B5EF4-FFF2-40B4-BE49-F238E27FC236}">
                <a16:creationId xmlns:a16="http://schemas.microsoft.com/office/drawing/2014/main" id="{8BA03857-7EED-9548-86A3-573C432C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9" y="3008313"/>
            <a:ext cx="852488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" name="テキスト ボックス 38">
            <a:extLst>
              <a:ext uri="{FF2B5EF4-FFF2-40B4-BE49-F238E27FC236}">
                <a16:creationId xmlns:a16="http://schemas.microsoft.com/office/drawing/2014/main" id="{A6C4FD8F-A08C-E043-BA37-A56215941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4307" y="3170238"/>
            <a:ext cx="10525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川崎重工業株式会社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192" name="Picture 67" descr="IHI">
            <a:hlinkClick r:id="rId47"/>
            <a:extLst>
              <a:ext uri="{FF2B5EF4-FFF2-40B4-BE49-F238E27FC236}">
                <a16:creationId xmlns:a16="http://schemas.microsoft.com/office/drawing/2014/main" id="{2678015F-6A5E-064A-8988-4ABA0C908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07" y="2970213"/>
            <a:ext cx="4381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" name="テキスト ボックス 38">
            <a:extLst>
              <a:ext uri="{FF2B5EF4-FFF2-40B4-BE49-F238E27FC236}">
                <a16:creationId xmlns:a16="http://schemas.microsoft.com/office/drawing/2014/main" id="{6DADCAE7-828A-9442-A507-CC561E99F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0957" y="3173413"/>
            <a:ext cx="7239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株式会社ＩＨＩ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94" name="テキスト ボックス 38">
            <a:extLst>
              <a:ext uri="{FF2B5EF4-FFF2-40B4-BE49-F238E27FC236}">
                <a16:creationId xmlns:a16="http://schemas.microsoft.com/office/drawing/2014/main" id="{DE9B6E33-E61C-F947-B7C6-DCFC9383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69" y="3713163"/>
            <a:ext cx="9636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日立造船株式会社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95" name="テキスト ボックス 38">
            <a:extLst>
              <a:ext uri="{FF2B5EF4-FFF2-40B4-BE49-F238E27FC236}">
                <a16:creationId xmlns:a16="http://schemas.microsoft.com/office/drawing/2014/main" id="{3058D459-35B3-A141-8F4D-15F4FE4BB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4457" y="3719513"/>
            <a:ext cx="9636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三井造船株式会社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196" name="テキスト ボックス 34">
            <a:extLst>
              <a:ext uri="{FF2B5EF4-FFF2-40B4-BE49-F238E27FC236}">
                <a16:creationId xmlns:a16="http://schemas.microsoft.com/office/drawing/2014/main" id="{6C019B6D-5DEE-7349-B24C-2D59BBBBE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07" y="2633663"/>
            <a:ext cx="12009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1400" dirty="0">
                <a:latin typeface="Times New Roman" charset="0"/>
              </a:rPr>
              <a:t>機械　重工業</a:t>
            </a:r>
          </a:p>
        </p:txBody>
      </p:sp>
      <p:pic>
        <p:nvPicPr>
          <p:cNvPr id="197" name="Picture 85">
            <a:extLst>
              <a:ext uri="{FF2B5EF4-FFF2-40B4-BE49-F238E27FC236}">
                <a16:creationId xmlns:a16="http://schemas.microsoft.com/office/drawing/2014/main" id="{8A41C68C-3E0D-8542-BAA1-618711E22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94" y="2941638"/>
            <a:ext cx="84772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Picture 86">
            <a:extLst>
              <a:ext uri="{FF2B5EF4-FFF2-40B4-BE49-F238E27FC236}">
                <a16:creationId xmlns:a16="http://schemas.microsoft.com/office/drawing/2014/main" id="{2F28651D-A1A6-F646-92B0-C98A576B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2" y="3459163"/>
            <a:ext cx="582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Picture 87">
            <a:extLst>
              <a:ext uri="{FF2B5EF4-FFF2-40B4-BE49-F238E27FC236}">
                <a16:creationId xmlns:a16="http://schemas.microsoft.com/office/drawing/2014/main" id="{28BE5D16-1EFB-FF4C-8D9D-917F5BFF7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594" y="3487738"/>
            <a:ext cx="704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88" descr="Kubota For Earth, For Life">
            <a:hlinkClick r:id="rId52"/>
            <a:extLst>
              <a:ext uri="{FF2B5EF4-FFF2-40B4-BE49-F238E27FC236}">
                <a16:creationId xmlns:a16="http://schemas.microsoft.com/office/drawing/2014/main" id="{74F588F5-5FBA-F944-94CE-C4A928966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2" y="2963863"/>
            <a:ext cx="6588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1" name="Object 89">
            <a:extLst>
              <a:ext uri="{FF2B5EF4-FFF2-40B4-BE49-F238E27FC236}">
                <a16:creationId xmlns:a16="http://schemas.microsoft.com/office/drawing/2014/main" id="{6D6F8053-8B88-274B-BE25-C7F76D40A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804289"/>
              </p:ext>
            </p:extLst>
          </p:nvPr>
        </p:nvGraphicFramePr>
        <p:xfrm>
          <a:off x="2405057" y="3506788"/>
          <a:ext cx="811212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3" name="ビットマップ イメージ" r:id="rId54" imgW="1295238" imgH="361809" progId="PBrush">
                  <p:embed/>
                </p:oleObj>
              </mc:Choice>
              <mc:Fallback>
                <p:oleObj name="ビットマップ イメージ" r:id="rId54" imgW="1295238" imgH="361809" progId="PBrush">
                  <p:embed/>
                  <p:pic>
                    <p:nvPicPr>
                      <p:cNvPr id="13398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5057" y="3506788"/>
                        <a:ext cx="811212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2" name="Picture 90" descr="ナカシマプロペラ">
            <a:extLst>
              <a:ext uri="{FF2B5EF4-FFF2-40B4-BE49-F238E27FC236}">
                <a16:creationId xmlns:a16="http://schemas.microsoft.com/office/drawing/2014/main" id="{E14F8ACA-EB54-5C4E-B06A-13D55D19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2" y="4160838"/>
            <a:ext cx="869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91" descr="ボイラから水処理製品まで - 三浦工業">
            <a:hlinkClick r:id="rId57"/>
            <a:extLst>
              <a:ext uri="{FF2B5EF4-FFF2-40B4-BE49-F238E27FC236}">
                <a16:creationId xmlns:a16="http://schemas.microsoft.com/office/drawing/2014/main" id="{560A4C2A-BF20-124B-830C-C0205F5BC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2" y="4040188"/>
            <a:ext cx="8794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" name="テキスト ボックス 34">
            <a:extLst>
              <a:ext uri="{FF2B5EF4-FFF2-40B4-BE49-F238E27FC236}">
                <a16:creationId xmlns:a16="http://schemas.microsoft.com/office/drawing/2014/main" id="{22E3CCDA-8E78-6F4A-99CC-7E7BA5B81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2" y="5808663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1400">
                <a:latin typeface="Times New Roman" charset="0"/>
              </a:rPr>
              <a:t>公務員</a:t>
            </a:r>
          </a:p>
        </p:txBody>
      </p:sp>
      <p:graphicFrame>
        <p:nvGraphicFramePr>
          <p:cNvPr id="205" name="Object 97">
            <a:extLst>
              <a:ext uri="{FF2B5EF4-FFF2-40B4-BE49-F238E27FC236}">
                <a16:creationId xmlns:a16="http://schemas.microsoft.com/office/drawing/2014/main" id="{5F57E62A-7057-084F-B20E-F30C224961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235488"/>
              </p:ext>
            </p:extLst>
          </p:nvPr>
        </p:nvGraphicFramePr>
        <p:xfrm>
          <a:off x="4830976" y="4448176"/>
          <a:ext cx="638175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4" name="ビットマップ イメージ" r:id="rId59" imgW="1066667" imgH="352474" progId="PBrush">
                  <p:embed/>
                </p:oleObj>
              </mc:Choice>
              <mc:Fallback>
                <p:oleObj name="ビットマップ イメージ" r:id="rId59" imgW="1066667" imgH="352474" progId="PBrush">
                  <p:embed/>
                  <p:pic>
                    <p:nvPicPr>
                      <p:cNvPr id="13406" name="Object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0976" y="4448176"/>
                        <a:ext cx="638175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" name="Picture 98">
            <a:hlinkClick r:id="rId61"/>
            <a:extLst>
              <a:ext uri="{FF2B5EF4-FFF2-40B4-BE49-F238E27FC236}">
                <a16:creationId xmlns:a16="http://schemas.microsoft.com/office/drawing/2014/main" id="{49EDAFB0-7E6B-5C4B-AB75-4CAFA58F7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887" y="3121557"/>
            <a:ext cx="946860" cy="24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" name="テキスト ボックス 42">
            <a:extLst>
              <a:ext uri="{FF2B5EF4-FFF2-40B4-BE49-F238E27FC236}">
                <a16:creationId xmlns:a16="http://schemas.microsoft.com/office/drawing/2014/main" id="{A608D4A9-0E59-C649-9E50-30A1AB24B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694" y="1973263"/>
            <a:ext cx="86042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スズキ株式会社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08" name="テキスト ボックス 42">
            <a:extLst>
              <a:ext uri="{FF2B5EF4-FFF2-40B4-BE49-F238E27FC236}">
                <a16:creationId xmlns:a16="http://schemas.microsoft.com/office/drawing/2014/main" id="{4F1E5A32-8FDB-4143-863A-003B94F83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45" y="4319381"/>
            <a:ext cx="9636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日本精工株式会社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09" name="テキスト ボックス 42">
            <a:extLst>
              <a:ext uri="{FF2B5EF4-FFF2-40B4-BE49-F238E27FC236}">
                <a16:creationId xmlns:a16="http://schemas.microsoft.com/office/drawing/2014/main" id="{F20D8B7E-C6AF-E744-A624-647A89233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2" y="2500313"/>
            <a:ext cx="109378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アイシン精機株式会社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0" name="テキスト ボックス 42">
            <a:extLst>
              <a:ext uri="{FF2B5EF4-FFF2-40B4-BE49-F238E27FC236}">
                <a16:creationId xmlns:a16="http://schemas.microsoft.com/office/drawing/2014/main" id="{09ED0210-9DA7-DA43-8D92-70CC4FE1E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4182" y="2500313"/>
            <a:ext cx="1106487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ダイハツ工業株式会社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1" name="テキスト ボックス 42">
            <a:extLst>
              <a:ext uri="{FF2B5EF4-FFF2-40B4-BE49-F238E27FC236}">
                <a16:creationId xmlns:a16="http://schemas.microsoft.com/office/drawing/2014/main" id="{B96C24A0-A59B-4949-B179-071609546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7532" y="2500313"/>
            <a:ext cx="9271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株式会社デンソー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2" name="テキスト ボックス 38">
            <a:extLst>
              <a:ext uri="{FF2B5EF4-FFF2-40B4-BE49-F238E27FC236}">
                <a16:creationId xmlns:a16="http://schemas.microsoft.com/office/drawing/2014/main" id="{9A47E15E-EAAC-7B4E-9EAF-F2BC5D96A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307" y="3173413"/>
            <a:ext cx="8318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株式会社クボタ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3" name="テキスト ボックス 38">
            <a:extLst>
              <a:ext uri="{FF2B5EF4-FFF2-40B4-BE49-F238E27FC236}">
                <a16:creationId xmlns:a16="http://schemas.microsoft.com/office/drawing/2014/main" id="{BBBAF80C-1E8D-9D4B-9C20-968B39191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07" y="3719513"/>
            <a:ext cx="10874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/>
              <a:t>株式会社小松製作所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4" name="テキスト ボックス 38">
            <a:extLst>
              <a:ext uri="{FF2B5EF4-FFF2-40B4-BE49-F238E27FC236}">
                <a16:creationId xmlns:a16="http://schemas.microsoft.com/office/drawing/2014/main" id="{F04D4819-524E-FF4E-8681-7121123A1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2957" y="3719513"/>
            <a:ext cx="10525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株式会社島津製作所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5" name="テキスト ボックス 38">
            <a:extLst>
              <a:ext uri="{FF2B5EF4-FFF2-40B4-BE49-F238E27FC236}">
                <a16:creationId xmlns:a16="http://schemas.microsoft.com/office/drawing/2014/main" id="{279346C2-83E5-3E4B-83DE-9227D16EB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19" y="4316413"/>
            <a:ext cx="9636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三浦工業株式会社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6" name="テキスト ボックス 38">
            <a:extLst>
              <a:ext uri="{FF2B5EF4-FFF2-40B4-BE49-F238E27FC236}">
                <a16:creationId xmlns:a16="http://schemas.microsoft.com/office/drawing/2014/main" id="{2751B9BE-21D2-EB42-96D6-4E9C00E23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719" y="4310063"/>
            <a:ext cx="12350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ナカシマプロペラ株式会社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7" name="テキスト ボックス 38">
            <a:extLst>
              <a:ext uri="{FF2B5EF4-FFF2-40B4-BE49-F238E27FC236}">
                <a16:creationId xmlns:a16="http://schemas.microsoft.com/office/drawing/2014/main" id="{0E0E597E-6300-8847-AA7F-0185C438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6584" y="5567333"/>
            <a:ext cx="106150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株式会社日本製鋼所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18" name="テキスト ボックス 38">
            <a:extLst>
              <a:ext uri="{FF2B5EF4-FFF2-40B4-BE49-F238E27FC236}">
                <a16:creationId xmlns:a16="http://schemas.microsoft.com/office/drawing/2014/main" id="{656B1D50-1ADB-2345-8D28-F11ED1D12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19" y="5554663"/>
            <a:ext cx="11414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住友電気工業株式会社</a:t>
            </a:r>
            <a:r>
              <a:rPr lang="en-US" altLang="ja-JP" sz="700" dirty="0">
                <a:latin typeface="Times New Roman" charset="0"/>
              </a:rPr>
              <a:t>®</a:t>
            </a:r>
          </a:p>
        </p:txBody>
      </p:sp>
      <p:sp>
        <p:nvSpPr>
          <p:cNvPr id="219" name="テキスト ボックス 38">
            <a:extLst>
              <a:ext uri="{FF2B5EF4-FFF2-40B4-BE49-F238E27FC236}">
                <a16:creationId xmlns:a16="http://schemas.microsoft.com/office/drawing/2014/main" id="{58ACC922-D7DA-8747-A432-AFD98F55D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438" y="6418857"/>
            <a:ext cx="69923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岡山市役所</a:t>
            </a:r>
            <a:r>
              <a:rPr lang="en-US" altLang="ja-JP" sz="700" dirty="0"/>
              <a:t>®</a:t>
            </a:r>
            <a:endParaRPr lang="en-US" altLang="ja-JP" sz="700" dirty="0">
              <a:latin typeface="Times New Roman" charset="0"/>
            </a:endParaRPr>
          </a:p>
        </p:txBody>
      </p:sp>
      <p:sp>
        <p:nvSpPr>
          <p:cNvPr id="220" name="テキスト ボックス 39">
            <a:extLst>
              <a:ext uri="{FF2B5EF4-FFF2-40B4-BE49-F238E27FC236}">
                <a16:creationId xmlns:a16="http://schemas.microsoft.com/office/drawing/2014/main" id="{C645F005-1D76-894E-96C0-6D7FD94E7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07" y="2314061"/>
            <a:ext cx="101181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/>
              <a:t>グローリー株式会社</a:t>
            </a:r>
            <a:r>
              <a:rPr lang="en-US" altLang="ja-JP" sz="700" dirty="0"/>
              <a:t>®</a:t>
            </a:r>
            <a:endParaRPr lang="ja-JP" altLang="en-US" sz="700" dirty="0"/>
          </a:p>
        </p:txBody>
      </p:sp>
      <p:graphicFrame>
        <p:nvGraphicFramePr>
          <p:cNvPr id="221" name="Object 120">
            <a:extLst>
              <a:ext uri="{FF2B5EF4-FFF2-40B4-BE49-F238E27FC236}">
                <a16:creationId xmlns:a16="http://schemas.microsoft.com/office/drawing/2014/main" id="{291C15DB-271B-0F40-8277-6A5308BB12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958688"/>
              </p:ext>
            </p:extLst>
          </p:nvPr>
        </p:nvGraphicFramePr>
        <p:xfrm>
          <a:off x="4791069" y="1836738"/>
          <a:ext cx="74295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5" name="ビットマップ イメージ" r:id="rId63" imgW="819048" imgH="295238" progId="PBrush">
                  <p:embed/>
                </p:oleObj>
              </mc:Choice>
              <mc:Fallback>
                <p:oleObj name="ビットマップ イメージ" r:id="rId63" imgW="819048" imgH="295238" progId="PBrush">
                  <p:embed/>
                  <p:pic>
                    <p:nvPicPr>
                      <p:cNvPr id="13429" name="Object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69" y="1836738"/>
                        <a:ext cx="74295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" name="テキスト ボックス 38">
            <a:extLst>
              <a:ext uri="{FF2B5EF4-FFF2-40B4-BE49-F238E27FC236}">
                <a16:creationId xmlns:a16="http://schemas.microsoft.com/office/drawing/2014/main" id="{111B1AAD-A08B-5A4D-8100-C36A3820E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357" y="2166938"/>
            <a:ext cx="122396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セイコーエプソン株式会社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23" name="テキスト ボックス 40">
            <a:extLst>
              <a:ext uri="{FF2B5EF4-FFF2-40B4-BE49-F238E27FC236}">
                <a16:creationId xmlns:a16="http://schemas.microsoft.com/office/drawing/2014/main" id="{4406DB99-6227-A543-B3E5-E42E6E583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1844" y="2655888"/>
            <a:ext cx="10525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株式会社村田製作所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24" name="テキスト ボックス 40">
            <a:extLst>
              <a:ext uri="{FF2B5EF4-FFF2-40B4-BE49-F238E27FC236}">
                <a16:creationId xmlns:a16="http://schemas.microsoft.com/office/drawing/2014/main" id="{EE554EAA-A5DC-D247-B76A-4C75E6EE5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094" y="2655888"/>
            <a:ext cx="930275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オムロン株式会社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25" name="テキスト ボックス 40">
            <a:extLst>
              <a:ext uri="{FF2B5EF4-FFF2-40B4-BE49-F238E27FC236}">
                <a16:creationId xmlns:a16="http://schemas.microsoft.com/office/drawing/2014/main" id="{545B0D39-00D7-B948-A150-B0C138356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44" y="2655888"/>
            <a:ext cx="849313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京セラ株式会社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26" name="テキスト ボックス 38">
            <a:extLst>
              <a:ext uri="{FF2B5EF4-FFF2-40B4-BE49-F238E27FC236}">
                <a16:creationId xmlns:a16="http://schemas.microsoft.com/office/drawing/2014/main" id="{011A2CB3-1195-0440-8211-1DB19750D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704" y="3358109"/>
            <a:ext cx="97174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株式会社日本触媒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27" name="テキスト ボックス 35">
            <a:extLst>
              <a:ext uri="{FF2B5EF4-FFF2-40B4-BE49-F238E27FC236}">
                <a16:creationId xmlns:a16="http://schemas.microsoft.com/office/drawing/2014/main" id="{1177509A-6C04-8544-AAB6-C3270ACDA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2152" y="4724031"/>
            <a:ext cx="963612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清水建設株式会社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28" name="テキスト ボックス 37">
            <a:extLst>
              <a:ext uri="{FF2B5EF4-FFF2-40B4-BE49-F238E27FC236}">
                <a16:creationId xmlns:a16="http://schemas.microsoft.com/office/drawing/2014/main" id="{827238AB-44F4-384B-9E4E-85121C5C3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091" y="5934111"/>
            <a:ext cx="140970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株式会社エヌ・ティ・ティ・データ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29" name="テキスト ボックス 37">
            <a:extLst>
              <a:ext uri="{FF2B5EF4-FFF2-40B4-BE49-F238E27FC236}">
                <a16:creationId xmlns:a16="http://schemas.microsoft.com/office/drawing/2014/main" id="{922B594C-D2BE-F14E-AC5D-2510D9BFA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0362" y="5348470"/>
            <a:ext cx="9636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四国電力株式会社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sp>
        <p:nvSpPr>
          <p:cNvPr id="230" name="テキスト ボックス 37">
            <a:extLst>
              <a:ext uri="{FF2B5EF4-FFF2-40B4-BE49-F238E27FC236}">
                <a16:creationId xmlns:a16="http://schemas.microsoft.com/office/drawing/2014/main" id="{B1355950-7129-BD4A-A265-11E09CDC7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101" y="5304847"/>
            <a:ext cx="842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</a:t>
            </a:r>
            <a:br>
              <a:rPr lang="ja-JP" altLang="en-US" sz="700" dirty="0">
                <a:latin typeface="Times New Roman" charset="0"/>
              </a:rPr>
            </a:br>
            <a:r>
              <a:rPr lang="ja-JP" altLang="en-US" sz="700" dirty="0">
                <a:latin typeface="Times New Roman" charset="0"/>
              </a:rPr>
              <a:t>両備システムズ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232" name="Picture 54">
            <a:extLst>
              <a:ext uri="{FF2B5EF4-FFF2-40B4-BE49-F238E27FC236}">
                <a16:creationId xmlns:a16="http://schemas.microsoft.com/office/drawing/2014/main" id="{9519086A-6F3F-DC45-ABD5-37DFFB985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0"/>
          <a:stretch>
            <a:fillRect/>
          </a:stretch>
        </p:blipFill>
        <p:spPr bwMode="auto">
          <a:xfrm>
            <a:off x="6873869" y="1262063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" name="正方形/長方形 232">
            <a:extLst>
              <a:ext uri="{FF2B5EF4-FFF2-40B4-BE49-F238E27FC236}">
                <a16:creationId xmlns:a16="http://schemas.microsoft.com/office/drawing/2014/main" id="{85FA7A04-BCBC-7744-9504-EFC1B1DA7660}"/>
              </a:ext>
            </a:extLst>
          </p:cNvPr>
          <p:cNvSpPr/>
          <p:nvPr/>
        </p:nvSpPr>
        <p:spPr>
          <a:xfrm>
            <a:off x="6864587" y="1534223"/>
            <a:ext cx="92685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dirty="0"/>
              <a:t>　</a:t>
            </a:r>
            <a:r>
              <a:rPr lang="ja-JP" altLang="en-US" sz="700" dirty="0"/>
              <a:t>株式会社東芝</a:t>
            </a:r>
            <a:r>
              <a:rPr lang="en-US" altLang="ja-JP" sz="700" dirty="0"/>
              <a:t>®</a:t>
            </a:r>
            <a:r>
              <a:rPr lang="ja-JP" altLang="en-US" sz="800" dirty="0"/>
              <a:t>　</a:t>
            </a:r>
            <a:endParaRPr lang="ja-JP" altLang="en-US" dirty="0"/>
          </a:p>
        </p:txBody>
      </p:sp>
      <p:pic>
        <p:nvPicPr>
          <p:cNvPr id="234" name="図 65" descr="スクリーンショット（2010-06-16 12.29.20）.png">
            <a:extLst>
              <a:ext uri="{FF2B5EF4-FFF2-40B4-BE49-F238E27FC236}">
                <a16:creationId xmlns:a16="http://schemas.microsoft.com/office/drawing/2014/main" id="{EB1E844D-1413-EF47-A4BB-6CF85E23BE5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594" y="1854170"/>
            <a:ext cx="52705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" name="図 172" descr="スクリーンショット（2012-06-20 21.55.33）.png">
            <a:extLst>
              <a:ext uri="{FF2B5EF4-FFF2-40B4-BE49-F238E27FC236}">
                <a16:creationId xmlns:a16="http://schemas.microsoft.com/office/drawing/2014/main" id="{6B31F99E-D850-1346-A239-7F6E5041E587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414" y="1304874"/>
            <a:ext cx="823213" cy="32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" name="テキスト ボックス 166">
            <a:extLst>
              <a:ext uri="{FF2B5EF4-FFF2-40B4-BE49-F238E27FC236}">
                <a16:creationId xmlns:a16="http://schemas.microsoft.com/office/drawing/2014/main" id="{DA9A3F34-507A-5E42-B8B8-CC8B57B80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9775" y="1597025"/>
            <a:ext cx="8354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700" dirty="0"/>
              <a:t>株式会社リコー</a:t>
            </a:r>
            <a:r>
              <a:rPr lang="en-US" altLang="ja-JP" sz="700" dirty="0"/>
              <a:t>®</a:t>
            </a:r>
            <a:endParaRPr lang="ja-JP" altLang="en-US" sz="700" dirty="0"/>
          </a:p>
        </p:txBody>
      </p:sp>
      <p:pic>
        <p:nvPicPr>
          <p:cNvPr id="237" name="Picture 47">
            <a:extLst>
              <a:ext uri="{FF2B5EF4-FFF2-40B4-BE49-F238E27FC236}">
                <a16:creationId xmlns:a16="http://schemas.microsoft.com/office/drawing/2014/main" id="{F87D1D84-3DC8-6C4B-A030-0F47E9F8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201" y="1858963"/>
            <a:ext cx="792162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" name="正方形/長方形 237">
            <a:extLst>
              <a:ext uri="{FF2B5EF4-FFF2-40B4-BE49-F238E27FC236}">
                <a16:creationId xmlns:a16="http://schemas.microsoft.com/office/drawing/2014/main" id="{27AA11D1-65C4-A943-A6C8-EBD1950012ED}"/>
              </a:ext>
            </a:extLst>
          </p:cNvPr>
          <p:cNvSpPr/>
          <p:nvPr/>
        </p:nvSpPr>
        <p:spPr>
          <a:xfrm>
            <a:off x="3717866" y="1961019"/>
            <a:ext cx="1127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dirty="0"/>
              <a:t>日産自動車株式会社</a:t>
            </a:r>
            <a:r>
              <a:rPr lang="en-US" altLang="ja-JP" sz="700" dirty="0"/>
              <a:t>®</a:t>
            </a:r>
            <a:r>
              <a:rPr lang="ja-JP" altLang="en-US" sz="800" dirty="0"/>
              <a:t>　</a:t>
            </a:r>
            <a:endParaRPr lang="ja-JP" altLang="en-US" dirty="0"/>
          </a:p>
        </p:txBody>
      </p:sp>
      <p:pic>
        <p:nvPicPr>
          <p:cNvPr id="239" name="Picture 152">
            <a:extLst>
              <a:ext uri="{FF2B5EF4-FFF2-40B4-BE49-F238E27FC236}">
                <a16:creationId xmlns:a16="http://schemas.microsoft.com/office/drawing/2014/main" id="{0C2C0058-91FF-CD42-B719-6B7B32B4F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26" y="3153770"/>
            <a:ext cx="8540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" name="テキスト ボックス 131">
            <a:extLst>
              <a:ext uri="{FF2B5EF4-FFF2-40B4-BE49-F238E27FC236}">
                <a16:creationId xmlns:a16="http://schemas.microsoft.com/office/drawing/2014/main" id="{8F0EC870-93F1-7A45-AD90-B917825BE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663" y="3376613"/>
            <a:ext cx="889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600" dirty="0"/>
              <a:t>日本ガイシ株式会社</a:t>
            </a:r>
            <a:r>
              <a:rPr lang="en-US" altLang="ja-JP" sz="600" baseline="30000" dirty="0"/>
              <a:t>®</a:t>
            </a:r>
            <a:endParaRPr lang="ja-JP" altLang="en-US" sz="600" baseline="30000" dirty="0"/>
          </a:p>
        </p:txBody>
      </p:sp>
      <p:pic>
        <p:nvPicPr>
          <p:cNvPr id="241" name="図 90" descr="スクリーンショット（2010-06-16 13.00.20）.png">
            <a:extLst>
              <a:ext uri="{FF2B5EF4-FFF2-40B4-BE49-F238E27FC236}">
                <a16:creationId xmlns:a16="http://schemas.microsoft.com/office/drawing/2014/main" id="{855635AD-7817-3140-9382-695622465F9A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94" y="3668197"/>
            <a:ext cx="10033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" name="テキスト ボックス 89">
            <a:extLst>
              <a:ext uri="{FF2B5EF4-FFF2-40B4-BE49-F238E27FC236}">
                <a16:creationId xmlns:a16="http://schemas.microsoft.com/office/drawing/2014/main" id="{4A2C397E-65ED-0849-8ABA-D1E26EF47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3189" y="3906969"/>
            <a:ext cx="7937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600" dirty="0"/>
              <a:t>旭化成 株式会社</a:t>
            </a:r>
            <a:r>
              <a:rPr lang="en-US" altLang="ja-JP" sz="600" dirty="0"/>
              <a:t>®</a:t>
            </a:r>
            <a:endParaRPr lang="ja-JP" altLang="en-US" sz="600" dirty="0"/>
          </a:p>
        </p:txBody>
      </p:sp>
      <p:pic>
        <p:nvPicPr>
          <p:cNvPr id="243" name="Picture 90" descr="F:\Documents and Settings\沖原\デスクトップ\日亜化学工業.png">
            <a:extLst>
              <a:ext uri="{FF2B5EF4-FFF2-40B4-BE49-F238E27FC236}">
                <a16:creationId xmlns:a16="http://schemas.microsoft.com/office/drawing/2014/main" id="{B30EB43D-14A5-0344-8CD2-D127FC809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00" b="10519"/>
          <a:stretch>
            <a:fillRect/>
          </a:stretch>
        </p:blipFill>
        <p:spPr bwMode="auto">
          <a:xfrm>
            <a:off x="7689844" y="3113088"/>
            <a:ext cx="106362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4" name="テキスト ボックス 189">
            <a:extLst>
              <a:ext uri="{FF2B5EF4-FFF2-40B4-BE49-F238E27FC236}">
                <a16:creationId xmlns:a16="http://schemas.microsoft.com/office/drawing/2014/main" id="{8F5DED03-7084-9A4F-916C-7A82A46A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354" y="3402013"/>
            <a:ext cx="10017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600" dirty="0"/>
              <a:t>日亜化学工業株式会社</a:t>
            </a:r>
            <a:r>
              <a:rPr lang="en-US" altLang="ja-JP" sz="600" dirty="0"/>
              <a:t>®</a:t>
            </a:r>
            <a:endParaRPr lang="ja-JP" altLang="en-US" sz="600" dirty="0"/>
          </a:p>
        </p:txBody>
      </p:sp>
      <p:pic>
        <p:nvPicPr>
          <p:cNvPr id="245" name="図 244">
            <a:extLst>
              <a:ext uri="{FF2B5EF4-FFF2-40B4-BE49-F238E27FC236}">
                <a16:creationId xmlns:a16="http://schemas.microsoft.com/office/drawing/2014/main" id="{6A958DC0-B865-2547-818F-CF55B0BCCD6B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511" y="4602163"/>
            <a:ext cx="568966" cy="539020"/>
          </a:xfrm>
          <a:prstGeom prst="rect">
            <a:avLst/>
          </a:prstGeom>
        </p:spPr>
      </p:pic>
      <p:sp>
        <p:nvSpPr>
          <p:cNvPr id="246" name="テキスト ボックス 189">
            <a:extLst>
              <a:ext uri="{FF2B5EF4-FFF2-40B4-BE49-F238E27FC236}">
                <a16:creationId xmlns:a16="http://schemas.microsoft.com/office/drawing/2014/main" id="{7F5311F1-4AA9-2F46-B2C0-7D027CE53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07" y="5140925"/>
            <a:ext cx="10486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700" dirty="0"/>
              <a:t>新日鐵住金株式会社</a:t>
            </a:r>
            <a:r>
              <a:rPr lang="en-US" altLang="ja-JP" sz="600" dirty="0"/>
              <a:t>®</a:t>
            </a:r>
            <a:endParaRPr lang="ja-JP" altLang="en-US" sz="600" dirty="0"/>
          </a:p>
        </p:txBody>
      </p:sp>
      <p:pic>
        <p:nvPicPr>
          <p:cNvPr id="247" name="図 246">
            <a:extLst>
              <a:ext uri="{FF2B5EF4-FFF2-40B4-BE49-F238E27FC236}">
                <a16:creationId xmlns:a16="http://schemas.microsoft.com/office/drawing/2014/main" id="{5235F30C-0FFC-8145-85E3-35FD71C38889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619" y="5380253"/>
            <a:ext cx="625475" cy="201766"/>
          </a:xfrm>
          <a:prstGeom prst="rect">
            <a:avLst/>
          </a:prstGeom>
        </p:spPr>
      </p:pic>
      <p:pic>
        <p:nvPicPr>
          <p:cNvPr id="248" name="図 247">
            <a:extLst>
              <a:ext uri="{FF2B5EF4-FFF2-40B4-BE49-F238E27FC236}">
                <a16:creationId xmlns:a16="http://schemas.microsoft.com/office/drawing/2014/main" id="{0571E428-7F2C-0349-82EC-923679AD7E69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89" y="6106176"/>
            <a:ext cx="1138096" cy="309877"/>
          </a:xfrm>
          <a:prstGeom prst="rect">
            <a:avLst/>
          </a:prstGeom>
        </p:spPr>
      </p:pic>
      <p:sp>
        <p:nvSpPr>
          <p:cNvPr id="249" name="テキスト ボックス 38">
            <a:extLst>
              <a:ext uri="{FF2B5EF4-FFF2-40B4-BE49-F238E27FC236}">
                <a16:creationId xmlns:a16="http://schemas.microsoft.com/office/drawing/2014/main" id="{ABB20583-B865-0F4F-9F93-E68CA6D5A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96" y="6443663"/>
            <a:ext cx="60946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岡山県庁</a:t>
            </a:r>
            <a:r>
              <a:rPr lang="en-US" altLang="ja-JP" sz="700" dirty="0"/>
              <a:t>®</a:t>
            </a:r>
            <a:endParaRPr lang="en-US" altLang="ja-JP" sz="700" dirty="0">
              <a:latin typeface="Times New Roman" charset="0"/>
            </a:endParaRPr>
          </a:p>
        </p:txBody>
      </p:sp>
      <p:pic>
        <p:nvPicPr>
          <p:cNvPr id="250" name="図 249">
            <a:extLst>
              <a:ext uri="{FF2B5EF4-FFF2-40B4-BE49-F238E27FC236}">
                <a16:creationId xmlns:a16="http://schemas.microsoft.com/office/drawing/2014/main" id="{D120A957-D9B5-ED42-BD35-43505FF8ED41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09" y="6047382"/>
            <a:ext cx="1435922" cy="387282"/>
          </a:xfrm>
          <a:prstGeom prst="rect">
            <a:avLst/>
          </a:prstGeom>
        </p:spPr>
      </p:pic>
      <p:sp>
        <p:nvSpPr>
          <p:cNvPr id="251" name="テキスト ボックス 38">
            <a:extLst>
              <a:ext uri="{FF2B5EF4-FFF2-40B4-BE49-F238E27FC236}">
                <a16:creationId xmlns:a16="http://schemas.microsoft.com/office/drawing/2014/main" id="{53020FA1-B20F-FC40-8598-DB19DA12A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961" y="6470499"/>
            <a:ext cx="138691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国土交通省　中国地方整備局</a:t>
            </a:r>
            <a:r>
              <a:rPr lang="en-US" altLang="ja-JP" sz="700" dirty="0"/>
              <a:t>®</a:t>
            </a:r>
            <a:endParaRPr lang="ja-JP" altLang="en-US" sz="700" dirty="0"/>
          </a:p>
        </p:txBody>
      </p:sp>
      <p:pic>
        <p:nvPicPr>
          <p:cNvPr id="252" name="図 251">
            <a:extLst>
              <a:ext uri="{FF2B5EF4-FFF2-40B4-BE49-F238E27FC236}">
                <a16:creationId xmlns:a16="http://schemas.microsoft.com/office/drawing/2014/main" id="{A17A0F9D-4BB3-3D47-A83C-4CD568849296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39" y="3677242"/>
            <a:ext cx="2076489" cy="227012"/>
          </a:xfrm>
          <a:prstGeom prst="rect">
            <a:avLst/>
          </a:prstGeom>
        </p:spPr>
      </p:pic>
      <p:sp>
        <p:nvSpPr>
          <p:cNvPr id="253" name="テキスト ボックス 89">
            <a:extLst>
              <a:ext uri="{FF2B5EF4-FFF2-40B4-BE49-F238E27FC236}">
                <a16:creationId xmlns:a16="http://schemas.microsoft.com/office/drawing/2014/main" id="{A3C6A92C-5D8B-1343-BEB1-50861FD1C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435" y="3944254"/>
            <a:ext cx="102784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ja-JP" altLang="en-US" sz="600" dirty="0"/>
              <a:t>セントラル硝子株式会社</a:t>
            </a:r>
            <a:r>
              <a:rPr lang="en-US" altLang="ja-JP" sz="600" dirty="0"/>
              <a:t>®</a:t>
            </a:r>
            <a:endParaRPr lang="ja-JP" altLang="en-US" sz="600" dirty="0"/>
          </a:p>
        </p:txBody>
      </p:sp>
      <p:pic>
        <p:nvPicPr>
          <p:cNvPr id="254" name="Picture 64">
            <a:extLst>
              <a:ext uri="{FF2B5EF4-FFF2-40B4-BE49-F238E27FC236}">
                <a16:creationId xmlns:a16="http://schemas.microsoft.com/office/drawing/2014/main" id="{36042859-2C84-1849-828C-EF2C1DA52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042"/>
          <a:stretch/>
        </p:blipFill>
        <p:spPr bwMode="auto">
          <a:xfrm>
            <a:off x="7083767" y="4463327"/>
            <a:ext cx="386578" cy="26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5" name="正方形/長方形 254">
            <a:extLst>
              <a:ext uri="{FF2B5EF4-FFF2-40B4-BE49-F238E27FC236}">
                <a16:creationId xmlns:a16="http://schemas.microsoft.com/office/drawing/2014/main" id="{20BD1177-4905-3F40-9264-D4A906039BD8}"/>
              </a:ext>
            </a:extLst>
          </p:cNvPr>
          <p:cNvSpPr/>
          <p:nvPr/>
        </p:nvSpPr>
        <p:spPr>
          <a:xfrm>
            <a:off x="6747384" y="4722428"/>
            <a:ext cx="117371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700" dirty="0">
                <a:solidFill>
                  <a:prstClr val="black"/>
                </a:solidFill>
              </a:rPr>
              <a:t>東海旅客鉄道株式会社</a:t>
            </a:r>
            <a:r>
              <a:rPr lang="en-US" altLang="ja-JP" sz="700" dirty="0">
                <a:solidFill>
                  <a:prstClr val="black"/>
                </a:solidFill>
              </a:rPr>
              <a:t>® </a:t>
            </a:r>
            <a:endParaRPr lang="ja-JP" altLang="en-US" dirty="0"/>
          </a:p>
        </p:txBody>
      </p:sp>
      <p:pic>
        <p:nvPicPr>
          <p:cNvPr id="256" name="図 255">
            <a:extLst>
              <a:ext uri="{FF2B5EF4-FFF2-40B4-BE49-F238E27FC236}">
                <a16:creationId xmlns:a16="http://schemas.microsoft.com/office/drawing/2014/main" id="{20515AC1-6F04-8D45-917F-F81C1F68A3A1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65" y="4404949"/>
            <a:ext cx="747913" cy="349026"/>
          </a:xfrm>
          <a:prstGeom prst="rect">
            <a:avLst/>
          </a:prstGeom>
        </p:spPr>
      </p:pic>
      <p:sp>
        <p:nvSpPr>
          <p:cNvPr id="257" name="テキスト ボックス 37">
            <a:extLst>
              <a:ext uri="{FF2B5EF4-FFF2-40B4-BE49-F238E27FC236}">
                <a16:creationId xmlns:a16="http://schemas.microsoft.com/office/drawing/2014/main" id="{4EDFDD83-31F7-514E-97C9-755DF63E3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357" y="4747990"/>
            <a:ext cx="88197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株式会社大本組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258" name="図 80">
            <a:extLst>
              <a:ext uri="{FF2B5EF4-FFF2-40B4-BE49-F238E27FC236}">
                <a16:creationId xmlns:a16="http://schemas.microsoft.com/office/drawing/2014/main" id="{0EFA4142-B35F-0E4A-A108-A2E97048A621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152" y="6248992"/>
            <a:ext cx="12700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" name="正方形/長方形 258">
            <a:extLst>
              <a:ext uri="{FF2B5EF4-FFF2-40B4-BE49-F238E27FC236}">
                <a16:creationId xmlns:a16="http://schemas.microsoft.com/office/drawing/2014/main" id="{541313F5-D40B-0C4E-91D1-172A44C81556}"/>
              </a:ext>
            </a:extLst>
          </p:cNvPr>
          <p:cNvSpPr/>
          <p:nvPr/>
        </p:nvSpPr>
        <p:spPr>
          <a:xfrm>
            <a:off x="4761209" y="6497739"/>
            <a:ext cx="110639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800" dirty="0"/>
              <a:t>　</a:t>
            </a:r>
            <a:r>
              <a:rPr lang="ja-JP" altLang="en-US" sz="700" dirty="0"/>
              <a:t>株式会社中国銀行</a:t>
            </a:r>
            <a:r>
              <a:rPr lang="en-US" altLang="ja-JP" sz="700" dirty="0"/>
              <a:t>®</a:t>
            </a:r>
            <a:r>
              <a:rPr lang="ja-JP" altLang="en-US" sz="800" dirty="0"/>
              <a:t>　</a:t>
            </a:r>
            <a:endParaRPr lang="ja-JP" altLang="en-US" dirty="0"/>
          </a:p>
        </p:txBody>
      </p:sp>
      <p:pic>
        <p:nvPicPr>
          <p:cNvPr id="260" name="図 259">
            <a:extLst>
              <a:ext uri="{FF2B5EF4-FFF2-40B4-BE49-F238E27FC236}">
                <a16:creationId xmlns:a16="http://schemas.microsoft.com/office/drawing/2014/main" id="{6B5A2E93-A576-0F41-9DEB-C0CAF9566C5A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4" y="5626252"/>
            <a:ext cx="983280" cy="307275"/>
          </a:xfrm>
          <a:prstGeom prst="rect">
            <a:avLst/>
          </a:prstGeom>
        </p:spPr>
      </p:pic>
      <p:sp>
        <p:nvSpPr>
          <p:cNvPr id="261" name="テキスト ボックス 37">
            <a:extLst>
              <a:ext uri="{FF2B5EF4-FFF2-40B4-BE49-F238E27FC236}">
                <a16:creationId xmlns:a16="http://schemas.microsoft.com/office/drawing/2014/main" id="{9E57457A-ADDD-D64F-A670-11CF4D5A3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430" y="5930906"/>
            <a:ext cx="104387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カバヤ食品株式会社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262" name="図 261">
            <a:extLst>
              <a:ext uri="{FF2B5EF4-FFF2-40B4-BE49-F238E27FC236}">
                <a16:creationId xmlns:a16="http://schemas.microsoft.com/office/drawing/2014/main" id="{DBCC9AAC-C083-CC4F-A40C-7BD846427FA6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27" y="6218778"/>
            <a:ext cx="790630" cy="265294"/>
          </a:xfrm>
          <a:prstGeom prst="rect">
            <a:avLst/>
          </a:prstGeom>
        </p:spPr>
      </p:pic>
      <p:sp>
        <p:nvSpPr>
          <p:cNvPr id="263" name="テキスト ボックス 37">
            <a:extLst>
              <a:ext uri="{FF2B5EF4-FFF2-40B4-BE49-F238E27FC236}">
                <a16:creationId xmlns:a16="http://schemas.microsoft.com/office/drawing/2014/main" id="{824E0AA2-76C3-D84C-AABE-E7C07D4E0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152" y="6517282"/>
            <a:ext cx="99257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株式会社アシックス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  <p:pic>
        <p:nvPicPr>
          <p:cNvPr id="264" name="図 263">
            <a:extLst>
              <a:ext uri="{FF2B5EF4-FFF2-40B4-BE49-F238E27FC236}">
                <a16:creationId xmlns:a16="http://schemas.microsoft.com/office/drawing/2014/main" id="{70E37BE9-4FC0-FF43-8CA2-3C5F362A2B3C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3840" y="6229545"/>
            <a:ext cx="328842" cy="287737"/>
          </a:xfrm>
          <a:prstGeom prst="rect">
            <a:avLst/>
          </a:prstGeom>
        </p:spPr>
      </p:pic>
      <p:sp>
        <p:nvSpPr>
          <p:cNvPr id="265" name="テキスト ボックス 37">
            <a:extLst>
              <a:ext uri="{FF2B5EF4-FFF2-40B4-BE49-F238E27FC236}">
                <a16:creationId xmlns:a16="http://schemas.microsoft.com/office/drawing/2014/main" id="{2D97595A-AF82-DC4C-BA9F-306DBA3A1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961" y="6519287"/>
            <a:ext cx="115929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大和ハウス工業株式会社</a:t>
            </a:r>
          </a:p>
        </p:txBody>
      </p:sp>
      <p:pic>
        <p:nvPicPr>
          <p:cNvPr id="266" name="図 265">
            <a:extLst>
              <a:ext uri="{FF2B5EF4-FFF2-40B4-BE49-F238E27FC236}">
                <a16:creationId xmlns:a16="http://schemas.microsoft.com/office/drawing/2014/main" id="{CCE755D8-3E69-FE4E-8AD2-3FD596E35234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80" y="6269318"/>
            <a:ext cx="1437562" cy="128463"/>
          </a:xfrm>
          <a:prstGeom prst="rect">
            <a:avLst/>
          </a:prstGeom>
        </p:spPr>
      </p:pic>
      <p:pic>
        <p:nvPicPr>
          <p:cNvPr id="267" name="図 266">
            <a:extLst>
              <a:ext uri="{FF2B5EF4-FFF2-40B4-BE49-F238E27FC236}">
                <a16:creationId xmlns:a16="http://schemas.microsoft.com/office/drawing/2014/main" id="{981F769F-BFE7-1E47-90EE-5F33DEE92C9F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34" y="5631767"/>
            <a:ext cx="656246" cy="321560"/>
          </a:xfrm>
          <a:prstGeom prst="rect">
            <a:avLst/>
          </a:prstGeom>
        </p:spPr>
      </p:pic>
      <p:sp>
        <p:nvSpPr>
          <p:cNvPr id="268" name="テキスト ボックス 37">
            <a:extLst>
              <a:ext uri="{FF2B5EF4-FFF2-40B4-BE49-F238E27FC236}">
                <a16:creationId xmlns:a16="http://schemas.microsoft.com/office/drawing/2014/main" id="{EBE8FEDA-7A03-2144-971A-34C075428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8817" y="5930905"/>
            <a:ext cx="124104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ja-JP" altLang="en-US" sz="700" dirty="0">
                <a:latin typeface="Times New Roman" charset="0"/>
              </a:rPr>
              <a:t>西日本高速道路株式会社</a:t>
            </a:r>
            <a:r>
              <a:rPr lang="en-US" altLang="ja-JP" sz="700" dirty="0">
                <a:latin typeface="Times New Roman" charset="0"/>
              </a:rPr>
              <a:t>®</a:t>
            </a:r>
            <a:endParaRPr lang="ja-JP" altLang="en-US" sz="700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37"/>
          <p:cNvSpPr>
            <a:spLocks noChangeArrowheads="1"/>
          </p:cNvSpPr>
          <p:nvPr/>
        </p:nvSpPr>
        <p:spPr bwMode="auto">
          <a:xfrm>
            <a:off x="7188200" y="0"/>
            <a:ext cx="1955800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46D6C65-509C-B247-BE22-8062E0E82CF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B332DD-3252-FC4F-B1E1-FC10A65BA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114" y="0"/>
            <a:ext cx="68437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さらに詳しい情報は・・・</a:t>
            </a:r>
          </a:p>
        </p:txBody>
      </p:sp>
      <p:sp>
        <p:nvSpPr>
          <p:cNvPr id="17410" name="コンテンツ プレースホルダー 2"/>
          <p:cNvSpPr>
            <a:spLocks noGrp="1"/>
          </p:cNvSpPr>
          <p:nvPr>
            <p:ph sz="quarter" idx="10"/>
          </p:nvPr>
        </p:nvSpPr>
        <p:spPr bwMode="auto">
          <a:xfrm>
            <a:off x="115888" y="1314450"/>
            <a:ext cx="9028112" cy="7604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sz="2800">
                <a:cs typeface="ＭＳ Ｐゴシック" pitchFamily="-72" charset="-128"/>
              </a:rPr>
              <a:t>岡山大学工学部　機械システム系学科ホームページ</a:t>
            </a:r>
            <a:endParaRPr lang="en-US" altLang="ja-JP" sz="2800">
              <a:cs typeface="ＭＳ Ｐゴシック" pitchFamily="-72" charset="-128"/>
            </a:endParaRPr>
          </a:p>
        </p:txBody>
      </p:sp>
      <p:pic>
        <p:nvPicPr>
          <p:cNvPr id="17411" name="Picture 4" descr="C:\Users\kanda\Desktop\top_title_ja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2851150"/>
            <a:ext cx="3106737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C:\Users\kanda\Desktop\top_ima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6913" y="2836863"/>
            <a:ext cx="578643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コンテンツ プレースホルダー 2"/>
          <p:cNvSpPr txBox="1">
            <a:spLocks/>
          </p:cNvSpPr>
          <p:nvPr/>
        </p:nvSpPr>
        <p:spPr bwMode="auto">
          <a:xfrm>
            <a:off x="387350" y="1828800"/>
            <a:ext cx="8404225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  <a:buFont typeface="Arial" pitchFamily="-72" charset="0"/>
              <a:buNone/>
            </a:pPr>
            <a:r>
              <a:rPr lang="en-US" altLang="ja-JP" dirty="0">
                <a:latin typeface="Arial Unicode MS" pitchFamily="-72" charset="0"/>
                <a:ea typeface="Arial Unicode MS" pitchFamily="-72" charset="0"/>
                <a:cs typeface="Arial Unicode MS" pitchFamily="-72" charset="0"/>
              </a:rPr>
              <a:t>http://</a:t>
            </a:r>
            <a:r>
              <a:rPr lang="en-US" altLang="ja-JP" dirty="0" err="1">
                <a:latin typeface="Arial Unicode MS" pitchFamily="-72" charset="0"/>
                <a:ea typeface="Arial Unicode MS" pitchFamily="-72" charset="0"/>
                <a:cs typeface="Arial Unicode MS" pitchFamily="-72" charset="0"/>
              </a:rPr>
              <a:t>www.eng.okayama-u.ac.jp</a:t>
            </a:r>
            <a:r>
              <a:rPr lang="en-US" altLang="ja-JP" dirty="0">
                <a:latin typeface="Arial Unicode MS" pitchFamily="-72" charset="0"/>
                <a:ea typeface="Arial Unicode MS" pitchFamily="-72" charset="0"/>
                <a:cs typeface="Arial Unicode MS" pitchFamily="-72" charset="0"/>
              </a:rPr>
              <a:t>/</a:t>
            </a:r>
            <a:r>
              <a:rPr lang="en-US" altLang="ja-JP" dirty="0" err="1">
                <a:latin typeface="Arial Unicode MS" pitchFamily="-72" charset="0"/>
                <a:ea typeface="Arial Unicode MS" pitchFamily="-72" charset="0"/>
                <a:cs typeface="Arial Unicode MS" pitchFamily="-72" charset="0"/>
              </a:rPr>
              <a:t>eng_mech</a:t>
            </a:r>
            <a:r>
              <a:rPr lang="en-US" altLang="ja-JP" dirty="0">
                <a:latin typeface="Arial Unicode MS" pitchFamily="-72" charset="0"/>
                <a:ea typeface="Arial Unicode MS" pitchFamily="-72" charset="0"/>
                <a:cs typeface="Arial Unicode MS" pitchFamily="-72" charset="0"/>
              </a:rPr>
              <a:t>/html/</a:t>
            </a:r>
            <a:r>
              <a:rPr lang="en-US" altLang="ja-JP" dirty="0" err="1">
                <a:latin typeface="Arial Unicode MS" pitchFamily="-72" charset="0"/>
                <a:ea typeface="Arial Unicode MS" pitchFamily="-72" charset="0"/>
                <a:cs typeface="Arial Unicode MS" pitchFamily="-72" charset="0"/>
              </a:rPr>
              <a:t>index.html</a:t>
            </a:r>
            <a:endParaRPr lang="en-US" altLang="ja-JP" dirty="0">
              <a:latin typeface="Arial Unicode MS" pitchFamily="-72" charset="0"/>
              <a:ea typeface="Arial Unicode MS" pitchFamily="-72" charset="0"/>
              <a:cs typeface="Arial Unicode MS" pitchFamily="-72" charset="0"/>
            </a:endParaRPr>
          </a:p>
        </p:txBody>
      </p:sp>
      <p:sp>
        <p:nvSpPr>
          <p:cNvPr id="17414" name="テキスト ボックス 1"/>
          <p:cNvSpPr txBox="1">
            <a:spLocks noChangeArrowheads="1"/>
          </p:cNvSpPr>
          <p:nvPr/>
        </p:nvSpPr>
        <p:spPr bwMode="auto">
          <a:xfrm>
            <a:off x="0" y="5372100"/>
            <a:ext cx="923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/>
              <a:t>※</a:t>
            </a:r>
            <a:r>
              <a:rPr lang="ja-JP" altLang="en-US"/>
              <a:t>機械システム系学科で学ぶこと，研究紹介などが掲載されています。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 bwMode="auto">
          <a:xfrm>
            <a:off x="454932" y="122164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機械システム系学科では？</a:t>
            </a:r>
          </a:p>
        </p:txBody>
      </p:sp>
      <p:sp>
        <p:nvSpPr>
          <p:cNvPr id="5123" name="コンテンツ プレースホルダ 2"/>
          <p:cNvSpPr>
            <a:spLocks/>
          </p:cNvSpPr>
          <p:nvPr/>
        </p:nvSpPr>
        <p:spPr bwMode="auto">
          <a:xfrm>
            <a:off x="304800" y="957263"/>
            <a:ext cx="854710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高度なモノ作りに欠かせない，材料，設計，加工，熱，流体，</a:t>
            </a:r>
            <a:br>
              <a:rPr lang="en-US" altLang="ja-JP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</a:b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計測制御等に関する技術</a:t>
            </a:r>
            <a:endParaRPr lang="ja-JP" altLang="en-US" sz="2000" b="1" dirty="0">
              <a:solidFill>
                <a:srgbClr val="00206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便利で安全・安心な社会を実現するための，ロボット，ヒューマン</a:t>
            </a:r>
            <a:br>
              <a:rPr lang="en-US" altLang="ja-JP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</a:br>
            <a:r>
              <a:rPr lang="ja-JP" altLang="en-US" sz="2000" b="1" dirty="0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インターフェイス，機械やシステムを用いたサービスの創成</a:t>
            </a:r>
          </a:p>
          <a:p>
            <a:pPr>
              <a:spcBef>
                <a:spcPts val="1200"/>
              </a:spcBef>
              <a:buClr>
                <a:schemeClr val="accent1"/>
              </a:buClr>
            </a:pPr>
            <a:r>
              <a:rPr lang="ja-JP" altLang="en-US" sz="2000" b="1" dirty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などを学び，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新しいアイデアを発想する能力</a:t>
            </a:r>
            <a:r>
              <a:rPr lang="ja-JP" altLang="en-US" sz="2000" b="1" dirty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，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自身で問題を発見し解決できる能力</a:t>
            </a:r>
            <a:r>
              <a:rPr lang="ja-JP" altLang="en-US" sz="2000" b="1" dirty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，社会に出て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多くの人とコミュニケーションできる能力</a:t>
            </a:r>
            <a:r>
              <a:rPr lang="ja-JP" altLang="en-US" sz="2000" b="1" dirty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を持ち，</a:t>
            </a:r>
            <a:r>
              <a:rPr lang="ja-JP" altLang="en-US" sz="2000" b="1" dirty="0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国際的に活躍できるエンジニア</a:t>
            </a:r>
            <a:r>
              <a:rPr lang="ja-JP" altLang="en-US" sz="2000" b="1" dirty="0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になるために，多くの実践的な講義や実験・実習が用意されています．</a:t>
            </a:r>
            <a:endParaRPr lang="ja-JP" altLang="en-US" sz="3200" dirty="0">
              <a:solidFill>
                <a:srgbClr val="000000"/>
              </a:solidFill>
              <a:latin typeface="Calibri" pitchFamily="-72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66EA30-1D66-0148-9CC8-F356A4C96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953" y="4002702"/>
            <a:ext cx="2967694" cy="246085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A5EB8E3-A668-1A4E-9484-D6E5A507B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513" y="3976852"/>
            <a:ext cx="4059256" cy="248670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>
                <a:cs typeface="ＭＳ Ｐゴシック" pitchFamily="-72" charset="-128"/>
              </a:rPr>
              <a:t>機械システム系学科では？</a:t>
            </a:r>
          </a:p>
        </p:txBody>
      </p:sp>
      <p:sp>
        <p:nvSpPr>
          <p:cNvPr id="4" name="角丸四角形 3"/>
          <p:cNvSpPr>
            <a:spLocks noChangeArrowheads="1"/>
          </p:cNvSpPr>
          <p:nvPr/>
        </p:nvSpPr>
        <p:spPr bwMode="auto">
          <a:xfrm>
            <a:off x="4556125" y="4168775"/>
            <a:ext cx="4273550" cy="24669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角丸四角形 4"/>
          <p:cNvSpPr>
            <a:spLocks noChangeArrowheads="1"/>
          </p:cNvSpPr>
          <p:nvPr/>
        </p:nvSpPr>
        <p:spPr bwMode="auto">
          <a:xfrm>
            <a:off x="304800" y="4221163"/>
            <a:ext cx="4089400" cy="240188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ja-JP" altLang="en-US" sz="1800">
              <a:solidFill>
                <a:srgbClr val="000000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44475" y="1614488"/>
            <a:ext cx="8701088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908050" lvl="1" indent="-436563" defTabSz="914400">
              <a:spcBef>
                <a:spcPct val="20000"/>
              </a:spcBef>
              <a:buFont typeface="Arial" pitchFamily="-72" charset="0"/>
              <a:buChar char="–"/>
            </a:pPr>
            <a:endParaRPr lang="en-US" altLang="ja-JP" sz="2000">
              <a:latin typeface="Calibri" pitchFamily="-72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614488" y="3768725"/>
            <a:ext cx="1322387" cy="48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ja-JP" altLang="en-US" b="1">
                <a:solidFill>
                  <a:srgbClr val="00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教　育</a:t>
            </a:r>
            <a:endParaRPr lang="ja-JP" altLang="en-US" b="1">
              <a:solidFill>
                <a:srgbClr val="00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0125" y="3738563"/>
            <a:ext cx="1225550" cy="48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ja-JP" altLang="en-US" b="1">
                <a:solidFill>
                  <a:srgbClr val="00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研　究</a:t>
            </a:r>
            <a:endParaRPr lang="ja-JP" altLang="en-US" b="1">
              <a:solidFill>
                <a:srgbClr val="00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6151" name="テキスト ボックス 9"/>
          <p:cNvSpPr txBox="1">
            <a:spLocks noChangeArrowheads="1"/>
          </p:cNvSpPr>
          <p:nvPr/>
        </p:nvSpPr>
        <p:spPr bwMode="auto">
          <a:xfrm>
            <a:off x="623888" y="4302125"/>
            <a:ext cx="377031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デザイン型科目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日本語・英語・第二外国語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卒業研究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工学部</a:t>
            </a: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 → 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大学院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　　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一貫教育カリキュラム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インターンシップ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キャリア支援</a:t>
            </a:r>
            <a:endParaRPr lang="ja-JP" altLang="en-US" sz="2000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>
              <a:lnSpc>
                <a:spcPts val="2400"/>
              </a:lnSpc>
            </a:pP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</p:txBody>
      </p:sp>
      <p:sp>
        <p:nvSpPr>
          <p:cNvPr id="6152" name="テキスト ボックス 13"/>
          <p:cNvSpPr txBox="1">
            <a:spLocks noChangeArrowheads="1"/>
          </p:cNvSpPr>
          <p:nvPr/>
        </p:nvSpPr>
        <p:spPr bwMode="auto">
          <a:xfrm>
            <a:off x="4691063" y="4314825"/>
            <a:ext cx="4078287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世界最先端の研究</a:t>
            </a:r>
            <a:endParaRPr lang="en-US" altLang="ja-JP" sz="2000">
              <a:solidFill>
                <a:srgbClr val="C00000"/>
              </a:solidFill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新材料創成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超精密次世代加工技術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高度エネルギー変換技術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知的制御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　</a:t>
            </a:r>
            <a:r>
              <a:rPr lang="en-US" altLang="ja-JP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-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人間と機械のインターフェース</a:t>
            </a:r>
            <a:endParaRPr lang="en-US" altLang="ja-JP" sz="2000">
              <a:latin typeface="HG丸ｺﾞｼｯｸM-PRO" charset="0"/>
              <a:ea typeface="HG丸ｺﾞｼｯｸM-PRO" charset="0"/>
              <a:cs typeface="HG丸ｺﾞｼｯｸM-PRO" charset="0"/>
              <a:sym typeface="Wingdings" pitchFamily="-72" charset="2"/>
            </a:endParaRPr>
          </a:p>
          <a:p>
            <a:pPr>
              <a:lnSpc>
                <a:spcPts val="2400"/>
              </a:lnSpc>
            </a:pPr>
            <a:r>
              <a:rPr lang="ja-JP" altLang="en-US" sz="2000">
                <a:latin typeface="HG丸ｺﾞｼｯｸM-PRO" charset="0"/>
                <a:ea typeface="HG丸ｺﾞｼｯｸM-PRO" charset="0"/>
                <a:cs typeface="HG丸ｺﾞｼｯｸM-PRO" charset="0"/>
                <a:sym typeface="Wingdings" pitchFamily="-72" charset="2"/>
              </a:rPr>
              <a:t></a:t>
            </a:r>
            <a:r>
              <a:rPr lang="ja-JP" altLang="en-US" sz="2000"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豊富な</a:t>
            </a:r>
            <a:r>
              <a:rPr lang="ja-JP" altLang="en-US" sz="2000">
                <a:solidFill>
                  <a:srgbClr val="C00000"/>
                </a:solidFill>
                <a:latin typeface="HG丸ｺﾞｼｯｸM-PRO" charset="0"/>
                <a:ea typeface="ヒラギノ角ゴ ProN W3" pitchFamily="-72" charset="-128"/>
                <a:cs typeface="ヒラギノ角ゴ ProN W3" pitchFamily="-72" charset="-128"/>
                <a:sym typeface="Wingdings" pitchFamily="-72" charset="2"/>
              </a:rPr>
              <a:t>研究設備</a:t>
            </a:r>
            <a:endParaRPr lang="ja-JP" altLang="en-US" sz="2000"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  <p:sp>
        <p:nvSpPr>
          <p:cNvPr id="6153" name="コンテンツ プレースホルダ 2"/>
          <p:cNvSpPr>
            <a:spLocks/>
          </p:cNvSpPr>
          <p:nvPr/>
        </p:nvSpPr>
        <p:spPr bwMode="auto">
          <a:xfrm>
            <a:off x="417513" y="850900"/>
            <a:ext cx="854710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課題探求能力</a:t>
            </a:r>
            <a:endParaRPr lang="en-US" altLang="ja-JP" sz="2000" b="1">
              <a:solidFill>
                <a:srgbClr val="FF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自ら課題を見つけ出し，その課題の答えを幅広い視点から柔軟かつ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総合的に探し求めることができる能力．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デザイン能力</a:t>
            </a:r>
            <a:endParaRPr lang="en-US" altLang="ja-JP" sz="2000" b="1">
              <a:solidFill>
                <a:srgbClr val="FF000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</a:t>
            </a: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必ずしも答えが一つではない課題に対して，様々な学問や技術を統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ct val="20000"/>
              </a:spcBef>
              <a:buClr>
                <a:schemeClr val="accent1"/>
              </a:buClr>
            </a:pPr>
            <a:r>
              <a:rPr lang="ja-JP" altLang="en-US" sz="2000" b="1"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　合することによって，実現可能な答えを見つけ出す能力．</a:t>
            </a:r>
            <a:endParaRPr lang="en-US" altLang="ja-JP" sz="2000" b="1">
              <a:latin typeface="HG丸ｺﾞｼｯｸM-PRO" charset="0"/>
              <a:ea typeface="HG丸ｺﾞｼｯｸM-PRO" charset="0"/>
              <a:cs typeface="HG丸ｺﾞｼｯｸM-PRO" charset="0"/>
            </a:endParaRPr>
          </a:p>
          <a:p>
            <a:pPr marL="342900" indent="-342900">
              <a:spcBef>
                <a:spcPts val="1200"/>
              </a:spcBef>
              <a:buClr>
                <a:schemeClr val="accent1"/>
              </a:buClr>
              <a:buFont typeface="Wingdings" pitchFamily="-72" charset="2"/>
              <a:buChar char="n"/>
            </a:pPr>
            <a:r>
              <a:rPr lang="ja-JP" altLang="en-US" sz="2000" b="1">
                <a:solidFill>
                  <a:srgbClr val="FF000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国際的に活躍する力</a:t>
            </a:r>
            <a:r>
              <a:rPr lang="ja-JP" altLang="en-US" sz="2000" b="1">
                <a:solidFill>
                  <a:srgbClr val="002060"/>
                </a:solidFill>
                <a:latin typeface="HG丸ｺﾞｼｯｸM-PRO" charset="0"/>
                <a:ea typeface="ヒラギノ角ゴ ProN W6" pitchFamily="-72" charset="-128"/>
                <a:cs typeface="ヒラギノ角ゴ ProN W6" pitchFamily="-72" charset="-128"/>
              </a:rPr>
              <a:t>　：コミュニケーション能力</a:t>
            </a:r>
            <a:endParaRPr lang="en-US" altLang="ja-JP" sz="2000" b="1">
              <a:solidFill>
                <a:srgbClr val="002060"/>
              </a:solidFill>
              <a:latin typeface="HG丸ｺﾞｼｯｸM-PRO" charset="0"/>
              <a:ea typeface="HG丸ｺﾞｼｯｸM-PRO" charset="0"/>
              <a:cs typeface="HG丸ｺﾞｼｯｸM-PRO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カリキュラムの流れ</a:t>
            </a: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 rot="5400000">
            <a:off x="-1874043" y="3480594"/>
            <a:ext cx="4824412" cy="6477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347 h 21600"/>
              <a:gd name="T14" fmla="*/ 20499 w 21600"/>
              <a:gd name="T15" fmla="*/ 1625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420" y="0"/>
                </a:moveTo>
                <a:lnTo>
                  <a:pt x="19420" y="5347"/>
                </a:lnTo>
                <a:lnTo>
                  <a:pt x="3375" y="5347"/>
                </a:lnTo>
                <a:lnTo>
                  <a:pt x="3375" y="16253"/>
                </a:lnTo>
                <a:lnTo>
                  <a:pt x="19420" y="16253"/>
                </a:lnTo>
                <a:lnTo>
                  <a:pt x="19420" y="21600"/>
                </a:lnTo>
                <a:lnTo>
                  <a:pt x="21600" y="10800"/>
                </a:lnTo>
                <a:lnTo>
                  <a:pt x="19420" y="0"/>
                </a:lnTo>
                <a:close/>
              </a:path>
              <a:path w="21600" h="21600">
                <a:moveTo>
                  <a:pt x="1350" y="5347"/>
                </a:moveTo>
                <a:lnTo>
                  <a:pt x="1350" y="16253"/>
                </a:lnTo>
                <a:lnTo>
                  <a:pt x="2700" y="16253"/>
                </a:lnTo>
                <a:lnTo>
                  <a:pt x="2700" y="5347"/>
                </a:lnTo>
                <a:lnTo>
                  <a:pt x="1350" y="5347"/>
                </a:lnTo>
                <a:close/>
              </a:path>
              <a:path w="21600" h="21600">
                <a:moveTo>
                  <a:pt x="0" y="5347"/>
                </a:moveTo>
                <a:lnTo>
                  <a:pt x="0" y="16253"/>
                </a:lnTo>
                <a:lnTo>
                  <a:pt x="675" y="16253"/>
                </a:lnTo>
                <a:lnTo>
                  <a:pt x="675" y="5347"/>
                </a:lnTo>
                <a:lnTo>
                  <a:pt x="0" y="534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 sz="1800"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862013" y="1309688"/>
            <a:ext cx="3159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１年次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基礎学力を高める</a:t>
            </a: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890588" y="2417763"/>
            <a:ext cx="6715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２年次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基礎知識と入門的な専門知識を修得，コースを決定</a:t>
            </a:r>
          </a:p>
        </p:txBody>
      </p:sp>
      <p:sp>
        <p:nvSpPr>
          <p:cNvPr id="7173" name="Text Box 7"/>
          <p:cNvSpPr txBox="1">
            <a:spLocks noChangeArrowheads="1"/>
          </p:cNvSpPr>
          <p:nvPr/>
        </p:nvSpPr>
        <p:spPr bwMode="auto">
          <a:xfrm>
            <a:off x="900113" y="3719513"/>
            <a:ext cx="4127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３年次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各コースの専門知識を修得</a:t>
            </a: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876300" y="5157788"/>
            <a:ext cx="5578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/>
            <a:r>
              <a:rPr lang="ja-JP" altLang="en-US" sz="2000" b="1">
                <a:solidFill>
                  <a:srgbClr val="FF0000"/>
                </a:solidFill>
              </a:rPr>
              <a:t>４年次</a:t>
            </a:r>
            <a:r>
              <a:rPr lang="ja-JP" altLang="en-US" sz="2000" b="1">
                <a:solidFill>
                  <a:schemeClr val="accent1"/>
                </a:solidFill>
              </a:rPr>
              <a:t>　　</a:t>
            </a:r>
            <a:r>
              <a:rPr lang="ja-JP" altLang="en-US" sz="2000" b="1">
                <a:solidFill>
                  <a:srgbClr val="002060"/>
                </a:solidFill>
              </a:rPr>
              <a:t>研究室に配属され，課題遂行能力を修得</a:t>
            </a:r>
          </a:p>
        </p:txBody>
      </p:sp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981075" y="1692275"/>
            <a:ext cx="7440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一般教養に加え，工学の基礎（数学，物理など），英語，情報処理，などを学習</a:t>
            </a:r>
          </a:p>
        </p:txBody>
      </p:sp>
      <p:sp>
        <p:nvSpPr>
          <p:cNvPr id="7176" name="Text Box 11"/>
          <p:cNvSpPr txBox="1">
            <a:spLocks noChangeArrowheads="1"/>
          </p:cNvSpPr>
          <p:nvPr/>
        </p:nvSpPr>
        <p:spPr bwMode="auto">
          <a:xfrm>
            <a:off x="981075" y="2763838"/>
            <a:ext cx="79200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en-US" altLang="ja-JP" sz="1600">
                <a:solidFill>
                  <a:srgbClr val="000000"/>
                </a:solidFill>
              </a:rPr>
              <a:t>2</a:t>
            </a:r>
            <a:r>
              <a:rPr lang="ja-JP" altLang="en-US" sz="1600">
                <a:solidFill>
                  <a:srgbClr val="000000"/>
                </a:solidFill>
              </a:rPr>
              <a:t>年前期　機械システム関連の基礎知識を学習</a:t>
            </a:r>
          </a:p>
          <a:p>
            <a:pPr marL="177800" indent="-177800" algn="just" defTabSz="914400">
              <a:buFontTx/>
              <a:buChar char="•"/>
            </a:pPr>
            <a:r>
              <a:rPr lang="en-US" altLang="ja-JP" sz="1600">
                <a:solidFill>
                  <a:srgbClr val="000000"/>
                </a:solidFill>
              </a:rPr>
              <a:t>2</a:t>
            </a:r>
            <a:r>
              <a:rPr lang="ja-JP" altLang="en-US" sz="1600">
                <a:solidFill>
                  <a:srgbClr val="000000"/>
                </a:solidFill>
              </a:rPr>
              <a:t>年後期　</a:t>
            </a:r>
            <a:r>
              <a:rPr lang="ja-JP" altLang="en-US" sz="1600" b="1" u="sng">
                <a:solidFill>
                  <a:srgbClr val="FF0000"/>
                </a:solidFill>
              </a:rPr>
              <a:t>機械工学コースとシステム工学コースに分かれ</a:t>
            </a:r>
            <a:r>
              <a:rPr lang="ja-JP" altLang="en-US" sz="1600">
                <a:solidFill>
                  <a:srgbClr val="000000"/>
                </a:solidFill>
              </a:rPr>
              <a:t>，演習や実験を含む，各コース</a:t>
            </a:r>
            <a:endParaRPr lang="en-US" altLang="ja-JP" sz="1600">
              <a:solidFill>
                <a:srgbClr val="000000"/>
              </a:solidFill>
            </a:endParaRPr>
          </a:p>
          <a:p>
            <a:pPr marL="177800" indent="-177800" algn="just" defTabSz="914400"/>
            <a:r>
              <a:rPr lang="ja-JP" altLang="en-US" sz="1600">
                <a:solidFill>
                  <a:srgbClr val="000000"/>
                </a:solidFill>
              </a:rPr>
              <a:t>　　　　　　　 の専門知識を学習</a:t>
            </a:r>
          </a:p>
        </p:txBody>
      </p: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987425" y="4083050"/>
            <a:ext cx="79200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機械工学コース　　　　材料，加工，エネルギーなどに関する専門知識</a:t>
            </a:r>
          </a:p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システム工学コース　　メカトロニクス，システム設計に関する専門知識</a:t>
            </a:r>
          </a:p>
          <a:p>
            <a:pPr marL="177800" indent="-177800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＋　技術英語，工学倫理，インターンシップなど</a:t>
            </a:r>
          </a:p>
        </p:txBody>
      </p:sp>
      <p:sp>
        <p:nvSpPr>
          <p:cNvPr id="7178" name="Text Box 13"/>
          <p:cNvSpPr txBox="1">
            <a:spLocks noChangeArrowheads="1"/>
          </p:cNvSpPr>
          <p:nvPr/>
        </p:nvSpPr>
        <p:spPr bwMode="auto">
          <a:xfrm>
            <a:off x="977900" y="5516563"/>
            <a:ext cx="79200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77800" indent="-177800" algn="just" defTabSz="914400">
              <a:buFontTx/>
              <a:buChar char="•"/>
            </a:pPr>
            <a:r>
              <a:rPr lang="ja-JP" altLang="en-US" sz="1600">
                <a:solidFill>
                  <a:srgbClr val="000000"/>
                </a:solidFill>
              </a:rPr>
              <a:t>１年間かけて取り組む卒業研究では，機械システム系技術者としての独創性，問題解決能力，文章表現能力などを修得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/>
          </p:cNvSpPr>
          <p:nvPr/>
        </p:nvSpPr>
        <p:spPr bwMode="auto">
          <a:xfrm>
            <a:off x="409575" y="152400"/>
            <a:ext cx="5591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r>
              <a:rPr lang="ja-JP" altLang="en-US" sz="2800" b="1" dirty="0">
                <a:latin typeface="Calibri" pitchFamily="-72" charset="0"/>
              </a:rPr>
              <a:t>６０分授業</a:t>
            </a:r>
            <a:r>
              <a:rPr lang="en-US" altLang="ja-JP" sz="2800" b="1" dirty="0">
                <a:latin typeface="Calibri" pitchFamily="-72" charset="0"/>
              </a:rPr>
              <a:t> </a:t>
            </a:r>
            <a:r>
              <a:rPr lang="ja-JP" altLang="en-US" sz="2800" b="1" dirty="0">
                <a:latin typeface="Calibri" pitchFamily="-72" charset="0"/>
              </a:rPr>
              <a:t>＋</a:t>
            </a:r>
            <a:r>
              <a:rPr lang="en-US" altLang="ja-JP" sz="2800" b="1" dirty="0">
                <a:latin typeface="Calibri" pitchFamily="-72" charset="0"/>
              </a:rPr>
              <a:t> </a:t>
            </a:r>
            <a:r>
              <a:rPr lang="ja-JP" altLang="en-US" sz="2800" b="1" dirty="0">
                <a:latin typeface="Calibri" pitchFamily="-72" charset="0"/>
              </a:rPr>
              <a:t>４学期制</a:t>
            </a:r>
            <a:endParaRPr lang="en-US" altLang="ja-JP" sz="2800" b="1" dirty="0">
              <a:latin typeface="Calibri" pitchFamily="-7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667" y="865239"/>
            <a:ext cx="6415061" cy="597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時間割</a:t>
            </a: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430213" y="1192213"/>
            <a:ext cx="3400425" cy="9144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20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機械システム系学科</a:t>
            </a:r>
            <a:endParaRPr lang="en-US" altLang="ja-JP" sz="2000">
              <a:solidFill>
                <a:srgbClr val="FFFFFF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20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３年生第３クォータの時間割</a:t>
            </a:r>
          </a:p>
        </p:txBody>
      </p:sp>
      <p:pic>
        <p:nvPicPr>
          <p:cNvPr id="9219" name="Picture 1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8" y="2365375"/>
            <a:ext cx="37687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3521" y="3911600"/>
            <a:ext cx="2239963" cy="1604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7068" y="1032691"/>
            <a:ext cx="2036763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図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4188" y="1290638"/>
            <a:ext cx="2503487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DSC_009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136" y="4970370"/>
            <a:ext cx="2580645" cy="1716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maeyama\H28works\学科や院のお仕事H28\高大連携H28\IMG_6188\DSC_211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644" y="3038166"/>
            <a:ext cx="2554700" cy="170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講義紹介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4D6C65-9530-1949-92EB-F2351A497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75" y="2013981"/>
            <a:ext cx="8483600" cy="3606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4729315" y="5662613"/>
            <a:ext cx="4060723" cy="10668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defRPr/>
            </a:pPr>
            <a:r>
              <a:rPr lang="ja-JP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知識と経験が身につく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spcAft>
                <a:spcPts val="600"/>
              </a:spcAft>
              <a:defRPr/>
            </a:pPr>
            <a:r>
              <a:rPr lang="ja-JP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茅野　晃大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岡山</a:t>
            </a:r>
            <a:r>
              <a:rPr lang="zh-TW" altLang="en-US" sz="1200" dirty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県　</a:t>
            </a:r>
            <a:r>
              <a:rPr lang="ja-JP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倉敷古城池</a:t>
            </a:r>
            <a:r>
              <a:rPr lang="zh-TW" altLang="en-US" sz="1200" dirty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高等学校</a:t>
            </a:r>
            <a:r>
              <a:rPr lang="ja-JP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卒業</a:t>
            </a:r>
            <a:endParaRPr lang="en-US" altLang="ja-JP" sz="1200" dirty="0">
              <a:solidFill>
                <a:srgbClr val="FFFFFF"/>
              </a:solidFill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267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各コース紹介</a:t>
            </a:r>
          </a:p>
        </p:txBody>
      </p:sp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621888" y="1127125"/>
            <a:ext cx="3505200" cy="48895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1800" dirty="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機械工学コース</a:t>
            </a: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5006414" y="1127125"/>
            <a:ext cx="3505200" cy="48895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18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システム工学コース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33400" y="1800225"/>
            <a:ext cx="3983038" cy="1190625"/>
          </a:xfrm>
          <a:prstGeom prst="rect">
            <a:avLst/>
          </a:prstGeom>
          <a:solidFill>
            <a:schemeClr val="bg1"/>
          </a:solidFill>
          <a:ln w="444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機械を創る基礎的能力の育成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エネルギー有効利用の</a:t>
            </a:r>
            <a:b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</a:b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モノづくりの革新をめざす</a:t>
            </a: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5075238" y="1800225"/>
            <a:ext cx="3983037" cy="1190625"/>
          </a:xfrm>
          <a:prstGeom prst="rect">
            <a:avLst/>
          </a:prstGeom>
          <a:solidFill>
            <a:schemeClr val="bg1"/>
          </a:solidFill>
          <a:ln w="4445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システムを運用・管理する</a:t>
            </a:r>
            <a:b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</a:b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設計・制御の基礎的能力の育成</a:t>
            </a:r>
          </a:p>
          <a:p>
            <a:pPr marL="342900" indent="-342900" defTabSz="914400">
              <a:buFont typeface="Wingdings" pitchFamily="-72" charset="2"/>
              <a:buChar char="n"/>
            </a:pPr>
            <a:r>
              <a:rPr lang="ja-JP" altLang="en-US" sz="1800">
                <a:solidFill>
                  <a:schemeClr val="tx2"/>
                </a:solidFill>
                <a:latin typeface="Times New Roman" pitchFamily="-72" charset="0"/>
              </a:rPr>
              <a:t>人と機械の調和について考える</a:t>
            </a:r>
          </a:p>
        </p:txBody>
      </p:sp>
      <p:sp>
        <p:nvSpPr>
          <p:cNvPr id="2" name="正方形/長方形 11"/>
          <p:cNvSpPr>
            <a:spLocks noChangeArrowheads="1"/>
          </p:cNvSpPr>
          <p:nvPr/>
        </p:nvSpPr>
        <p:spPr bwMode="auto">
          <a:xfrm>
            <a:off x="353960" y="5661025"/>
            <a:ext cx="4124377" cy="1066800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defRPr/>
            </a:pPr>
            <a:r>
              <a:rPr lang="ja-JP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世界に感動を与える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-128"/>
                <a:cs typeface="ＭＳ Ｐゴシック" charset="-128"/>
              </a:rPr>
              <a:t>松森　綾哉</a:t>
            </a:r>
            <a:endParaRPr lang="en-US" altLang="ja-JP" sz="1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  <a:ea typeface="ＭＳ Ｐゴシック" charset="-128"/>
              <a:cs typeface="ＭＳ Ｐゴシック" charset="-128"/>
            </a:endParaRPr>
          </a:p>
          <a:p>
            <a:pPr algn="ctr">
              <a:defRPr/>
            </a:pPr>
            <a:r>
              <a:rPr lang="ja-JP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岡山</a:t>
            </a:r>
            <a:r>
              <a:rPr lang="zh-TW" altLang="en-US" sz="1200" dirty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県　</a:t>
            </a:r>
            <a:r>
              <a:rPr lang="ja-JP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西大寺</a:t>
            </a:r>
            <a:r>
              <a:rPr lang="zh-TW" altLang="en-US" sz="1200" dirty="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高等学校</a:t>
            </a:r>
            <a:r>
              <a:rPr lang="ja-JP" altLang="en-US" sz="1200">
                <a:solidFill>
                  <a:srgbClr val="FFFFFF"/>
                </a:solidFill>
                <a:latin typeface="ＭＳ Ｐゴシック" charset="-128"/>
                <a:ea typeface="ＭＳ Ｐゴシック" charset="-128"/>
                <a:cs typeface="ＭＳ Ｐゴシック" charset="-128"/>
              </a:rPr>
              <a:t>卒業</a:t>
            </a:r>
            <a:endParaRPr lang="en-US" altLang="ja-JP" sz="1200" dirty="0">
              <a:solidFill>
                <a:srgbClr val="FFFFFF"/>
              </a:solidFill>
              <a:latin typeface="ＭＳ Ｐゴシック" charset="-128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1E1B70B-099C-F44B-9A7A-6004EBA0C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06" y="3027092"/>
            <a:ext cx="4075684" cy="255872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5C7D77E-C8D8-114E-83EE-0892F55AD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01" y="3027092"/>
            <a:ext cx="3903585" cy="25587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2" name="タイトル 1"/>
          <p:cNvSpPr>
            <a:spLocks noGrp="1"/>
          </p:cNvSpPr>
          <p:nvPr>
            <p:ph type="title"/>
          </p:nvPr>
        </p:nvSpPr>
        <p:spPr bwMode="auto">
          <a:xfrm>
            <a:off x="409575" y="152400"/>
            <a:ext cx="5591175" cy="476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>
                <a:cs typeface="ＭＳ Ｐゴシック" pitchFamily="-72" charset="-128"/>
              </a:rPr>
              <a:t>研究室紹介（卒業研究）</a:t>
            </a:r>
          </a:p>
        </p:txBody>
      </p:sp>
      <p:sp>
        <p:nvSpPr>
          <p:cNvPr id="5" name="正方形/長方形 4"/>
          <p:cNvSpPr>
            <a:spLocks noChangeArrowheads="1"/>
          </p:cNvSpPr>
          <p:nvPr/>
        </p:nvSpPr>
        <p:spPr bwMode="auto">
          <a:xfrm>
            <a:off x="212725" y="914400"/>
            <a:ext cx="8702675" cy="1044575"/>
          </a:xfrm>
          <a:prstGeom prst="rect">
            <a:avLst/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ja-JP" altLang="en-US" sz="2800">
                <a:solidFill>
                  <a:srgbClr val="FFFFFF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４年生では，研究室に配属され，卒業研究を行います</a:t>
            </a:r>
          </a:p>
        </p:txBody>
      </p:sp>
      <p:pic>
        <p:nvPicPr>
          <p:cNvPr id="12305" name="Picture 21" descr="C:\Users\Munesawa\Desktop\工学部案内2013\jpg\DSC_882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6094" y="2100664"/>
            <a:ext cx="1532340" cy="11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59D6B01-55CC-1A4D-9CF1-1C58244CF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855" y="2102110"/>
            <a:ext cx="2821916" cy="20126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CB6375D-5453-9341-8455-D67E64075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108" y="3178175"/>
            <a:ext cx="1546913" cy="110167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C101D6C-7031-E14B-9812-F1E2D0DC7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6114" y="2077769"/>
            <a:ext cx="1337576" cy="107006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EEABA97-FD93-1641-827E-5ABD9BEF7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314" y="3220615"/>
            <a:ext cx="1457047" cy="104226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474272F-0674-EE43-93E7-B9B70042E2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035" y="2052159"/>
            <a:ext cx="1471740" cy="106140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4C5EE975-5612-004D-B1A5-66AC9D4B42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1082" y="3147829"/>
            <a:ext cx="1504356" cy="108556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99C66DC-EE60-FB4E-B2E8-B1B153204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7775" y="2051916"/>
            <a:ext cx="1453879" cy="106164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34D6092-64E1-EB4F-97FA-456C32AF2E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956" y="3205423"/>
            <a:ext cx="1414374" cy="114497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E035432-FAE2-A849-B495-5B89DFAD83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5626" y="4578558"/>
            <a:ext cx="2830660" cy="2044367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B37003C6-03E8-2548-838F-1B498F5F7A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541" y="4432807"/>
            <a:ext cx="1417814" cy="1127927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B83CBD99-AC96-3545-970A-5E1B2F9529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" y="5557417"/>
            <a:ext cx="1412450" cy="1127927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97446868-C9F5-1449-A49E-C3947B1606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54752" y="5543129"/>
            <a:ext cx="1657983" cy="1186895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2CA99B2-49C2-B849-B96F-46ED9107288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2510" y="5547842"/>
            <a:ext cx="1685796" cy="120058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E1AA642-877A-C642-9274-AA5751FE965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73894" y="4401095"/>
            <a:ext cx="1651000" cy="119964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3DB2CEFF-30A3-374D-A274-B597F42448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71529" y="5537490"/>
            <a:ext cx="1653365" cy="118359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580318CE-2884-894C-A82A-84CE201855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37115" y="4380725"/>
            <a:ext cx="1703216" cy="1240386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029391D-84E3-FD47-B561-06F89C8EE5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26094" y="4409148"/>
            <a:ext cx="1600408" cy="11515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579</Words>
  <Application>Microsoft Macintosh PowerPoint</Application>
  <PresentationFormat>画面に合わせる (4:3)</PresentationFormat>
  <Paragraphs>156</Paragraphs>
  <Slides>14</Slides>
  <Notes>14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5" baseType="lpstr">
      <vt:lpstr>Arial Unicode MS</vt:lpstr>
      <vt:lpstr>HG丸ｺﾞｼｯｸM-PRO</vt:lpstr>
      <vt:lpstr>ＭＳ Ｐゴシック</vt:lpstr>
      <vt:lpstr>ヒラギノ角ゴ ProN W3</vt:lpstr>
      <vt:lpstr>ヒラギノ角ゴ ProN W6</vt:lpstr>
      <vt:lpstr>Arial</vt:lpstr>
      <vt:lpstr>Calibri</vt:lpstr>
      <vt:lpstr>Times New Roman</vt:lpstr>
      <vt:lpstr>Wingdings</vt:lpstr>
      <vt:lpstr>Office テーマ</vt:lpstr>
      <vt:lpstr>ビットマップ イメージ</vt:lpstr>
      <vt:lpstr>機械システム系学科</vt:lpstr>
      <vt:lpstr>機械システム系学科では？</vt:lpstr>
      <vt:lpstr>機械システム系学科では？</vt:lpstr>
      <vt:lpstr>カリキュラムの流れ</vt:lpstr>
      <vt:lpstr>PowerPoint プレゼンテーション</vt:lpstr>
      <vt:lpstr>時間割</vt:lpstr>
      <vt:lpstr>講義紹介</vt:lpstr>
      <vt:lpstr>各コース紹介</vt:lpstr>
      <vt:lpstr>研究室紹介（卒業研究）</vt:lpstr>
      <vt:lpstr>卒業生</vt:lpstr>
      <vt:lpstr>卒業したらどんな仕事をする？（旧機械工学科・旧システム工学科）</vt:lpstr>
      <vt:lpstr>卒業生の就職先の例</vt:lpstr>
      <vt:lpstr>PowerPoint プレゼンテーション</vt:lpstr>
      <vt:lpstr>さらに詳しい情報は・・・</vt:lpstr>
    </vt:vector>
  </TitlesOfParts>
  <Company>アイディーエイ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株式会社 アイディーエイ</dc:creator>
  <cp:lastModifiedBy>Takehito Hayami</cp:lastModifiedBy>
  <cp:revision>122</cp:revision>
  <cp:lastPrinted>2015-06-26T04:39:33Z</cp:lastPrinted>
  <dcterms:created xsi:type="dcterms:W3CDTF">2010-05-24T05:28:08Z</dcterms:created>
  <dcterms:modified xsi:type="dcterms:W3CDTF">2018-07-04T10:08:27Z</dcterms:modified>
</cp:coreProperties>
</file>